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4"/>
  </p:notesMasterIdLst>
  <p:handoutMasterIdLst>
    <p:handoutMasterId r:id="rId155"/>
  </p:handoutMasterIdLst>
  <p:sldIdLst>
    <p:sldId id="256" r:id="rId2"/>
    <p:sldId id="294" r:id="rId3"/>
    <p:sldId id="320" r:id="rId4"/>
    <p:sldId id="321" r:id="rId5"/>
    <p:sldId id="322" r:id="rId6"/>
    <p:sldId id="323" r:id="rId7"/>
    <p:sldId id="324" r:id="rId8"/>
    <p:sldId id="325" r:id="rId9"/>
    <p:sldId id="295" r:id="rId10"/>
    <p:sldId id="329" r:id="rId11"/>
    <p:sldId id="296" r:id="rId12"/>
    <p:sldId id="469" r:id="rId13"/>
    <p:sldId id="470" r:id="rId14"/>
    <p:sldId id="471" r:id="rId15"/>
    <p:sldId id="527" r:id="rId16"/>
    <p:sldId id="528" r:id="rId17"/>
    <p:sldId id="529" r:id="rId18"/>
    <p:sldId id="472" r:id="rId19"/>
    <p:sldId id="473" r:id="rId20"/>
    <p:sldId id="474" r:id="rId21"/>
    <p:sldId id="476" r:id="rId22"/>
    <p:sldId id="478" r:id="rId23"/>
    <p:sldId id="480" r:id="rId24"/>
    <p:sldId id="479" r:id="rId25"/>
    <p:sldId id="481" r:id="rId26"/>
    <p:sldId id="482" r:id="rId27"/>
    <p:sldId id="483" r:id="rId28"/>
    <p:sldId id="484" r:id="rId29"/>
    <p:sldId id="487" r:id="rId30"/>
    <p:sldId id="488" r:id="rId31"/>
    <p:sldId id="489" r:id="rId32"/>
    <p:sldId id="490" r:id="rId33"/>
    <p:sldId id="491" r:id="rId34"/>
    <p:sldId id="492" r:id="rId35"/>
    <p:sldId id="493" r:id="rId36"/>
    <p:sldId id="494" r:id="rId37"/>
    <p:sldId id="495" r:id="rId38"/>
    <p:sldId id="496" r:id="rId39"/>
    <p:sldId id="497" r:id="rId40"/>
    <p:sldId id="514" r:id="rId41"/>
    <p:sldId id="498" r:id="rId42"/>
    <p:sldId id="499" r:id="rId43"/>
    <p:sldId id="500" r:id="rId44"/>
    <p:sldId id="501" r:id="rId45"/>
    <p:sldId id="502" r:id="rId46"/>
    <p:sldId id="503" r:id="rId47"/>
    <p:sldId id="504" r:id="rId48"/>
    <p:sldId id="505" r:id="rId49"/>
    <p:sldId id="506" r:id="rId50"/>
    <p:sldId id="507" r:id="rId51"/>
    <p:sldId id="508" r:id="rId52"/>
    <p:sldId id="509" r:id="rId53"/>
    <p:sldId id="510" r:id="rId54"/>
    <p:sldId id="511" r:id="rId55"/>
    <p:sldId id="297" r:id="rId56"/>
    <p:sldId id="331" r:id="rId57"/>
    <p:sldId id="298" r:id="rId58"/>
    <p:sldId id="330" r:id="rId59"/>
    <p:sldId id="299" r:id="rId60"/>
    <p:sldId id="300" r:id="rId61"/>
    <p:sldId id="301" r:id="rId62"/>
    <p:sldId id="334" r:id="rId63"/>
    <p:sldId id="302" r:id="rId64"/>
    <p:sldId id="335" r:id="rId65"/>
    <p:sldId id="520" r:id="rId66"/>
    <p:sldId id="521" r:id="rId67"/>
    <p:sldId id="336" r:id="rId68"/>
    <p:sldId id="337" r:id="rId69"/>
    <p:sldId id="467" r:id="rId70"/>
    <p:sldId id="468" r:id="rId71"/>
    <p:sldId id="338" r:id="rId72"/>
    <p:sldId id="340" r:id="rId73"/>
    <p:sldId id="341" r:id="rId74"/>
    <p:sldId id="342" r:id="rId75"/>
    <p:sldId id="466" r:id="rId76"/>
    <p:sldId id="343" r:id="rId77"/>
    <p:sldId id="344" r:id="rId78"/>
    <p:sldId id="346" r:id="rId79"/>
    <p:sldId id="347" r:id="rId80"/>
    <p:sldId id="348" r:id="rId81"/>
    <p:sldId id="350" r:id="rId82"/>
    <p:sldId id="355" r:id="rId83"/>
    <p:sldId id="356" r:id="rId84"/>
    <p:sldId id="523" r:id="rId85"/>
    <p:sldId id="362" r:id="rId86"/>
    <p:sldId id="363" r:id="rId87"/>
    <p:sldId id="364" r:id="rId88"/>
    <p:sldId id="365" r:id="rId89"/>
    <p:sldId id="525" r:id="rId90"/>
    <p:sldId id="524" r:id="rId91"/>
    <p:sldId id="367" r:id="rId92"/>
    <p:sldId id="368" r:id="rId93"/>
    <p:sldId id="373" r:id="rId94"/>
    <p:sldId id="376" r:id="rId95"/>
    <p:sldId id="522" r:id="rId96"/>
    <p:sldId id="380" r:id="rId97"/>
    <p:sldId id="383" r:id="rId98"/>
    <p:sldId id="388" r:id="rId99"/>
    <p:sldId id="389" r:id="rId100"/>
    <p:sldId id="394" r:id="rId101"/>
    <p:sldId id="396" r:id="rId102"/>
    <p:sldId id="397" r:id="rId103"/>
    <p:sldId id="398" r:id="rId104"/>
    <p:sldId id="399" r:id="rId105"/>
    <p:sldId id="400" r:id="rId106"/>
    <p:sldId id="401" r:id="rId107"/>
    <p:sldId id="405" r:id="rId108"/>
    <p:sldId id="406" r:id="rId109"/>
    <p:sldId id="409" r:id="rId110"/>
    <p:sldId id="413" r:id="rId111"/>
    <p:sldId id="414" r:id="rId112"/>
    <p:sldId id="415" r:id="rId113"/>
    <p:sldId id="417" r:id="rId114"/>
    <p:sldId id="418" r:id="rId115"/>
    <p:sldId id="419" r:id="rId116"/>
    <p:sldId id="420" r:id="rId117"/>
    <p:sldId id="421" r:id="rId118"/>
    <p:sldId id="422" r:id="rId119"/>
    <p:sldId id="423" r:id="rId120"/>
    <p:sldId id="424" r:id="rId121"/>
    <p:sldId id="425" r:id="rId122"/>
    <p:sldId id="426" r:id="rId123"/>
    <p:sldId id="430" r:id="rId124"/>
    <p:sldId id="431" r:id="rId125"/>
    <p:sldId id="432" r:id="rId126"/>
    <p:sldId id="433" r:id="rId127"/>
    <p:sldId id="434" r:id="rId128"/>
    <p:sldId id="435" r:id="rId129"/>
    <p:sldId id="436" r:id="rId130"/>
    <p:sldId id="437" r:id="rId131"/>
    <p:sldId id="438" r:id="rId132"/>
    <p:sldId id="439" r:id="rId133"/>
    <p:sldId id="440" r:id="rId134"/>
    <p:sldId id="441" r:id="rId135"/>
    <p:sldId id="442" r:id="rId136"/>
    <p:sldId id="443" r:id="rId137"/>
    <p:sldId id="444" r:id="rId138"/>
    <p:sldId id="445" r:id="rId139"/>
    <p:sldId id="446" r:id="rId140"/>
    <p:sldId id="447" r:id="rId141"/>
    <p:sldId id="448" r:id="rId142"/>
    <p:sldId id="449" r:id="rId143"/>
    <p:sldId id="513" r:id="rId144"/>
    <p:sldId id="450" r:id="rId145"/>
    <p:sldId id="451" r:id="rId146"/>
    <p:sldId id="452" r:id="rId147"/>
    <p:sldId id="457" r:id="rId148"/>
    <p:sldId id="463" r:id="rId149"/>
    <p:sldId id="464" r:id="rId150"/>
    <p:sldId id="465" r:id="rId151"/>
    <p:sldId id="519" r:id="rId152"/>
    <p:sldId id="526" r:id="rId153"/>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20F95E-C3F9-44B7-B11B-BF3E8FD6BFD6}" type="doc">
      <dgm:prSet loTypeId="urn:microsoft.com/office/officeart/2005/8/layout/radial4" loCatId="relationship" qsTypeId="urn:microsoft.com/office/officeart/2005/8/quickstyle/simple2" qsCatId="simple" csTypeId="urn:microsoft.com/office/officeart/2005/8/colors/accent2_1" csCatId="accent2" phldr="1"/>
      <dgm:spPr/>
      <dgm:t>
        <a:bodyPr/>
        <a:lstStyle/>
        <a:p>
          <a:endParaRPr lang="tr-TR"/>
        </a:p>
      </dgm:t>
    </dgm:pt>
    <dgm:pt modelId="{34BE6258-6350-4994-9BB3-50BBAA1AAF48}">
      <dgm:prSet phldrT="[Metin]" custT="1"/>
      <dgm:spPr/>
      <dgm:t>
        <a:bodyPr/>
        <a:lstStyle/>
        <a:p>
          <a:r>
            <a:rPr lang="tr-TR" sz="2000" b="1" dirty="0">
              <a:latin typeface="Times New Roman" panose="02020603050405020304" pitchFamily="18" charset="0"/>
              <a:cs typeface="Times New Roman" panose="02020603050405020304" pitchFamily="18" charset="0"/>
            </a:rPr>
            <a:t>G-CSF</a:t>
          </a:r>
        </a:p>
        <a:p>
          <a:r>
            <a:rPr lang="tr-TR" sz="20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BÜYÜME FAKÖRÜ</a:t>
          </a:r>
          <a:r>
            <a:rPr lang="tr-TR" sz="2000" dirty="0">
              <a:latin typeface="Times New Roman" panose="02020603050405020304" pitchFamily="18" charset="0"/>
              <a:cs typeface="Times New Roman" panose="02020603050405020304" pitchFamily="18" charset="0"/>
            </a:rPr>
            <a:t>)</a:t>
          </a:r>
        </a:p>
      </dgm:t>
    </dgm:pt>
    <dgm:pt modelId="{A903824E-5421-4DDA-8ED7-174D931BBE05}" type="parTrans" cxnId="{70D64855-04D6-48A5-9F9B-2ACB06706E55}">
      <dgm:prSet/>
      <dgm:spPr>
        <a:solidFill>
          <a:srgbClr val="FF0000"/>
        </a:solidFill>
      </dgm:spPr>
      <dgm:t>
        <a:bodyPr/>
        <a:lstStyle/>
        <a:p>
          <a:endParaRPr lang="tr-TR"/>
        </a:p>
      </dgm:t>
    </dgm:pt>
    <dgm:pt modelId="{995C5784-B650-4AA4-951C-D80AFFAF411F}" type="sibTrans" cxnId="{70D64855-04D6-48A5-9F9B-2ACB06706E55}">
      <dgm:prSet/>
      <dgm:spPr/>
      <dgm:t>
        <a:bodyPr/>
        <a:lstStyle/>
        <a:p>
          <a:endParaRPr lang="tr-TR"/>
        </a:p>
      </dgm:t>
    </dgm:pt>
    <dgm:pt modelId="{D8B6B30E-3090-4A80-AA10-375596800509}">
      <dgm:prSet phldrT="[Metin]" custT="1"/>
      <dgm:spPr/>
      <dgm:t>
        <a:bodyPr/>
        <a:lstStyle/>
        <a:p>
          <a:r>
            <a:rPr lang="tr-TR" sz="2000" b="1" dirty="0">
              <a:latin typeface="Times New Roman" panose="02020603050405020304" pitchFamily="18" charset="0"/>
              <a:cs typeface="Times New Roman" panose="02020603050405020304" pitchFamily="18" charset="0"/>
            </a:rPr>
            <a:t>KEMOTERAPİ</a:t>
          </a:r>
          <a:r>
            <a:rPr lang="tr-TR" sz="2000" dirty="0">
              <a:latin typeface="Times New Roman" panose="02020603050405020304" pitchFamily="18" charset="0"/>
              <a:cs typeface="Times New Roman" panose="02020603050405020304" pitchFamily="18" charset="0"/>
            </a:rPr>
            <a:t> </a:t>
          </a:r>
        </a:p>
        <a:p>
          <a:r>
            <a:rPr lang="tr-TR" sz="2000" dirty="0">
              <a:latin typeface="Times New Roman" panose="02020603050405020304" pitchFamily="18" charset="0"/>
              <a:cs typeface="Times New Roman" panose="02020603050405020304" pitchFamily="18" charset="0"/>
            </a:rPr>
            <a:t>+ </a:t>
          </a:r>
        </a:p>
        <a:p>
          <a:r>
            <a:rPr lang="tr-TR" sz="2000" dirty="0">
              <a:latin typeface="Times New Roman" panose="02020603050405020304" pitchFamily="18" charset="0"/>
              <a:cs typeface="Times New Roman" panose="02020603050405020304" pitchFamily="18" charset="0"/>
            </a:rPr>
            <a:t>G-CSF</a:t>
          </a:r>
        </a:p>
      </dgm:t>
    </dgm:pt>
    <dgm:pt modelId="{AF059C3A-B546-481C-B342-BB3F4E1DFD59}" type="parTrans" cxnId="{AEBC28B7-EBA2-4F10-ACB3-C032741C4494}">
      <dgm:prSet/>
      <dgm:spPr>
        <a:solidFill>
          <a:srgbClr val="FF0000"/>
        </a:solidFill>
      </dgm:spPr>
      <dgm:t>
        <a:bodyPr/>
        <a:lstStyle/>
        <a:p>
          <a:endParaRPr lang="tr-TR"/>
        </a:p>
      </dgm:t>
    </dgm:pt>
    <dgm:pt modelId="{D50C8AC9-FF87-4A3C-A2A7-6703E50F514F}" type="sibTrans" cxnId="{AEBC28B7-EBA2-4F10-ACB3-C032741C4494}">
      <dgm:prSet/>
      <dgm:spPr/>
      <dgm:t>
        <a:bodyPr/>
        <a:lstStyle/>
        <a:p>
          <a:endParaRPr lang="tr-TR"/>
        </a:p>
      </dgm:t>
    </dgm:pt>
    <dgm:pt modelId="{79F8C24C-63F1-4A42-A312-80A929CB79E6}">
      <dgm:prSet phldrT="[Metin]" custT="1"/>
      <dgm:spPr/>
      <dgm:t>
        <a:bodyPr/>
        <a:lstStyle/>
        <a:p>
          <a:r>
            <a:rPr lang="tr-TR" sz="2400" b="1" kern="1200" dirty="0">
              <a:solidFill>
                <a:schemeClr val="tx1"/>
              </a:solidFill>
              <a:latin typeface="+mn-lt"/>
              <a:ea typeface="ＭＳ Ｐゴシック" panose="020B0600070205080204" pitchFamily="34" charset="-128"/>
              <a:cs typeface="Times New Roman" panose="02020603050405020304" pitchFamily="18" charset="0"/>
            </a:rPr>
            <a:t>KEMİK İLİĞİ</a:t>
          </a:r>
        </a:p>
      </dgm:t>
    </dgm:pt>
    <dgm:pt modelId="{7664C279-2312-48EA-82CC-231CD88CD9E7}" type="parTrans" cxnId="{4A05EF75-7C92-44F5-80F3-DE717AA55207}">
      <dgm:prSet/>
      <dgm:spPr>
        <a:solidFill>
          <a:srgbClr val="FF0000"/>
        </a:solidFill>
      </dgm:spPr>
      <dgm:t>
        <a:bodyPr/>
        <a:lstStyle/>
        <a:p>
          <a:endParaRPr lang="tr-TR"/>
        </a:p>
      </dgm:t>
    </dgm:pt>
    <dgm:pt modelId="{1D0B7367-E43A-40E4-A283-55E5B7865DE5}" type="sibTrans" cxnId="{4A05EF75-7C92-44F5-80F3-DE717AA55207}">
      <dgm:prSet/>
      <dgm:spPr/>
      <dgm:t>
        <a:bodyPr/>
        <a:lstStyle/>
        <a:p>
          <a:endParaRPr lang="tr-TR"/>
        </a:p>
      </dgm:t>
    </dgm:pt>
    <dgm:pt modelId="{555A1B6C-B58C-4091-96D4-9F203BE4BC8E}">
      <dgm:prSet phldrT="[Metin]" custT="1"/>
      <dgm:spPr/>
      <dgm:t>
        <a:bodyPr/>
        <a:lstStyle/>
        <a:p>
          <a:r>
            <a:rPr lang="tr-TR" sz="2000" b="1" dirty="0">
              <a:latin typeface="Times New Roman" panose="02020603050405020304" pitchFamily="18" charset="0"/>
              <a:cs typeface="Times New Roman" panose="02020603050405020304" pitchFamily="18" charset="0"/>
            </a:rPr>
            <a:t>PLERİXAFOR</a:t>
          </a:r>
        </a:p>
        <a:p>
          <a:r>
            <a:rPr lang="tr-TR" sz="2000" dirty="0">
              <a:latin typeface="Times New Roman" panose="02020603050405020304" pitchFamily="18" charset="0"/>
              <a:cs typeface="Times New Roman" panose="02020603050405020304" pitchFamily="18" charset="0"/>
            </a:rPr>
            <a:t>+ </a:t>
          </a:r>
        </a:p>
        <a:p>
          <a:r>
            <a:rPr lang="tr-TR" sz="2000" dirty="0">
              <a:latin typeface="Times New Roman" panose="02020603050405020304" pitchFamily="18" charset="0"/>
              <a:cs typeface="Times New Roman" panose="02020603050405020304" pitchFamily="18" charset="0"/>
            </a:rPr>
            <a:t>G-CSF</a:t>
          </a:r>
          <a:endParaRPr lang="tr-TR" sz="2000" b="1" dirty="0">
            <a:latin typeface="Times New Roman" panose="02020603050405020304" pitchFamily="18" charset="0"/>
            <a:cs typeface="Times New Roman" panose="02020603050405020304" pitchFamily="18" charset="0"/>
          </a:endParaRPr>
        </a:p>
      </dgm:t>
    </dgm:pt>
    <dgm:pt modelId="{61D7860A-EF05-4540-8CF9-8D02C554EF1F}" type="parTrans" cxnId="{8CB43CF8-527B-4161-9C05-D30302DA38DC}">
      <dgm:prSet/>
      <dgm:spPr>
        <a:solidFill>
          <a:srgbClr val="FF0000"/>
        </a:solidFill>
      </dgm:spPr>
      <dgm:t>
        <a:bodyPr/>
        <a:lstStyle/>
        <a:p>
          <a:endParaRPr lang="tr-TR"/>
        </a:p>
      </dgm:t>
    </dgm:pt>
    <dgm:pt modelId="{C2A1A1F9-EAF7-4EFC-807E-EF4F66BA624A}" type="sibTrans" cxnId="{8CB43CF8-527B-4161-9C05-D30302DA38DC}">
      <dgm:prSet/>
      <dgm:spPr/>
      <dgm:t>
        <a:bodyPr/>
        <a:lstStyle/>
        <a:p>
          <a:endParaRPr lang="tr-TR"/>
        </a:p>
      </dgm:t>
    </dgm:pt>
    <dgm:pt modelId="{B54CFA3B-9563-4DD5-A12B-1419F5BD765B}">
      <dgm:prSet phldrT="[Metin]" custT="1"/>
      <dgm:spPr>
        <a:ln>
          <a:solidFill>
            <a:srgbClr val="FF0000"/>
          </a:solidFill>
        </a:ln>
      </dgm:spPr>
      <dgm:t>
        <a:bodyPr/>
        <a:lstStyle/>
        <a:p>
          <a:r>
            <a:rPr lang="tr-TR" sz="2800" b="1" dirty="0">
              <a:latin typeface="+mn-lt"/>
              <a:cs typeface="Times New Roman" panose="02020603050405020304" pitchFamily="18" charset="0"/>
            </a:rPr>
            <a:t>KÖK HÜCRE TOPLAMA</a:t>
          </a:r>
        </a:p>
      </dgm:t>
    </dgm:pt>
    <dgm:pt modelId="{2E36DDF8-BF60-404C-B44A-041E9200AAC9}" type="sibTrans" cxnId="{2C649B4C-D155-4687-AC53-313AAA414C63}">
      <dgm:prSet/>
      <dgm:spPr/>
      <dgm:t>
        <a:bodyPr/>
        <a:lstStyle/>
        <a:p>
          <a:endParaRPr lang="tr-TR"/>
        </a:p>
      </dgm:t>
    </dgm:pt>
    <dgm:pt modelId="{4F73A28B-D288-4730-AEC8-105E46BDB2A7}" type="parTrans" cxnId="{2C649B4C-D155-4687-AC53-313AAA414C63}">
      <dgm:prSet/>
      <dgm:spPr/>
      <dgm:t>
        <a:bodyPr/>
        <a:lstStyle/>
        <a:p>
          <a:endParaRPr lang="tr-TR"/>
        </a:p>
      </dgm:t>
    </dgm:pt>
    <dgm:pt modelId="{8D051884-D2E6-4E69-A521-AA03D43A0B0D}" type="pres">
      <dgm:prSet presAssocID="{2B20F95E-C3F9-44B7-B11B-BF3E8FD6BFD6}" presName="cycle" presStyleCnt="0">
        <dgm:presLayoutVars>
          <dgm:chMax val="1"/>
          <dgm:dir/>
          <dgm:animLvl val="ctr"/>
          <dgm:resizeHandles val="exact"/>
        </dgm:presLayoutVars>
      </dgm:prSet>
      <dgm:spPr/>
      <dgm:t>
        <a:bodyPr/>
        <a:lstStyle/>
        <a:p>
          <a:endParaRPr lang="tr-TR"/>
        </a:p>
      </dgm:t>
    </dgm:pt>
    <dgm:pt modelId="{5C104B1F-A83B-470B-B346-78BEEAD943E1}" type="pres">
      <dgm:prSet presAssocID="{B54CFA3B-9563-4DD5-A12B-1419F5BD765B}" presName="centerShape" presStyleLbl="node0" presStyleIdx="0" presStyleCnt="1" custScaleX="441513" custScaleY="50762" custLinFactNeighborX="-5910" custLinFactNeighborY="-59014"/>
      <dgm:spPr/>
      <dgm:t>
        <a:bodyPr/>
        <a:lstStyle/>
        <a:p>
          <a:endParaRPr lang="tr-TR"/>
        </a:p>
      </dgm:t>
    </dgm:pt>
    <dgm:pt modelId="{637D09E9-7D10-4ADB-9213-F9A6E0F35006}" type="pres">
      <dgm:prSet presAssocID="{A903824E-5421-4DDA-8ED7-174D931BBE05}" presName="parTrans" presStyleLbl="bgSibTrans2D1" presStyleIdx="0" presStyleCnt="4" custAng="12039081" custFlipHor="1" custScaleX="80340" custScaleY="52140" custLinFactY="-76445" custLinFactNeighborX="93704" custLinFactNeighborY="-100000"/>
      <dgm:spPr/>
      <dgm:t>
        <a:bodyPr/>
        <a:lstStyle/>
        <a:p>
          <a:endParaRPr lang="tr-TR"/>
        </a:p>
      </dgm:t>
    </dgm:pt>
    <dgm:pt modelId="{360177F8-3E12-4C3A-9246-BCEADDDCD130}" type="pres">
      <dgm:prSet presAssocID="{34BE6258-6350-4994-9BB3-50BBAA1AAF48}" presName="node" presStyleLbl="node1" presStyleIdx="0" presStyleCnt="4" custRadScaleRad="112563" custRadScaleInc="-23700">
        <dgm:presLayoutVars>
          <dgm:bulletEnabled val="1"/>
        </dgm:presLayoutVars>
      </dgm:prSet>
      <dgm:spPr/>
      <dgm:t>
        <a:bodyPr/>
        <a:lstStyle/>
        <a:p>
          <a:endParaRPr lang="tr-TR"/>
        </a:p>
      </dgm:t>
    </dgm:pt>
    <dgm:pt modelId="{267CBD6A-A1D1-47C7-9752-8B6295BF6F9E}" type="pres">
      <dgm:prSet presAssocID="{AF059C3A-B546-481C-B342-BB3F4E1DFD59}" presName="parTrans" presStyleLbl="bgSibTrans2D1" presStyleIdx="1" presStyleCnt="4" custAng="1483673" custFlipVert="1" custScaleX="38007" custScaleY="103079" custLinFactNeighborX="46187" custLinFactNeighborY="-14040"/>
      <dgm:spPr/>
      <dgm:t>
        <a:bodyPr/>
        <a:lstStyle/>
        <a:p>
          <a:endParaRPr lang="tr-TR"/>
        </a:p>
      </dgm:t>
    </dgm:pt>
    <dgm:pt modelId="{43759A6B-92BD-4851-B3E6-9420BE0CC7E8}" type="pres">
      <dgm:prSet presAssocID="{D8B6B30E-3090-4A80-AA10-375596800509}" presName="node" presStyleLbl="node1" presStyleIdx="1" presStyleCnt="4" custScaleX="108266" custRadScaleRad="41660" custRadScaleInc="-119205">
        <dgm:presLayoutVars>
          <dgm:bulletEnabled val="1"/>
        </dgm:presLayoutVars>
      </dgm:prSet>
      <dgm:spPr/>
      <dgm:t>
        <a:bodyPr/>
        <a:lstStyle/>
        <a:p>
          <a:endParaRPr lang="tr-TR"/>
        </a:p>
      </dgm:t>
    </dgm:pt>
    <dgm:pt modelId="{6574CB00-4DF9-4C36-BDAB-E940F1845B78}" type="pres">
      <dgm:prSet presAssocID="{61D7860A-EF05-4540-8CF9-8D02C554EF1F}" presName="parTrans" presStyleLbl="bgSibTrans2D1" presStyleIdx="2" presStyleCnt="4" custAng="1077842" custFlipVert="1" custScaleX="34032" custLinFactNeighborX="-72853" custLinFactNeighborY="-10004"/>
      <dgm:spPr/>
      <dgm:t>
        <a:bodyPr/>
        <a:lstStyle/>
        <a:p>
          <a:endParaRPr lang="tr-TR"/>
        </a:p>
      </dgm:t>
    </dgm:pt>
    <dgm:pt modelId="{741EEAA4-CAD0-40CE-96CF-E6DF8D8B2D20}" type="pres">
      <dgm:prSet presAssocID="{555A1B6C-B58C-4091-96D4-9F203BE4BC8E}" presName="node" presStyleLbl="node1" presStyleIdx="2" presStyleCnt="4" custRadScaleRad="33164" custRadScaleInc="112346">
        <dgm:presLayoutVars>
          <dgm:bulletEnabled val="1"/>
        </dgm:presLayoutVars>
      </dgm:prSet>
      <dgm:spPr/>
      <dgm:t>
        <a:bodyPr/>
        <a:lstStyle/>
        <a:p>
          <a:endParaRPr lang="tr-TR"/>
        </a:p>
      </dgm:t>
    </dgm:pt>
    <dgm:pt modelId="{2BD595B8-9D67-4F59-ABC5-CA022E4C714E}" type="pres">
      <dgm:prSet presAssocID="{7664C279-2312-48EA-82CC-231CD88CD9E7}" presName="parTrans" presStyleLbl="bgSibTrans2D1" presStyleIdx="3" presStyleCnt="4" custAng="11584262" custFlipHor="1" custScaleX="41434" custLinFactX="-100000" custLinFactY="28735" custLinFactNeighborX="-136963" custLinFactNeighborY="100000"/>
      <dgm:spPr/>
      <dgm:t>
        <a:bodyPr/>
        <a:lstStyle/>
        <a:p>
          <a:endParaRPr lang="tr-TR"/>
        </a:p>
      </dgm:t>
    </dgm:pt>
    <dgm:pt modelId="{AC34ACE9-E4E3-4A26-B89D-D470BC4D17FE}" type="pres">
      <dgm:prSet presAssocID="{79F8C24C-63F1-4A42-A312-80A929CB79E6}" presName="node" presStyleLbl="node1" presStyleIdx="3" presStyleCnt="4" custScaleY="41648" custRadScaleRad="134340" custRadScaleInc="-26488">
        <dgm:presLayoutVars>
          <dgm:bulletEnabled val="1"/>
        </dgm:presLayoutVars>
      </dgm:prSet>
      <dgm:spPr/>
      <dgm:t>
        <a:bodyPr/>
        <a:lstStyle/>
        <a:p>
          <a:endParaRPr lang="tr-TR"/>
        </a:p>
      </dgm:t>
    </dgm:pt>
  </dgm:ptLst>
  <dgm:cxnLst>
    <dgm:cxn modelId="{211069C8-71D1-4FC2-ADB3-7B5F93BB517E}" type="presOf" srcId="{2B20F95E-C3F9-44B7-B11B-BF3E8FD6BFD6}" destId="{8D051884-D2E6-4E69-A521-AA03D43A0B0D}" srcOrd="0" destOrd="0" presId="urn:microsoft.com/office/officeart/2005/8/layout/radial4"/>
    <dgm:cxn modelId="{861EE5AA-5E73-4D00-9862-982B82D14CC8}" type="presOf" srcId="{B54CFA3B-9563-4DD5-A12B-1419F5BD765B}" destId="{5C104B1F-A83B-470B-B346-78BEEAD943E1}" srcOrd="0" destOrd="0" presId="urn:microsoft.com/office/officeart/2005/8/layout/radial4"/>
    <dgm:cxn modelId="{085D2143-80BB-4C70-A9FA-051ED11344D0}" type="presOf" srcId="{A903824E-5421-4DDA-8ED7-174D931BBE05}" destId="{637D09E9-7D10-4ADB-9213-F9A6E0F35006}" srcOrd="0" destOrd="0" presId="urn:microsoft.com/office/officeart/2005/8/layout/radial4"/>
    <dgm:cxn modelId="{4A05EF75-7C92-44F5-80F3-DE717AA55207}" srcId="{B54CFA3B-9563-4DD5-A12B-1419F5BD765B}" destId="{79F8C24C-63F1-4A42-A312-80A929CB79E6}" srcOrd="3" destOrd="0" parTransId="{7664C279-2312-48EA-82CC-231CD88CD9E7}" sibTransId="{1D0B7367-E43A-40E4-A283-55E5B7865DE5}"/>
    <dgm:cxn modelId="{34BE31A0-B613-4895-9923-505FB6DEA767}" type="presOf" srcId="{7664C279-2312-48EA-82CC-231CD88CD9E7}" destId="{2BD595B8-9D67-4F59-ABC5-CA022E4C714E}" srcOrd="0" destOrd="0" presId="urn:microsoft.com/office/officeart/2005/8/layout/radial4"/>
    <dgm:cxn modelId="{B4AF04A6-7E9E-4EE3-AF43-7977F53BA824}" type="presOf" srcId="{79F8C24C-63F1-4A42-A312-80A929CB79E6}" destId="{AC34ACE9-E4E3-4A26-B89D-D470BC4D17FE}" srcOrd="0" destOrd="0" presId="urn:microsoft.com/office/officeart/2005/8/layout/radial4"/>
    <dgm:cxn modelId="{AEBC28B7-EBA2-4F10-ACB3-C032741C4494}" srcId="{B54CFA3B-9563-4DD5-A12B-1419F5BD765B}" destId="{D8B6B30E-3090-4A80-AA10-375596800509}" srcOrd="1" destOrd="0" parTransId="{AF059C3A-B546-481C-B342-BB3F4E1DFD59}" sibTransId="{D50C8AC9-FF87-4A3C-A2A7-6703E50F514F}"/>
    <dgm:cxn modelId="{AC437D5B-18F6-4F7C-87B3-0986604133B1}" type="presOf" srcId="{D8B6B30E-3090-4A80-AA10-375596800509}" destId="{43759A6B-92BD-4851-B3E6-9420BE0CC7E8}" srcOrd="0" destOrd="0" presId="urn:microsoft.com/office/officeart/2005/8/layout/radial4"/>
    <dgm:cxn modelId="{26E636CD-552C-4586-AF2A-EEEDE97445B9}" type="presOf" srcId="{AF059C3A-B546-481C-B342-BB3F4E1DFD59}" destId="{267CBD6A-A1D1-47C7-9752-8B6295BF6F9E}" srcOrd="0" destOrd="0" presId="urn:microsoft.com/office/officeart/2005/8/layout/radial4"/>
    <dgm:cxn modelId="{595C956F-2DD8-4B18-AF02-3BAC1B071574}" type="presOf" srcId="{555A1B6C-B58C-4091-96D4-9F203BE4BC8E}" destId="{741EEAA4-CAD0-40CE-96CF-E6DF8D8B2D20}" srcOrd="0" destOrd="0" presId="urn:microsoft.com/office/officeart/2005/8/layout/radial4"/>
    <dgm:cxn modelId="{8CB43CF8-527B-4161-9C05-D30302DA38DC}" srcId="{B54CFA3B-9563-4DD5-A12B-1419F5BD765B}" destId="{555A1B6C-B58C-4091-96D4-9F203BE4BC8E}" srcOrd="2" destOrd="0" parTransId="{61D7860A-EF05-4540-8CF9-8D02C554EF1F}" sibTransId="{C2A1A1F9-EAF7-4EFC-807E-EF4F66BA624A}"/>
    <dgm:cxn modelId="{2C649B4C-D155-4687-AC53-313AAA414C63}" srcId="{2B20F95E-C3F9-44B7-B11B-BF3E8FD6BFD6}" destId="{B54CFA3B-9563-4DD5-A12B-1419F5BD765B}" srcOrd="0" destOrd="0" parTransId="{4F73A28B-D288-4730-AEC8-105E46BDB2A7}" sibTransId="{2E36DDF8-BF60-404C-B44A-041E9200AAC9}"/>
    <dgm:cxn modelId="{70D64855-04D6-48A5-9F9B-2ACB06706E55}" srcId="{B54CFA3B-9563-4DD5-A12B-1419F5BD765B}" destId="{34BE6258-6350-4994-9BB3-50BBAA1AAF48}" srcOrd="0" destOrd="0" parTransId="{A903824E-5421-4DDA-8ED7-174D931BBE05}" sibTransId="{995C5784-B650-4AA4-951C-D80AFFAF411F}"/>
    <dgm:cxn modelId="{35A2BBE2-B203-4C37-BA83-28DB4D18CD84}" type="presOf" srcId="{34BE6258-6350-4994-9BB3-50BBAA1AAF48}" destId="{360177F8-3E12-4C3A-9246-BCEADDDCD130}" srcOrd="0" destOrd="0" presId="urn:microsoft.com/office/officeart/2005/8/layout/radial4"/>
    <dgm:cxn modelId="{0FA9E6F7-010B-43F5-AC5A-A0D7374788C1}" type="presOf" srcId="{61D7860A-EF05-4540-8CF9-8D02C554EF1F}" destId="{6574CB00-4DF9-4C36-BDAB-E940F1845B78}" srcOrd="0" destOrd="0" presId="urn:microsoft.com/office/officeart/2005/8/layout/radial4"/>
    <dgm:cxn modelId="{1AF80183-3E8F-4AC2-9A6E-2C1BB0B8B0DB}" type="presParOf" srcId="{8D051884-D2E6-4E69-A521-AA03D43A0B0D}" destId="{5C104B1F-A83B-470B-B346-78BEEAD943E1}" srcOrd="0" destOrd="0" presId="urn:microsoft.com/office/officeart/2005/8/layout/radial4"/>
    <dgm:cxn modelId="{F8C421DE-B9C5-4FB4-A34F-98A80114082B}" type="presParOf" srcId="{8D051884-D2E6-4E69-A521-AA03D43A0B0D}" destId="{637D09E9-7D10-4ADB-9213-F9A6E0F35006}" srcOrd="1" destOrd="0" presId="urn:microsoft.com/office/officeart/2005/8/layout/radial4"/>
    <dgm:cxn modelId="{0753D584-7B77-4D69-8F86-0036EB32AEA1}" type="presParOf" srcId="{8D051884-D2E6-4E69-A521-AA03D43A0B0D}" destId="{360177F8-3E12-4C3A-9246-BCEADDDCD130}" srcOrd="2" destOrd="0" presId="urn:microsoft.com/office/officeart/2005/8/layout/radial4"/>
    <dgm:cxn modelId="{71CC5AB1-E7B9-444A-AA69-7C792BD9DD26}" type="presParOf" srcId="{8D051884-D2E6-4E69-A521-AA03D43A0B0D}" destId="{267CBD6A-A1D1-47C7-9752-8B6295BF6F9E}" srcOrd="3" destOrd="0" presId="urn:microsoft.com/office/officeart/2005/8/layout/radial4"/>
    <dgm:cxn modelId="{39E91E1D-85B6-465E-BF5E-2A154860C0AE}" type="presParOf" srcId="{8D051884-D2E6-4E69-A521-AA03D43A0B0D}" destId="{43759A6B-92BD-4851-B3E6-9420BE0CC7E8}" srcOrd="4" destOrd="0" presId="urn:microsoft.com/office/officeart/2005/8/layout/radial4"/>
    <dgm:cxn modelId="{0087C639-8520-441D-A981-E2DB81815B14}" type="presParOf" srcId="{8D051884-D2E6-4E69-A521-AA03D43A0B0D}" destId="{6574CB00-4DF9-4C36-BDAB-E940F1845B78}" srcOrd="5" destOrd="0" presId="urn:microsoft.com/office/officeart/2005/8/layout/radial4"/>
    <dgm:cxn modelId="{53E64FAB-D74C-49E7-BC3E-ADA4F1ABAB67}" type="presParOf" srcId="{8D051884-D2E6-4E69-A521-AA03D43A0B0D}" destId="{741EEAA4-CAD0-40CE-96CF-E6DF8D8B2D20}" srcOrd="6" destOrd="0" presId="urn:microsoft.com/office/officeart/2005/8/layout/radial4"/>
    <dgm:cxn modelId="{5685C500-DD9B-4C6A-BAC7-2A8DD13B6E0B}" type="presParOf" srcId="{8D051884-D2E6-4E69-A521-AA03D43A0B0D}" destId="{2BD595B8-9D67-4F59-ABC5-CA022E4C714E}" srcOrd="7" destOrd="0" presId="urn:microsoft.com/office/officeart/2005/8/layout/radial4"/>
    <dgm:cxn modelId="{1EB9CCA0-7E1D-4C47-BC2F-69E1D7EAA292}" type="presParOf" srcId="{8D051884-D2E6-4E69-A521-AA03D43A0B0D}" destId="{AC34ACE9-E4E3-4A26-B89D-D470BC4D17FE}"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539878-FBD6-4D86-952E-A75E4DE19F2D}" type="doc">
      <dgm:prSet loTypeId="urn:microsoft.com/office/officeart/2005/8/layout/hierarchy6" loCatId="hierarchy" qsTypeId="urn:microsoft.com/office/officeart/2005/8/quickstyle/simple1" qsCatId="simple" csTypeId="urn:microsoft.com/office/officeart/2005/8/colors/accent4_2" csCatId="accent4" phldr="1"/>
      <dgm:spPr/>
      <dgm:t>
        <a:bodyPr/>
        <a:lstStyle/>
        <a:p>
          <a:endParaRPr lang="tr-TR"/>
        </a:p>
      </dgm:t>
    </dgm:pt>
    <dgm:pt modelId="{B236A13D-1425-42E0-81E6-2524F4F6A1E0}">
      <dgm:prSet phldrT="[Metin]" custT="1"/>
      <dgm:spPr>
        <a:solidFill>
          <a:srgbClr val="003366"/>
        </a:solidFill>
      </dgm:spPr>
      <dgm:t>
        <a:bodyPr/>
        <a:lstStyle/>
        <a:p>
          <a:r>
            <a:rPr lang="tr-TR" sz="1200" b="1" dirty="0"/>
            <a:t>Hastaya önceden </a:t>
          </a:r>
          <a:r>
            <a:rPr lang="tr-TR" sz="1200" b="1" dirty="0" err="1"/>
            <a:t>mobilizasyon</a:t>
          </a:r>
          <a:r>
            <a:rPr lang="tr-TR" sz="1200" b="1" dirty="0"/>
            <a:t> uygulandı mı?</a:t>
          </a:r>
        </a:p>
      </dgm:t>
    </dgm:pt>
    <dgm:pt modelId="{86E0EF6E-63FA-48BF-8A8D-7F376C401176}" type="parTrans" cxnId="{64E45F3E-392D-46F3-B7F6-948219B9FD90}">
      <dgm:prSet/>
      <dgm:spPr/>
      <dgm:t>
        <a:bodyPr/>
        <a:lstStyle/>
        <a:p>
          <a:endParaRPr lang="tr-TR"/>
        </a:p>
      </dgm:t>
    </dgm:pt>
    <dgm:pt modelId="{CE547F4A-A3DB-4B35-B333-6F9AF6A6BCE3}" type="sibTrans" cxnId="{64E45F3E-392D-46F3-B7F6-948219B9FD90}">
      <dgm:prSet/>
      <dgm:spPr/>
      <dgm:t>
        <a:bodyPr/>
        <a:lstStyle/>
        <a:p>
          <a:endParaRPr lang="tr-TR"/>
        </a:p>
      </dgm:t>
    </dgm:pt>
    <dgm:pt modelId="{C4D3BBAD-7ECC-4D78-A636-EC08D69AC885}">
      <dgm:prSet phldrT="[Metin]" custT="1"/>
      <dgm:spPr>
        <a:solidFill>
          <a:srgbClr val="003366"/>
        </a:solidFill>
      </dgm:spPr>
      <dgm:t>
        <a:bodyPr/>
        <a:lstStyle/>
        <a:p>
          <a:r>
            <a:rPr lang="tr-TR" sz="1200" b="1" dirty="0"/>
            <a:t>EVET</a:t>
          </a:r>
        </a:p>
      </dgm:t>
    </dgm:pt>
    <dgm:pt modelId="{1ABA6937-0EA8-4940-B107-B7527F807F38}" type="parTrans" cxnId="{1C7D6BB0-2E75-4AD0-B9E3-071786E8BE23}">
      <dgm:prSet/>
      <dgm:spPr/>
      <dgm:t>
        <a:bodyPr/>
        <a:lstStyle/>
        <a:p>
          <a:endParaRPr lang="tr-TR" sz="1000"/>
        </a:p>
      </dgm:t>
    </dgm:pt>
    <dgm:pt modelId="{9A60E98E-F90F-4029-ABBF-296929B1149E}" type="sibTrans" cxnId="{1C7D6BB0-2E75-4AD0-B9E3-071786E8BE23}">
      <dgm:prSet/>
      <dgm:spPr/>
      <dgm:t>
        <a:bodyPr/>
        <a:lstStyle/>
        <a:p>
          <a:endParaRPr lang="tr-TR"/>
        </a:p>
      </dgm:t>
    </dgm:pt>
    <dgm:pt modelId="{98CFE366-A046-495D-9696-88E987C63B03}">
      <dgm:prSet phldrT="[Metin]" custT="1"/>
      <dgm:spPr>
        <a:solidFill>
          <a:srgbClr val="003366"/>
        </a:solidFill>
      </dgm:spPr>
      <dgm:t>
        <a:bodyPr/>
        <a:lstStyle/>
        <a:p>
          <a:r>
            <a:rPr lang="tr-TR" sz="1000" b="1" dirty="0"/>
            <a:t>HAYIR</a:t>
          </a:r>
        </a:p>
      </dgm:t>
    </dgm:pt>
    <dgm:pt modelId="{68594DFF-D82E-4B8D-B28A-44D9B658CE5F}" type="parTrans" cxnId="{C783B9AB-8CF8-49ED-A71C-D906E17A18F9}">
      <dgm:prSet/>
      <dgm:spPr/>
      <dgm:t>
        <a:bodyPr/>
        <a:lstStyle/>
        <a:p>
          <a:endParaRPr lang="tr-TR" sz="1000"/>
        </a:p>
      </dgm:t>
    </dgm:pt>
    <dgm:pt modelId="{2B64332A-218A-49C4-8CA5-27C0619F836F}" type="sibTrans" cxnId="{C783B9AB-8CF8-49ED-A71C-D906E17A18F9}">
      <dgm:prSet/>
      <dgm:spPr/>
      <dgm:t>
        <a:bodyPr/>
        <a:lstStyle/>
        <a:p>
          <a:endParaRPr lang="tr-TR"/>
        </a:p>
      </dgm:t>
    </dgm:pt>
    <dgm:pt modelId="{73C362D1-D9C5-4EE7-ADC4-FC124E3E9C60}">
      <dgm:prSet custT="1"/>
      <dgm:spPr>
        <a:solidFill>
          <a:srgbClr val="003366"/>
        </a:solidFill>
      </dgm:spPr>
      <dgm:t>
        <a:bodyPr/>
        <a:lstStyle/>
        <a:p>
          <a:r>
            <a:rPr lang="tr-TR" sz="1400" b="1" dirty="0"/>
            <a:t>KT/G-CSF </a:t>
          </a:r>
          <a:r>
            <a:rPr lang="tr-TR" sz="1400" b="1" dirty="0" err="1"/>
            <a:t>mobilizasyon</a:t>
          </a:r>
          <a:endParaRPr lang="tr-TR" sz="1400" b="1" dirty="0"/>
        </a:p>
      </dgm:t>
    </dgm:pt>
    <dgm:pt modelId="{D3E21963-301C-45CA-AD84-7BEEF4CF8054}" type="parTrans" cxnId="{B94E96E4-6D6C-4EFA-B6C6-82E9F3C68E4F}">
      <dgm:prSet/>
      <dgm:spPr/>
      <dgm:t>
        <a:bodyPr/>
        <a:lstStyle/>
        <a:p>
          <a:endParaRPr lang="tr-TR" sz="1000"/>
        </a:p>
      </dgm:t>
    </dgm:pt>
    <dgm:pt modelId="{028C2703-FAE8-4171-BE44-CCE09250D88E}" type="sibTrans" cxnId="{B94E96E4-6D6C-4EFA-B6C6-82E9F3C68E4F}">
      <dgm:prSet/>
      <dgm:spPr/>
      <dgm:t>
        <a:bodyPr/>
        <a:lstStyle/>
        <a:p>
          <a:endParaRPr lang="tr-TR"/>
        </a:p>
      </dgm:t>
    </dgm:pt>
    <dgm:pt modelId="{ABB6252D-5327-4EB7-8A77-87DE1E53EB34}">
      <dgm:prSet custT="1"/>
      <dgm:spPr>
        <a:solidFill>
          <a:srgbClr val="003366"/>
        </a:solidFill>
      </dgm:spPr>
      <dgm:t>
        <a:bodyPr/>
        <a:lstStyle/>
        <a:p>
          <a:r>
            <a:rPr lang="tr-TR" sz="1000" b="1" dirty="0"/>
            <a:t>Toplama öncesi CD34</a:t>
          </a:r>
          <a:r>
            <a:rPr lang="tr-TR" sz="1000" b="1" baseline="30000" dirty="0"/>
            <a:t>+</a:t>
          </a:r>
          <a:r>
            <a:rPr lang="tr-TR" sz="1000" b="1" baseline="0" dirty="0"/>
            <a:t> sayımı</a:t>
          </a:r>
          <a:endParaRPr lang="tr-TR" sz="1000" b="1" baseline="30000" dirty="0"/>
        </a:p>
      </dgm:t>
    </dgm:pt>
    <dgm:pt modelId="{D6CB829C-CF05-4D9B-A0C4-43C4B8276C98}" type="parTrans" cxnId="{448A979E-5092-4EB9-9EC4-0B8957FA897C}">
      <dgm:prSet/>
      <dgm:spPr/>
      <dgm:t>
        <a:bodyPr/>
        <a:lstStyle/>
        <a:p>
          <a:endParaRPr lang="tr-TR" sz="1000"/>
        </a:p>
      </dgm:t>
    </dgm:pt>
    <dgm:pt modelId="{ED9C2B67-B647-4393-93AC-8596B51536E2}" type="sibTrans" cxnId="{448A979E-5092-4EB9-9EC4-0B8957FA897C}">
      <dgm:prSet/>
      <dgm:spPr/>
      <dgm:t>
        <a:bodyPr/>
        <a:lstStyle/>
        <a:p>
          <a:endParaRPr lang="tr-TR"/>
        </a:p>
      </dgm:t>
    </dgm:pt>
    <dgm:pt modelId="{550B3FBF-F91E-4CB6-B4E4-E472FEC93801}" type="asst">
      <dgm:prSet custT="1"/>
      <dgm:spPr>
        <a:solidFill>
          <a:srgbClr val="003366"/>
        </a:solidFill>
      </dgm:spPr>
      <dgm:t>
        <a:bodyPr/>
        <a:lstStyle/>
        <a:p>
          <a:r>
            <a:rPr lang="tr-TR" sz="1600" b="1" dirty="0"/>
            <a:t>&lt;10 </a:t>
          </a:r>
          <a:r>
            <a:rPr lang="tr-TR" sz="1600" b="1" baseline="0" dirty="0"/>
            <a:t>hücre/µL</a:t>
          </a:r>
          <a:endParaRPr lang="tr-TR" sz="1600" b="1" baseline="30000" dirty="0"/>
        </a:p>
      </dgm:t>
    </dgm:pt>
    <dgm:pt modelId="{6B0FC7C0-A5B0-4B2B-B54F-705B421EDACF}" type="parTrans" cxnId="{CC2D79D7-9B7B-45F9-821B-73F21DA4CA8B}">
      <dgm:prSet/>
      <dgm:spPr/>
      <dgm:t>
        <a:bodyPr/>
        <a:lstStyle/>
        <a:p>
          <a:endParaRPr lang="tr-TR" sz="1000"/>
        </a:p>
      </dgm:t>
    </dgm:pt>
    <dgm:pt modelId="{15128A3D-2150-457D-B6B8-3A5E6174A439}" type="sibTrans" cxnId="{CC2D79D7-9B7B-45F9-821B-73F21DA4CA8B}">
      <dgm:prSet/>
      <dgm:spPr/>
      <dgm:t>
        <a:bodyPr/>
        <a:lstStyle/>
        <a:p>
          <a:endParaRPr lang="tr-TR"/>
        </a:p>
      </dgm:t>
    </dgm:pt>
    <dgm:pt modelId="{E1B42746-5B59-44FD-8C2F-69C65361655E}" type="asst">
      <dgm:prSet custT="1"/>
      <dgm:spPr>
        <a:solidFill>
          <a:srgbClr val="003366"/>
        </a:solidFill>
      </dgm:spPr>
      <dgm:t>
        <a:bodyPr/>
        <a:lstStyle/>
        <a:p>
          <a:r>
            <a:rPr lang="tr-TR" sz="1400" b="1" dirty="0"/>
            <a:t>10-20</a:t>
          </a:r>
          <a:r>
            <a:rPr lang="tr-TR" sz="1400" b="1" baseline="30000" dirty="0"/>
            <a:t> </a:t>
          </a:r>
          <a:r>
            <a:rPr lang="tr-TR" sz="1400" b="1" baseline="0" dirty="0"/>
            <a:t>hücre/µL</a:t>
          </a:r>
          <a:endParaRPr lang="tr-TR" sz="1400" b="1" baseline="30000" dirty="0"/>
        </a:p>
      </dgm:t>
    </dgm:pt>
    <dgm:pt modelId="{43D7FE47-BA56-4FEB-A64A-ED3A2746F0FB}" type="parTrans" cxnId="{C95345D0-EAFE-478F-B0FA-9B6CA667A3E0}">
      <dgm:prSet/>
      <dgm:spPr/>
      <dgm:t>
        <a:bodyPr/>
        <a:lstStyle/>
        <a:p>
          <a:endParaRPr lang="tr-TR" sz="1000"/>
        </a:p>
      </dgm:t>
    </dgm:pt>
    <dgm:pt modelId="{BEBE3AEF-A5E2-434D-93E5-FAC728F532C5}" type="sibTrans" cxnId="{C95345D0-EAFE-478F-B0FA-9B6CA667A3E0}">
      <dgm:prSet/>
      <dgm:spPr/>
      <dgm:t>
        <a:bodyPr/>
        <a:lstStyle/>
        <a:p>
          <a:endParaRPr lang="tr-TR"/>
        </a:p>
      </dgm:t>
    </dgm:pt>
    <dgm:pt modelId="{214BEC8E-C0BD-49B9-82D8-A0F965C89677}" type="asst">
      <dgm:prSet custT="1"/>
      <dgm:spPr>
        <a:solidFill>
          <a:srgbClr val="003366"/>
        </a:solidFill>
      </dgm:spPr>
      <dgm:t>
        <a:bodyPr/>
        <a:lstStyle/>
        <a:p>
          <a:r>
            <a:rPr lang="tr-TR" sz="1400" b="1" dirty="0"/>
            <a:t>&gt;20</a:t>
          </a:r>
          <a:r>
            <a:rPr lang="tr-TR" sz="1400" b="1" baseline="30000" dirty="0"/>
            <a:t> </a:t>
          </a:r>
          <a:r>
            <a:rPr lang="tr-TR" sz="1400" b="1" baseline="0" dirty="0"/>
            <a:t>hücre/µL</a:t>
          </a:r>
          <a:endParaRPr lang="tr-TR" sz="1400" b="1" baseline="30000" dirty="0"/>
        </a:p>
      </dgm:t>
    </dgm:pt>
    <dgm:pt modelId="{233B3DDC-8C11-400C-B734-EA433BB8AF22}" type="parTrans" cxnId="{B52B76C8-8ED3-41CB-B78C-56296B17294F}">
      <dgm:prSet/>
      <dgm:spPr/>
      <dgm:t>
        <a:bodyPr/>
        <a:lstStyle/>
        <a:p>
          <a:endParaRPr lang="tr-TR" sz="1000"/>
        </a:p>
      </dgm:t>
    </dgm:pt>
    <dgm:pt modelId="{72FE9177-25E1-459E-B815-CEF0FDBF4F92}" type="sibTrans" cxnId="{B52B76C8-8ED3-41CB-B78C-56296B17294F}">
      <dgm:prSet/>
      <dgm:spPr/>
      <dgm:t>
        <a:bodyPr/>
        <a:lstStyle/>
        <a:p>
          <a:endParaRPr lang="tr-TR"/>
        </a:p>
      </dgm:t>
    </dgm:pt>
    <dgm:pt modelId="{B09A505A-2445-4BC5-A3C3-6CE90B710F35}">
      <dgm:prSet custT="1"/>
      <dgm:spPr>
        <a:solidFill>
          <a:srgbClr val="003366"/>
        </a:solidFill>
      </dgm:spPr>
      <dgm:t>
        <a:bodyPr/>
        <a:lstStyle/>
        <a:p>
          <a:r>
            <a:rPr lang="tr-TR" sz="1100" b="1" dirty="0"/>
            <a:t>1 majör veya 2 minör risk faktörü</a:t>
          </a:r>
        </a:p>
      </dgm:t>
    </dgm:pt>
    <dgm:pt modelId="{A0E9AF51-DF27-48BB-A5BE-9CEF389E4A67}" type="parTrans" cxnId="{574F6DAD-7D51-4793-8EBB-681B38DFEA9C}">
      <dgm:prSet/>
      <dgm:spPr/>
      <dgm:t>
        <a:bodyPr/>
        <a:lstStyle/>
        <a:p>
          <a:endParaRPr lang="tr-TR" sz="1000"/>
        </a:p>
      </dgm:t>
    </dgm:pt>
    <dgm:pt modelId="{83A71149-390A-4012-A4AD-49F2F01DCD9B}" type="sibTrans" cxnId="{574F6DAD-7D51-4793-8EBB-681B38DFEA9C}">
      <dgm:prSet/>
      <dgm:spPr/>
      <dgm:t>
        <a:bodyPr/>
        <a:lstStyle/>
        <a:p>
          <a:endParaRPr lang="tr-TR"/>
        </a:p>
      </dgm:t>
    </dgm:pt>
    <dgm:pt modelId="{DB0596F6-FF50-4BF5-8DE9-CAE4605B7314}">
      <dgm:prSet custT="1"/>
      <dgm:spPr>
        <a:solidFill>
          <a:srgbClr val="003366"/>
        </a:solidFill>
      </dgm:spPr>
      <dgm:t>
        <a:bodyPr/>
        <a:lstStyle/>
        <a:p>
          <a:r>
            <a:rPr lang="tr-TR" sz="1200" b="1" dirty="0"/>
            <a:t>Risk faktörü yok</a:t>
          </a:r>
        </a:p>
      </dgm:t>
    </dgm:pt>
    <dgm:pt modelId="{8C6315C9-9C1A-4786-8480-FB077DCEC07F}" type="parTrans" cxnId="{867A47F4-D262-48C9-B918-A597FB02143D}">
      <dgm:prSet/>
      <dgm:spPr/>
      <dgm:t>
        <a:bodyPr/>
        <a:lstStyle/>
        <a:p>
          <a:endParaRPr lang="tr-TR" sz="1000"/>
        </a:p>
      </dgm:t>
    </dgm:pt>
    <dgm:pt modelId="{DED9D741-3B9E-4B4E-BFC3-06E431EB530C}" type="sibTrans" cxnId="{867A47F4-D262-48C9-B918-A597FB02143D}">
      <dgm:prSet/>
      <dgm:spPr/>
      <dgm:t>
        <a:bodyPr/>
        <a:lstStyle/>
        <a:p>
          <a:endParaRPr lang="tr-TR"/>
        </a:p>
      </dgm:t>
    </dgm:pt>
    <dgm:pt modelId="{B5EA354A-0777-4C3F-84C3-08CB71335235}">
      <dgm:prSet custT="1"/>
      <dgm:spPr>
        <a:solidFill>
          <a:srgbClr val="003366"/>
        </a:solidFill>
      </dgm:spPr>
      <dgm:t>
        <a:bodyPr/>
        <a:lstStyle/>
        <a:p>
          <a:r>
            <a:rPr lang="tr-TR" sz="1600" b="1" dirty="0"/>
            <a:t>1xAferez</a:t>
          </a:r>
        </a:p>
      </dgm:t>
    </dgm:pt>
    <dgm:pt modelId="{745C1E00-546D-4449-8CF4-6217AFD2E86B}" type="parTrans" cxnId="{7AE16292-0936-4346-AAE1-85F37341A12C}">
      <dgm:prSet/>
      <dgm:spPr/>
      <dgm:t>
        <a:bodyPr/>
        <a:lstStyle/>
        <a:p>
          <a:endParaRPr lang="tr-TR" sz="1000"/>
        </a:p>
      </dgm:t>
    </dgm:pt>
    <dgm:pt modelId="{3C66310F-E424-455D-97FC-A1BF03A6D126}" type="sibTrans" cxnId="{7AE16292-0936-4346-AAE1-85F37341A12C}">
      <dgm:prSet/>
      <dgm:spPr/>
      <dgm:t>
        <a:bodyPr/>
        <a:lstStyle/>
        <a:p>
          <a:endParaRPr lang="tr-TR"/>
        </a:p>
      </dgm:t>
    </dgm:pt>
    <dgm:pt modelId="{A60BE465-8E2E-4B90-9A1A-F687DA1B7C1B}">
      <dgm:prSet custT="1"/>
      <dgm:spPr>
        <a:solidFill>
          <a:srgbClr val="ABFE82"/>
        </a:solidFill>
        <a:ln>
          <a:solidFill>
            <a:srgbClr val="ABFE82"/>
          </a:solidFill>
        </a:ln>
      </dgm:spPr>
      <dgm:t>
        <a:bodyPr/>
        <a:lstStyle/>
        <a:p>
          <a:r>
            <a:rPr lang="tr-TR" sz="1200" b="1" dirty="0" err="1">
              <a:solidFill>
                <a:srgbClr val="002060"/>
              </a:solidFill>
            </a:rPr>
            <a:t>Plerixafor</a:t>
          </a:r>
          <a:endParaRPr lang="tr-TR" sz="1200" b="1" dirty="0">
            <a:solidFill>
              <a:srgbClr val="002060"/>
            </a:solidFill>
          </a:endParaRPr>
        </a:p>
      </dgm:t>
    </dgm:pt>
    <dgm:pt modelId="{0025341C-2712-4550-ACF5-F8A1A576B327}" type="parTrans" cxnId="{6498BC37-7220-4437-A15A-F1F65769162B}">
      <dgm:prSet/>
      <dgm:spPr/>
      <dgm:t>
        <a:bodyPr/>
        <a:lstStyle/>
        <a:p>
          <a:endParaRPr lang="tr-TR" sz="1000"/>
        </a:p>
      </dgm:t>
    </dgm:pt>
    <dgm:pt modelId="{404C0BB7-FEC0-4AC8-BD22-89E9320C9FF1}" type="sibTrans" cxnId="{6498BC37-7220-4437-A15A-F1F65769162B}">
      <dgm:prSet/>
      <dgm:spPr/>
      <dgm:t>
        <a:bodyPr/>
        <a:lstStyle/>
        <a:p>
          <a:endParaRPr lang="tr-TR"/>
        </a:p>
      </dgm:t>
    </dgm:pt>
    <dgm:pt modelId="{80ACF075-D510-4BF4-9C16-97716E0B3F79}">
      <dgm:prSet custT="1"/>
      <dgm:spPr>
        <a:solidFill>
          <a:srgbClr val="003366"/>
        </a:solidFill>
      </dgm:spPr>
      <dgm:t>
        <a:bodyPr/>
        <a:lstStyle/>
        <a:p>
          <a:r>
            <a:rPr lang="tr-TR" sz="1000" b="1" dirty="0"/>
            <a:t>Eğer önceki </a:t>
          </a:r>
          <a:r>
            <a:rPr lang="tr-TR" sz="1000" b="1" dirty="0" err="1"/>
            <a:t>mobilizasyon</a:t>
          </a:r>
          <a:r>
            <a:rPr lang="tr-TR" sz="1000" b="1" dirty="0"/>
            <a:t> başarısızsa</a:t>
          </a:r>
        </a:p>
      </dgm:t>
    </dgm:pt>
    <dgm:pt modelId="{BDB1EF8A-AF67-46DB-9D15-03A1F2B7BFDF}" type="parTrans" cxnId="{EC4E562E-5771-4EED-AB05-D9462691A1DE}">
      <dgm:prSet/>
      <dgm:spPr/>
      <dgm:t>
        <a:bodyPr/>
        <a:lstStyle/>
        <a:p>
          <a:endParaRPr lang="tr-TR" sz="1000"/>
        </a:p>
      </dgm:t>
    </dgm:pt>
    <dgm:pt modelId="{663F5EC0-AE43-4A58-A6C7-C434BA1A8AA9}" type="sibTrans" cxnId="{EC4E562E-5771-4EED-AB05-D9462691A1DE}">
      <dgm:prSet/>
      <dgm:spPr/>
      <dgm:t>
        <a:bodyPr/>
        <a:lstStyle/>
        <a:p>
          <a:endParaRPr lang="tr-TR"/>
        </a:p>
      </dgm:t>
    </dgm:pt>
    <dgm:pt modelId="{42C03BE3-79EB-4164-A4F1-D8456E91C62A}">
      <dgm:prSet custT="1"/>
      <dgm:spPr>
        <a:solidFill>
          <a:srgbClr val="ABFE82"/>
        </a:solidFill>
        <a:ln>
          <a:solidFill>
            <a:srgbClr val="ABFE82"/>
          </a:solidFill>
        </a:ln>
      </dgm:spPr>
      <dgm:t>
        <a:bodyPr/>
        <a:lstStyle/>
        <a:p>
          <a:r>
            <a:rPr lang="tr-TR" sz="1200" b="1" dirty="0" err="1">
              <a:solidFill>
                <a:srgbClr val="002060"/>
              </a:solidFill>
            </a:rPr>
            <a:t>Plerixafor</a:t>
          </a:r>
          <a:endParaRPr lang="tr-TR" sz="1200" b="1" dirty="0">
            <a:solidFill>
              <a:srgbClr val="002060"/>
            </a:solidFill>
          </a:endParaRPr>
        </a:p>
      </dgm:t>
    </dgm:pt>
    <dgm:pt modelId="{4DDE7A1D-A242-4857-B737-F70D79218783}" type="parTrans" cxnId="{88C75ED2-A508-464F-8E73-3E2763255560}">
      <dgm:prSet/>
      <dgm:spPr/>
      <dgm:t>
        <a:bodyPr/>
        <a:lstStyle/>
        <a:p>
          <a:endParaRPr lang="tr-TR" sz="1000"/>
        </a:p>
      </dgm:t>
    </dgm:pt>
    <dgm:pt modelId="{6D427DF1-F373-4338-BA33-090D5A730F7A}" type="sibTrans" cxnId="{88C75ED2-A508-464F-8E73-3E2763255560}">
      <dgm:prSet/>
      <dgm:spPr/>
      <dgm:t>
        <a:bodyPr/>
        <a:lstStyle/>
        <a:p>
          <a:endParaRPr lang="tr-TR"/>
        </a:p>
      </dgm:t>
    </dgm:pt>
    <dgm:pt modelId="{2985FC8D-0C1D-4FCD-81B9-48CDAA9D6EC5}">
      <dgm:prSet custT="1"/>
      <dgm:spPr>
        <a:solidFill>
          <a:srgbClr val="ABFE82"/>
        </a:solidFill>
        <a:ln>
          <a:solidFill>
            <a:srgbClr val="ABFE82"/>
          </a:solidFill>
        </a:ln>
      </dgm:spPr>
      <dgm:t>
        <a:bodyPr/>
        <a:lstStyle/>
        <a:p>
          <a:r>
            <a:rPr lang="tr-TR" sz="1200" b="1" dirty="0" err="1">
              <a:solidFill>
                <a:srgbClr val="002060"/>
              </a:solidFill>
            </a:rPr>
            <a:t>Plerixafor</a:t>
          </a:r>
          <a:endParaRPr lang="tr-TR" sz="1200" b="1" dirty="0">
            <a:solidFill>
              <a:srgbClr val="002060"/>
            </a:solidFill>
          </a:endParaRPr>
        </a:p>
      </dgm:t>
    </dgm:pt>
    <dgm:pt modelId="{3B229325-ABA5-4E34-B1AF-32F7F22DCF52}" type="parTrans" cxnId="{613F61E6-7913-4417-AE8A-2F199183706E}">
      <dgm:prSet/>
      <dgm:spPr/>
      <dgm:t>
        <a:bodyPr/>
        <a:lstStyle/>
        <a:p>
          <a:endParaRPr lang="tr-TR" sz="1000"/>
        </a:p>
      </dgm:t>
    </dgm:pt>
    <dgm:pt modelId="{B9F9B08E-8206-4809-A094-B65B0F350BAC}" type="sibTrans" cxnId="{613F61E6-7913-4417-AE8A-2F199183706E}">
      <dgm:prSet/>
      <dgm:spPr/>
      <dgm:t>
        <a:bodyPr/>
        <a:lstStyle/>
        <a:p>
          <a:endParaRPr lang="tr-TR"/>
        </a:p>
      </dgm:t>
    </dgm:pt>
    <dgm:pt modelId="{58A4140D-A5C9-4452-AEEB-B5F5FACA176E}">
      <dgm:prSet custT="1"/>
      <dgm:spPr>
        <a:solidFill>
          <a:srgbClr val="003366"/>
        </a:solidFill>
      </dgm:spPr>
      <dgm:t>
        <a:bodyPr/>
        <a:lstStyle/>
        <a:p>
          <a:r>
            <a:rPr lang="tr-TR" sz="1100" b="1" dirty="0"/>
            <a:t>Sabah CD34</a:t>
          </a:r>
          <a:r>
            <a:rPr lang="tr-TR" sz="1100" b="1" baseline="30000" dirty="0"/>
            <a:t>+ </a:t>
          </a:r>
          <a:r>
            <a:rPr lang="tr-TR" sz="1100" b="1" baseline="0" dirty="0"/>
            <a:t>hücresi ölçümü </a:t>
          </a:r>
        </a:p>
        <a:p>
          <a:r>
            <a:rPr lang="tr-TR" sz="1100" b="1" baseline="0" dirty="0"/>
            <a:t>(&gt;10</a:t>
          </a:r>
          <a:r>
            <a:rPr lang="tr-TR" sz="1100" b="1" baseline="30000" dirty="0"/>
            <a:t> </a:t>
          </a:r>
          <a:r>
            <a:rPr lang="tr-TR" sz="1100" b="1" baseline="0" dirty="0"/>
            <a:t>hücre/µL)</a:t>
          </a:r>
          <a:endParaRPr lang="tr-TR" sz="1100" b="1" baseline="30000" dirty="0"/>
        </a:p>
      </dgm:t>
    </dgm:pt>
    <dgm:pt modelId="{B32F9865-88C5-4C30-B1A2-6979011CD62E}" type="parTrans" cxnId="{62633A5A-E642-4351-BF20-5B3181050CA8}">
      <dgm:prSet/>
      <dgm:spPr/>
      <dgm:t>
        <a:bodyPr/>
        <a:lstStyle/>
        <a:p>
          <a:endParaRPr lang="tr-TR" sz="1000"/>
        </a:p>
      </dgm:t>
    </dgm:pt>
    <dgm:pt modelId="{2CCCA0F9-D895-47F1-B1DC-49AC7F5F83FA}" type="sibTrans" cxnId="{62633A5A-E642-4351-BF20-5B3181050CA8}">
      <dgm:prSet/>
      <dgm:spPr/>
      <dgm:t>
        <a:bodyPr/>
        <a:lstStyle/>
        <a:p>
          <a:endParaRPr lang="tr-TR"/>
        </a:p>
      </dgm:t>
    </dgm:pt>
    <dgm:pt modelId="{A54D0F4D-74E1-497E-9377-22F47523C997}" type="pres">
      <dgm:prSet presAssocID="{44539878-FBD6-4D86-952E-A75E4DE19F2D}" presName="mainComposite" presStyleCnt="0">
        <dgm:presLayoutVars>
          <dgm:chPref val="1"/>
          <dgm:dir/>
          <dgm:animOne val="branch"/>
          <dgm:animLvl val="lvl"/>
          <dgm:resizeHandles val="exact"/>
        </dgm:presLayoutVars>
      </dgm:prSet>
      <dgm:spPr/>
      <dgm:t>
        <a:bodyPr/>
        <a:lstStyle/>
        <a:p>
          <a:endParaRPr lang="tr-TR"/>
        </a:p>
      </dgm:t>
    </dgm:pt>
    <dgm:pt modelId="{8E8699A0-33BE-4BC4-8BBC-438C636901C0}" type="pres">
      <dgm:prSet presAssocID="{44539878-FBD6-4D86-952E-A75E4DE19F2D}" presName="hierFlow" presStyleCnt="0"/>
      <dgm:spPr/>
    </dgm:pt>
    <dgm:pt modelId="{8E45B834-D022-44D7-996A-8C6CFA6C8628}" type="pres">
      <dgm:prSet presAssocID="{44539878-FBD6-4D86-952E-A75E4DE19F2D}" presName="hierChild1" presStyleCnt="0">
        <dgm:presLayoutVars>
          <dgm:chPref val="1"/>
          <dgm:animOne val="branch"/>
          <dgm:animLvl val="lvl"/>
        </dgm:presLayoutVars>
      </dgm:prSet>
      <dgm:spPr/>
    </dgm:pt>
    <dgm:pt modelId="{4DB410FF-DC06-4BFD-BD51-A09ACE68D9A6}" type="pres">
      <dgm:prSet presAssocID="{B236A13D-1425-42E0-81E6-2524F4F6A1E0}" presName="Name14" presStyleCnt="0"/>
      <dgm:spPr/>
    </dgm:pt>
    <dgm:pt modelId="{5144D017-8C45-49C8-8CFE-2798B45444BA}" type="pres">
      <dgm:prSet presAssocID="{B236A13D-1425-42E0-81E6-2524F4F6A1E0}" presName="level1Shape" presStyleLbl="node0" presStyleIdx="0" presStyleCnt="1" custScaleX="410278" custScaleY="63169" custLinFactX="8069" custLinFactNeighborX="100000" custLinFactNeighborY="-45463">
        <dgm:presLayoutVars>
          <dgm:chPref val="3"/>
        </dgm:presLayoutVars>
      </dgm:prSet>
      <dgm:spPr/>
      <dgm:t>
        <a:bodyPr/>
        <a:lstStyle/>
        <a:p>
          <a:endParaRPr lang="tr-TR"/>
        </a:p>
      </dgm:t>
    </dgm:pt>
    <dgm:pt modelId="{59C1B204-F6FF-4E31-8D40-CFE4E215650A}" type="pres">
      <dgm:prSet presAssocID="{B236A13D-1425-42E0-81E6-2524F4F6A1E0}" presName="hierChild2" presStyleCnt="0"/>
      <dgm:spPr/>
    </dgm:pt>
    <dgm:pt modelId="{2AA80652-F3E2-461E-85A0-BE3D4B2877C2}" type="pres">
      <dgm:prSet presAssocID="{1ABA6937-0EA8-4940-B107-B7527F807F38}" presName="Name19" presStyleLbl="parChTrans1D2" presStyleIdx="0" presStyleCnt="2"/>
      <dgm:spPr/>
      <dgm:t>
        <a:bodyPr/>
        <a:lstStyle/>
        <a:p>
          <a:endParaRPr lang="tr-TR"/>
        </a:p>
      </dgm:t>
    </dgm:pt>
    <dgm:pt modelId="{F8F5EDFD-1C66-4470-9225-CDB16A79DF35}" type="pres">
      <dgm:prSet presAssocID="{C4D3BBAD-7ECC-4D78-A636-EC08D69AC885}" presName="Name21" presStyleCnt="0"/>
      <dgm:spPr/>
    </dgm:pt>
    <dgm:pt modelId="{F4F56518-CC7E-434D-B00F-2609E95B9581}" type="pres">
      <dgm:prSet presAssocID="{C4D3BBAD-7ECC-4D78-A636-EC08D69AC885}" presName="level2Shape" presStyleLbl="node2" presStyleIdx="0" presStyleCnt="2" custScaleY="51741" custLinFactNeighborX="-58494" custLinFactNeighborY="-44045"/>
      <dgm:spPr/>
      <dgm:t>
        <a:bodyPr/>
        <a:lstStyle/>
        <a:p>
          <a:endParaRPr lang="tr-TR"/>
        </a:p>
      </dgm:t>
    </dgm:pt>
    <dgm:pt modelId="{DFC050CF-A87F-4673-9A66-EE53D5A71706}" type="pres">
      <dgm:prSet presAssocID="{C4D3BBAD-7ECC-4D78-A636-EC08D69AC885}" presName="hierChild3" presStyleCnt="0"/>
      <dgm:spPr/>
    </dgm:pt>
    <dgm:pt modelId="{460C09D1-78A9-4587-BFA7-91AC94ED06DC}" type="pres">
      <dgm:prSet presAssocID="{BDB1EF8A-AF67-46DB-9D15-03A1F2B7BFDF}" presName="Name19" presStyleLbl="parChTrans1D3" presStyleIdx="0" presStyleCnt="2"/>
      <dgm:spPr/>
      <dgm:t>
        <a:bodyPr/>
        <a:lstStyle/>
        <a:p>
          <a:endParaRPr lang="tr-TR"/>
        </a:p>
      </dgm:t>
    </dgm:pt>
    <dgm:pt modelId="{FF8B46E6-88C3-4796-80DC-5F45B7388C2A}" type="pres">
      <dgm:prSet presAssocID="{80ACF075-D510-4BF4-9C16-97716E0B3F79}" presName="Name21" presStyleCnt="0"/>
      <dgm:spPr/>
    </dgm:pt>
    <dgm:pt modelId="{CBBE942B-3017-4ADF-A69A-DBE48E6452FE}" type="pres">
      <dgm:prSet presAssocID="{80ACF075-D510-4BF4-9C16-97716E0B3F79}" presName="level2Shape" presStyleLbl="node3" presStyleIdx="0" presStyleCnt="2" custScaleX="116633" custLinFactNeighborX="-56783" custLinFactNeighborY="-72209"/>
      <dgm:spPr/>
      <dgm:t>
        <a:bodyPr/>
        <a:lstStyle/>
        <a:p>
          <a:endParaRPr lang="tr-TR"/>
        </a:p>
      </dgm:t>
    </dgm:pt>
    <dgm:pt modelId="{75B844AF-5E87-429F-9CA4-33FEA435C759}" type="pres">
      <dgm:prSet presAssocID="{80ACF075-D510-4BF4-9C16-97716E0B3F79}" presName="hierChild3" presStyleCnt="0"/>
      <dgm:spPr/>
    </dgm:pt>
    <dgm:pt modelId="{A5E5F50E-B134-45A8-B069-6DBF8182AA83}" type="pres">
      <dgm:prSet presAssocID="{4DDE7A1D-A242-4857-B737-F70D79218783}" presName="Name19" presStyleLbl="parChTrans1D4" presStyleIdx="0" presStyleCnt="11"/>
      <dgm:spPr/>
      <dgm:t>
        <a:bodyPr/>
        <a:lstStyle/>
        <a:p>
          <a:endParaRPr lang="tr-TR"/>
        </a:p>
      </dgm:t>
    </dgm:pt>
    <dgm:pt modelId="{65EB51A0-2EF9-4F47-9477-0E0487A68760}" type="pres">
      <dgm:prSet presAssocID="{42C03BE3-79EB-4164-A4F1-D8456E91C62A}" presName="Name21" presStyleCnt="0"/>
      <dgm:spPr/>
    </dgm:pt>
    <dgm:pt modelId="{B04F1C3A-34D4-4CA9-8338-15BC43AF7706}" type="pres">
      <dgm:prSet presAssocID="{42C03BE3-79EB-4164-A4F1-D8456E91C62A}" presName="level2Shape" presStyleLbl="node4" presStyleIdx="0" presStyleCnt="8" custLinFactNeighborX="-60698" custLinFactNeighborY="-93125"/>
      <dgm:spPr/>
      <dgm:t>
        <a:bodyPr/>
        <a:lstStyle/>
        <a:p>
          <a:endParaRPr lang="tr-TR"/>
        </a:p>
      </dgm:t>
    </dgm:pt>
    <dgm:pt modelId="{364586ED-BDA2-4BD5-B6CA-42DEEAA623E7}" type="pres">
      <dgm:prSet presAssocID="{42C03BE3-79EB-4164-A4F1-D8456E91C62A}" presName="hierChild3" presStyleCnt="0"/>
      <dgm:spPr/>
    </dgm:pt>
    <dgm:pt modelId="{EFAD7CC0-6830-47C7-BB36-544451F090B3}" type="pres">
      <dgm:prSet presAssocID="{68594DFF-D82E-4B8D-B28A-44D9B658CE5F}" presName="Name19" presStyleLbl="parChTrans1D2" presStyleIdx="1" presStyleCnt="2"/>
      <dgm:spPr/>
      <dgm:t>
        <a:bodyPr/>
        <a:lstStyle/>
        <a:p>
          <a:endParaRPr lang="tr-TR"/>
        </a:p>
      </dgm:t>
    </dgm:pt>
    <dgm:pt modelId="{C36043A6-A64E-4040-8850-A37E8BB3141D}" type="pres">
      <dgm:prSet presAssocID="{98CFE366-A046-495D-9696-88E987C63B03}" presName="Name21" presStyleCnt="0"/>
      <dgm:spPr/>
    </dgm:pt>
    <dgm:pt modelId="{B6BDC3AE-450C-4C45-9353-2C682BA1340B}" type="pres">
      <dgm:prSet presAssocID="{98CFE366-A046-495D-9696-88E987C63B03}" presName="level2Shape" presStyleLbl="node2" presStyleIdx="1" presStyleCnt="2" custScaleY="53458" custLinFactX="100000" custLinFactNeighborX="195478" custLinFactNeighborY="-49223"/>
      <dgm:spPr/>
      <dgm:t>
        <a:bodyPr/>
        <a:lstStyle/>
        <a:p>
          <a:endParaRPr lang="tr-TR"/>
        </a:p>
      </dgm:t>
    </dgm:pt>
    <dgm:pt modelId="{58C5E01D-6234-4081-A5C1-69517BED367F}" type="pres">
      <dgm:prSet presAssocID="{98CFE366-A046-495D-9696-88E987C63B03}" presName="hierChild3" presStyleCnt="0"/>
      <dgm:spPr/>
    </dgm:pt>
    <dgm:pt modelId="{682D4BF7-DD25-46BC-B7D8-5CD32477740B}" type="pres">
      <dgm:prSet presAssocID="{D3E21963-301C-45CA-AD84-7BEEF4CF8054}" presName="Name19" presStyleLbl="parChTrans1D3" presStyleIdx="1" presStyleCnt="2"/>
      <dgm:spPr/>
      <dgm:t>
        <a:bodyPr/>
        <a:lstStyle/>
        <a:p>
          <a:endParaRPr lang="tr-TR"/>
        </a:p>
      </dgm:t>
    </dgm:pt>
    <dgm:pt modelId="{DB86A84B-3DB5-4959-A97F-69AC39A3E48E}" type="pres">
      <dgm:prSet presAssocID="{73C362D1-D9C5-4EE7-ADC4-FC124E3E9C60}" presName="Name21" presStyleCnt="0"/>
      <dgm:spPr/>
    </dgm:pt>
    <dgm:pt modelId="{775B3EA4-A174-4422-83C7-A440BEEF88BA}" type="pres">
      <dgm:prSet presAssocID="{73C362D1-D9C5-4EE7-ADC4-FC124E3E9C60}" presName="level2Shape" presStyleLbl="node3" presStyleIdx="1" presStyleCnt="2" custScaleX="132184" custLinFactX="100000" custLinFactNeighborX="144264" custLinFactNeighborY="-77387"/>
      <dgm:spPr/>
      <dgm:t>
        <a:bodyPr/>
        <a:lstStyle/>
        <a:p>
          <a:endParaRPr lang="tr-TR"/>
        </a:p>
      </dgm:t>
    </dgm:pt>
    <dgm:pt modelId="{A6328038-5F59-47EF-8AD4-0B34A3655234}" type="pres">
      <dgm:prSet presAssocID="{73C362D1-D9C5-4EE7-ADC4-FC124E3E9C60}" presName="hierChild3" presStyleCnt="0"/>
      <dgm:spPr/>
    </dgm:pt>
    <dgm:pt modelId="{8001C336-F3AB-4131-9CF1-4BB9B7D2D5E2}" type="pres">
      <dgm:prSet presAssocID="{D6CB829C-CF05-4D9B-A0C4-43C4B8276C98}" presName="Name19" presStyleLbl="parChTrans1D4" presStyleIdx="1" presStyleCnt="11"/>
      <dgm:spPr/>
      <dgm:t>
        <a:bodyPr/>
        <a:lstStyle/>
        <a:p>
          <a:endParaRPr lang="tr-TR"/>
        </a:p>
      </dgm:t>
    </dgm:pt>
    <dgm:pt modelId="{F7A33F21-EFEA-4C66-95F3-BA04FE023A63}" type="pres">
      <dgm:prSet presAssocID="{ABB6252D-5327-4EB7-8A77-87DE1E53EB34}" presName="Name21" presStyleCnt="0"/>
      <dgm:spPr/>
    </dgm:pt>
    <dgm:pt modelId="{14558796-8E3E-4AE8-8047-03C71A22F722}" type="pres">
      <dgm:prSet presAssocID="{ABB6252D-5327-4EB7-8A77-87DE1E53EB34}" presName="level2Shape" presStyleLbl="node4" presStyleIdx="1" presStyleCnt="8" custScaleX="129053" custLinFactX="100000" custLinFactY="-5551" custLinFactNeighborX="195478" custLinFactNeighborY="-100000"/>
      <dgm:spPr/>
      <dgm:t>
        <a:bodyPr/>
        <a:lstStyle/>
        <a:p>
          <a:endParaRPr lang="tr-TR"/>
        </a:p>
      </dgm:t>
    </dgm:pt>
    <dgm:pt modelId="{91E67D7F-8E22-4B6D-8022-47BD5716C243}" type="pres">
      <dgm:prSet presAssocID="{ABB6252D-5327-4EB7-8A77-87DE1E53EB34}" presName="hierChild3" presStyleCnt="0"/>
      <dgm:spPr/>
    </dgm:pt>
    <dgm:pt modelId="{A2575195-6D87-48AF-AF8A-35A8B7D4431F}" type="pres">
      <dgm:prSet presAssocID="{6B0FC7C0-A5B0-4B2B-B54F-705B421EDACF}" presName="Name19" presStyleLbl="parChTrans1D4" presStyleIdx="2" presStyleCnt="11"/>
      <dgm:spPr/>
      <dgm:t>
        <a:bodyPr/>
        <a:lstStyle/>
        <a:p>
          <a:endParaRPr lang="tr-TR"/>
        </a:p>
      </dgm:t>
    </dgm:pt>
    <dgm:pt modelId="{901B01F4-DA2D-48B0-A2F2-3953D7FF12EB}" type="pres">
      <dgm:prSet presAssocID="{550B3FBF-F91E-4CB6-B4E4-E472FEC93801}" presName="Name21" presStyleCnt="0"/>
      <dgm:spPr/>
    </dgm:pt>
    <dgm:pt modelId="{1EE66A33-01F8-45F7-AC71-FF43D3EF86C8}" type="pres">
      <dgm:prSet presAssocID="{550B3FBF-F91E-4CB6-B4E4-E472FEC93801}" presName="level2Shape" presStyleLbl="asst4" presStyleIdx="0" presStyleCnt="3" custScaleX="133440" custLinFactX="-12791" custLinFactY="-21289" custLinFactNeighborX="-100000" custLinFactNeighborY="-100000"/>
      <dgm:spPr/>
      <dgm:t>
        <a:bodyPr/>
        <a:lstStyle/>
        <a:p>
          <a:endParaRPr lang="tr-TR"/>
        </a:p>
      </dgm:t>
    </dgm:pt>
    <dgm:pt modelId="{A5FFA6E2-AF7A-46AA-AC8C-13219FAF6988}" type="pres">
      <dgm:prSet presAssocID="{550B3FBF-F91E-4CB6-B4E4-E472FEC93801}" presName="hierChild3" presStyleCnt="0"/>
      <dgm:spPr/>
    </dgm:pt>
    <dgm:pt modelId="{1DD4ACFE-93CB-4DAC-BEF5-03DDB05ADE36}" type="pres">
      <dgm:prSet presAssocID="{0025341C-2712-4550-ACF5-F8A1A576B327}" presName="Name19" presStyleLbl="parChTrans1D4" presStyleIdx="3" presStyleCnt="11"/>
      <dgm:spPr/>
      <dgm:t>
        <a:bodyPr/>
        <a:lstStyle/>
        <a:p>
          <a:endParaRPr lang="tr-TR"/>
        </a:p>
      </dgm:t>
    </dgm:pt>
    <dgm:pt modelId="{B92EC172-3312-40C6-BCAD-22CDCD161C9B}" type="pres">
      <dgm:prSet presAssocID="{A60BE465-8E2E-4B90-9A1A-F687DA1B7C1B}" presName="Name21" presStyleCnt="0"/>
      <dgm:spPr/>
    </dgm:pt>
    <dgm:pt modelId="{CEB0BA7D-7404-4B32-8A26-8AA5CC7C5A0F}" type="pres">
      <dgm:prSet presAssocID="{A60BE465-8E2E-4B90-9A1A-F687DA1B7C1B}" presName="level2Shape" presStyleLbl="node4" presStyleIdx="2" presStyleCnt="8" custLinFactX="-12639" custLinFactY="-37617" custLinFactNeighborX="-100000" custLinFactNeighborY="-100000"/>
      <dgm:spPr/>
      <dgm:t>
        <a:bodyPr/>
        <a:lstStyle/>
        <a:p>
          <a:endParaRPr lang="tr-TR"/>
        </a:p>
      </dgm:t>
    </dgm:pt>
    <dgm:pt modelId="{725D9DFF-4120-4D82-AFAD-5CDB0A2F04EC}" type="pres">
      <dgm:prSet presAssocID="{A60BE465-8E2E-4B90-9A1A-F687DA1B7C1B}" presName="hierChild3" presStyleCnt="0"/>
      <dgm:spPr/>
    </dgm:pt>
    <dgm:pt modelId="{9A19BE1B-06D6-42FC-BDF0-C4E5D2986EFC}" type="pres">
      <dgm:prSet presAssocID="{B32F9865-88C5-4C30-B1A2-6979011CD62E}" presName="Name19" presStyleLbl="parChTrans1D4" presStyleIdx="4" presStyleCnt="11"/>
      <dgm:spPr/>
      <dgm:t>
        <a:bodyPr/>
        <a:lstStyle/>
        <a:p>
          <a:endParaRPr lang="tr-TR"/>
        </a:p>
      </dgm:t>
    </dgm:pt>
    <dgm:pt modelId="{BEB34BC3-8CFE-4D4B-BD66-32E4D9F2B80C}" type="pres">
      <dgm:prSet presAssocID="{58A4140D-A5C9-4452-AEEB-B5F5FACA176E}" presName="Name21" presStyleCnt="0"/>
      <dgm:spPr/>
    </dgm:pt>
    <dgm:pt modelId="{C807F945-A221-4CD7-818A-ACC70282C29D}" type="pres">
      <dgm:prSet presAssocID="{58A4140D-A5C9-4452-AEEB-B5F5FACA176E}" presName="level2Shape" presStyleLbl="node4" presStyleIdx="3" presStyleCnt="8" custScaleX="132217" custScaleY="119693" custLinFactX="-12180" custLinFactY="-65191" custLinFactNeighborX="-100000" custLinFactNeighborY="-100000"/>
      <dgm:spPr/>
      <dgm:t>
        <a:bodyPr/>
        <a:lstStyle/>
        <a:p>
          <a:endParaRPr lang="tr-TR"/>
        </a:p>
      </dgm:t>
    </dgm:pt>
    <dgm:pt modelId="{DA923EB5-3B9F-4AA3-A9B0-F7D845C2999D}" type="pres">
      <dgm:prSet presAssocID="{58A4140D-A5C9-4452-AEEB-B5F5FACA176E}" presName="hierChild3" presStyleCnt="0"/>
      <dgm:spPr/>
    </dgm:pt>
    <dgm:pt modelId="{04EB5242-09C7-4D43-B082-77CBC0CD95D1}" type="pres">
      <dgm:prSet presAssocID="{43D7FE47-BA56-4FEB-A64A-ED3A2746F0FB}" presName="Name19" presStyleLbl="parChTrans1D4" presStyleIdx="5" presStyleCnt="11"/>
      <dgm:spPr/>
      <dgm:t>
        <a:bodyPr/>
        <a:lstStyle/>
        <a:p>
          <a:endParaRPr lang="tr-TR"/>
        </a:p>
      </dgm:t>
    </dgm:pt>
    <dgm:pt modelId="{2F033C11-97F0-4863-B3C7-296D91AE5A7E}" type="pres">
      <dgm:prSet presAssocID="{E1B42746-5B59-44FD-8C2F-69C65361655E}" presName="Name21" presStyleCnt="0"/>
      <dgm:spPr/>
    </dgm:pt>
    <dgm:pt modelId="{7AD4FC7A-7B44-4D14-AD8B-3DD313231F89}" type="pres">
      <dgm:prSet presAssocID="{E1B42746-5B59-44FD-8C2F-69C65361655E}" presName="level2Shape" presStyleLbl="asst4" presStyleIdx="1" presStyleCnt="3" custScaleX="133040" custLinFactY="-21289" custLinFactNeighborX="-52637" custLinFactNeighborY="-100000"/>
      <dgm:spPr/>
      <dgm:t>
        <a:bodyPr/>
        <a:lstStyle/>
        <a:p>
          <a:endParaRPr lang="tr-TR"/>
        </a:p>
      </dgm:t>
    </dgm:pt>
    <dgm:pt modelId="{CBCAD58F-0B6C-4F37-BEC8-F079DAB0AC8C}" type="pres">
      <dgm:prSet presAssocID="{E1B42746-5B59-44FD-8C2F-69C65361655E}" presName="hierChild3" presStyleCnt="0"/>
      <dgm:spPr/>
    </dgm:pt>
    <dgm:pt modelId="{ABAC09A1-EA59-4048-BBA3-D52F26606AB6}" type="pres">
      <dgm:prSet presAssocID="{A0E9AF51-DF27-48BB-A5BE-9CEF389E4A67}" presName="Name19" presStyleLbl="parChTrans1D4" presStyleIdx="6" presStyleCnt="11"/>
      <dgm:spPr/>
      <dgm:t>
        <a:bodyPr/>
        <a:lstStyle/>
        <a:p>
          <a:endParaRPr lang="tr-TR"/>
        </a:p>
      </dgm:t>
    </dgm:pt>
    <dgm:pt modelId="{2929EECC-421D-4C5E-855C-26C3180D0812}" type="pres">
      <dgm:prSet presAssocID="{B09A505A-2445-4BC5-A3C3-6CE90B710F35}" presName="Name21" presStyleCnt="0"/>
      <dgm:spPr/>
    </dgm:pt>
    <dgm:pt modelId="{012F161F-0E31-4FA0-AC42-70FD1B750FCC}" type="pres">
      <dgm:prSet presAssocID="{B09A505A-2445-4BC5-A3C3-6CE90B710F35}" presName="level2Shape" presStyleLbl="node4" presStyleIdx="4" presStyleCnt="8" custScaleX="153801" custLinFactX="-6600" custLinFactY="-49453" custLinFactNeighborX="-100000" custLinFactNeighborY="-100000"/>
      <dgm:spPr/>
      <dgm:t>
        <a:bodyPr/>
        <a:lstStyle/>
        <a:p>
          <a:endParaRPr lang="tr-TR"/>
        </a:p>
      </dgm:t>
    </dgm:pt>
    <dgm:pt modelId="{2B6C1A3A-6348-485C-82B1-57D3FF19E8A6}" type="pres">
      <dgm:prSet presAssocID="{B09A505A-2445-4BC5-A3C3-6CE90B710F35}" presName="hierChild3" presStyleCnt="0"/>
      <dgm:spPr/>
    </dgm:pt>
    <dgm:pt modelId="{44A6E033-0F5B-4811-AA54-0F852971475F}" type="pres">
      <dgm:prSet presAssocID="{3B229325-ABA5-4E34-B1AF-32F7F22DCF52}" presName="Name19" presStyleLbl="parChTrans1D4" presStyleIdx="7" presStyleCnt="11"/>
      <dgm:spPr/>
      <dgm:t>
        <a:bodyPr/>
        <a:lstStyle/>
        <a:p>
          <a:endParaRPr lang="tr-TR"/>
        </a:p>
      </dgm:t>
    </dgm:pt>
    <dgm:pt modelId="{F23A0214-A3EA-4AE7-BA75-03BA3160E536}" type="pres">
      <dgm:prSet presAssocID="{2985FC8D-0C1D-4FCD-81B9-48CDAA9D6EC5}" presName="Name21" presStyleCnt="0"/>
      <dgm:spPr/>
    </dgm:pt>
    <dgm:pt modelId="{A8CE08B2-F274-410C-A250-ED15CC1FB87E}" type="pres">
      <dgm:prSet presAssocID="{2985FC8D-0C1D-4FCD-81B9-48CDAA9D6EC5}" presName="level2Shape" presStyleLbl="node4" presStyleIdx="5" presStyleCnt="8" custScaleY="72332" custLinFactX="-37667" custLinFactY="-55550" custLinFactNeighborX="-100000" custLinFactNeighborY="-100000"/>
      <dgm:spPr/>
      <dgm:t>
        <a:bodyPr/>
        <a:lstStyle/>
        <a:p>
          <a:endParaRPr lang="tr-TR"/>
        </a:p>
      </dgm:t>
    </dgm:pt>
    <dgm:pt modelId="{50E34C77-1477-4D1A-8EE6-5C88936F8714}" type="pres">
      <dgm:prSet presAssocID="{2985FC8D-0C1D-4FCD-81B9-48CDAA9D6EC5}" presName="hierChild3" presStyleCnt="0"/>
      <dgm:spPr/>
    </dgm:pt>
    <dgm:pt modelId="{11088B51-8D02-4D89-9DCC-24557DAF1A45}" type="pres">
      <dgm:prSet presAssocID="{8C6315C9-9C1A-4786-8480-FB077DCEC07F}" presName="Name19" presStyleLbl="parChTrans1D4" presStyleIdx="8" presStyleCnt="11"/>
      <dgm:spPr/>
      <dgm:t>
        <a:bodyPr/>
        <a:lstStyle/>
        <a:p>
          <a:endParaRPr lang="tr-TR"/>
        </a:p>
      </dgm:t>
    </dgm:pt>
    <dgm:pt modelId="{760B525A-FE79-4BF2-9ED7-C100FC5BA540}" type="pres">
      <dgm:prSet presAssocID="{DB0596F6-FF50-4BF5-8DE9-CAE4605B7314}" presName="Name21" presStyleCnt="0"/>
      <dgm:spPr/>
    </dgm:pt>
    <dgm:pt modelId="{49289C19-A7B8-4841-98C9-FFCF508A5933}" type="pres">
      <dgm:prSet presAssocID="{DB0596F6-FF50-4BF5-8DE9-CAE4605B7314}" presName="level2Shape" presStyleLbl="node4" presStyleIdx="6" presStyleCnt="8" custScaleX="158629" custScaleY="76053" custLinFactY="-49453" custLinFactNeighborX="-16486" custLinFactNeighborY="-100000"/>
      <dgm:spPr/>
      <dgm:t>
        <a:bodyPr/>
        <a:lstStyle/>
        <a:p>
          <a:endParaRPr lang="tr-TR"/>
        </a:p>
      </dgm:t>
    </dgm:pt>
    <dgm:pt modelId="{49618EAE-5E0B-42B2-B80A-46A1AAE2C538}" type="pres">
      <dgm:prSet presAssocID="{DB0596F6-FF50-4BF5-8DE9-CAE4605B7314}" presName="hierChild3" presStyleCnt="0"/>
      <dgm:spPr/>
    </dgm:pt>
    <dgm:pt modelId="{34E7DD00-29F5-4286-B8C7-D46825FB58A0}" type="pres">
      <dgm:prSet presAssocID="{745C1E00-546D-4449-8CF4-6217AFD2E86B}" presName="Name19" presStyleLbl="parChTrans1D4" presStyleIdx="9" presStyleCnt="11"/>
      <dgm:spPr/>
      <dgm:t>
        <a:bodyPr/>
        <a:lstStyle/>
        <a:p>
          <a:endParaRPr lang="tr-TR"/>
        </a:p>
      </dgm:t>
    </dgm:pt>
    <dgm:pt modelId="{E43E256D-CA0B-473E-8BB5-8379FC4E1D2E}" type="pres">
      <dgm:prSet presAssocID="{B5EA354A-0777-4C3F-84C3-08CB71335235}" presName="Name21" presStyleCnt="0"/>
      <dgm:spPr/>
    </dgm:pt>
    <dgm:pt modelId="{64CDBB30-5EDE-485E-860C-1F80BDA352F1}" type="pres">
      <dgm:prSet presAssocID="{B5EA354A-0777-4C3F-84C3-08CB71335235}" presName="level2Shape" presStyleLbl="node4" presStyleIdx="7" presStyleCnt="8" custScaleY="68437" custLinFactY="-77618" custLinFactNeighborX="-3275" custLinFactNeighborY="-100000"/>
      <dgm:spPr/>
      <dgm:t>
        <a:bodyPr/>
        <a:lstStyle/>
        <a:p>
          <a:endParaRPr lang="tr-TR"/>
        </a:p>
      </dgm:t>
    </dgm:pt>
    <dgm:pt modelId="{53FA65BA-57B2-43A1-A0A9-F9220702446C}" type="pres">
      <dgm:prSet presAssocID="{B5EA354A-0777-4C3F-84C3-08CB71335235}" presName="hierChild3" presStyleCnt="0"/>
      <dgm:spPr/>
    </dgm:pt>
    <dgm:pt modelId="{D37CB64F-B71A-4CE4-8754-13EC3F10F8B8}" type="pres">
      <dgm:prSet presAssocID="{233B3DDC-8C11-400C-B734-EA433BB8AF22}" presName="Name19" presStyleLbl="parChTrans1D4" presStyleIdx="10" presStyleCnt="11"/>
      <dgm:spPr/>
      <dgm:t>
        <a:bodyPr/>
        <a:lstStyle/>
        <a:p>
          <a:endParaRPr lang="tr-TR"/>
        </a:p>
      </dgm:t>
    </dgm:pt>
    <dgm:pt modelId="{54A39CE6-C9B4-4DAF-A461-7EF5F1FA3C56}" type="pres">
      <dgm:prSet presAssocID="{214BEC8E-C0BD-49B9-82D8-A0F965C89677}" presName="Name21" presStyleCnt="0"/>
      <dgm:spPr/>
    </dgm:pt>
    <dgm:pt modelId="{AB6D73F8-53E8-458A-B031-68247FFAB94B}" type="pres">
      <dgm:prSet presAssocID="{214BEC8E-C0BD-49B9-82D8-A0F965C89677}" presName="level2Shape" presStyleLbl="asst4" presStyleIdx="2" presStyleCnt="3" custScaleX="96970" custLinFactY="-16225" custLinFactNeighborX="63255" custLinFactNeighborY="-100000"/>
      <dgm:spPr/>
      <dgm:t>
        <a:bodyPr/>
        <a:lstStyle/>
        <a:p>
          <a:endParaRPr lang="tr-TR"/>
        </a:p>
      </dgm:t>
    </dgm:pt>
    <dgm:pt modelId="{0BB9687E-04F4-4D2E-AF62-6D462D7B03F6}" type="pres">
      <dgm:prSet presAssocID="{214BEC8E-C0BD-49B9-82D8-A0F965C89677}" presName="hierChild3" presStyleCnt="0"/>
      <dgm:spPr/>
    </dgm:pt>
    <dgm:pt modelId="{7528FDB8-F945-4630-907D-90B1D7B7E12A}" type="pres">
      <dgm:prSet presAssocID="{44539878-FBD6-4D86-952E-A75E4DE19F2D}" presName="bgShapesFlow" presStyleCnt="0"/>
      <dgm:spPr/>
    </dgm:pt>
  </dgm:ptLst>
  <dgm:cxnLst>
    <dgm:cxn modelId="{E0A2D651-551F-724E-9C2F-78B4D409DB74}" type="presOf" srcId="{0025341C-2712-4550-ACF5-F8A1A576B327}" destId="{1DD4ACFE-93CB-4DAC-BEF5-03DDB05ADE36}" srcOrd="0" destOrd="0" presId="urn:microsoft.com/office/officeart/2005/8/layout/hierarchy6"/>
    <dgm:cxn modelId="{AE3787D8-068D-BE4F-9AC7-6AB823E28E8E}" type="presOf" srcId="{D3E21963-301C-45CA-AD84-7BEEF4CF8054}" destId="{682D4BF7-DD25-46BC-B7D8-5CD32477740B}" srcOrd="0" destOrd="0" presId="urn:microsoft.com/office/officeart/2005/8/layout/hierarchy6"/>
    <dgm:cxn modelId="{A5AB01F9-5DD1-3B47-95B4-8CE93F525545}" type="presOf" srcId="{B32F9865-88C5-4C30-B1A2-6979011CD62E}" destId="{9A19BE1B-06D6-42FC-BDF0-C4E5D2986EFC}" srcOrd="0" destOrd="0" presId="urn:microsoft.com/office/officeart/2005/8/layout/hierarchy6"/>
    <dgm:cxn modelId="{C49F76CB-CE60-EE42-9CF9-4068ABE4E270}" type="presOf" srcId="{ABB6252D-5327-4EB7-8A77-87DE1E53EB34}" destId="{14558796-8E3E-4AE8-8047-03C71A22F722}" srcOrd="0" destOrd="0" presId="urn:microsoft.com/office/officeart/2005/8/layout/hierarchy6"/>
    <dgm:cxn modelId="{5DB342E1-B253-8F4D-822E-1E3E829CB60A}" type="presOf" srcId="{E1B42746-5B59-44FD-8C2F-69C65361655E}" destId="{7AD4FC7A-7B44-4D14-AD8B-3DD313231F89}" srcOrd="0" destOrd="0" presId="urn:microsoft.com/office/officeart/2005/8/layout/hierarchy6"/>
    <dgm:cxn modelId="{F6BB2E4E-FA5D-C84B-8F0A-F7F536ADFC05}" type="presOf" srcId="{214BEC8E-C0BD-49B9-82D8-A0F965C89677}" destId="{AB6D73F8-53E8-458A-B031-68247FFAB94B}" srcOrd="0" destOrd="0" presId="urn:microsoft.com/office/officeart/2005/8/layout/hierarchy6"/>
    <dgm:cxn modelId="{B94E96E4-6D6C-4EFA-B6C6-82E9F3C68E4F}" srcId="{98CFE366-A046-495D-9696-88E987C63B03}" destId="{73C362D1-D9C5-4EE7-ADC4-FC124E3E9C60}" srcOrd="0" destOrd="0" parTransId="{D3E21963-301C-45CA-AD84-7BEEF4CF8054}" sibTransId="{028C2703-FAE8-4171-BE44-CCE09250D88E}"/>
    <dgm:cxn modelId="{4023C85B-51E9-184D-90DB-4880159D6B00}" type="presOf" srcId="{233B3DDC-8C11-400C-B734-EA433BB8AF22}" destId="{D37CB64F-B71A-4CE4-8754-13EC3F10F8B8}" srcOrd="0" destOrd="0" presId="urn:microsoft.com/office/officeart/2005/8/layout/hierarchy6"/>
    <dgm:cxn modelId="{1C7D6BB0-2E75-4AD0-B9E3-071786E8BE23}" srcId="{B236A13D-1425-42E0-81E6-2524F4F6A1E0}" destId="{C4D3BBAD-7ECC-4D78-A636-EC08D69AC885}" srcOrd="0" destOrd="0" parTransId="{1ABA6937-0EA8-4940-B107-B7527F807F38}" sibTransId="{9A60E98E-F90F-4029-ABBF-296929B1149E}"/>
    <dgm:cxn modelId="{6498BC37-7220-4437-A15A-F1F65769162B}" srcId="{550B3FBF-F91E-4CB6-B4E4-E472FEC93801}" destId="{A60BE465-8E2E-4B90-9A1A-F687DA1B7C1B}" srcOrd="0" destOrd="0" parTransId="{0025341C-2712-4550-ACF5-F8A1A576B327}" sibTransId="{404C0BB7-FEC0-4AC8-BD22-89E9320C9FF1}"/>
    <dgm:cxn modelId="{2896A582-2AFB-4C4E-ABB8-F875F80CD02E}" type="presOf" srcId="{73C362D1-D9C5-4EE7-ADC4-FC124E3E9C60}" destId="{775B3EA4-A174-4422-83C7-A440BEEF88BA}" srcOrd="0" destOrd="0" presId="urn:microsoft.com/office/officeart/2005/8/layout/hierarchy6"/>
    <dgm:cxn modelId="{E52F1000-4FAF-7C48-9F9D-3FE8BFC47489}" type="presOf" srcId="{DB0596F6-FF50-4BF5-8DE9-CAE4605B7314}" destId="{49289C19-A7B8-4841-98C9-FFCF508A5933}" srcOrd="0" destOrd="0" presId="urn:microsoft.com/office/officeart/2005/8/layout/hierarchy6"/>
    <dgm:cxn modelId="{B7D2CA4B-FA62-E042-89AB-6EC426245EDF}" type="presOf" srcId="{8C6315C9-9C1A-4786-8480-FB077DCEC07F}" destId="{11088B51-8D02-4D89-9DCC-24557DAF1A45}" srcOrd="0" destOrd="0" presId="urn:microsoft.com/office/officeart/2005/8/layout/hierarchy6"/>
    <dgm:cxn modelId="{C783B9AB-8CF8-49ED-A71C-D906E17A18F9}" srcId="{B236A13D-1425-42E0-81E6-2524F4F6A1E0}" destId="{98CFE366-A046-495D-9696-88E987C63B03}" srcOrd="1" destOrd="0" parTransId="{68594DFF-D82E-4B8D-B28A-44D9B658CE5F}" sibTransId="{2B64332A-218A-49C4-8CA5-27C0619F836F}"/>
    <dgm:cxn modelId="{9F51BE02-4F66-DB47-B1DB-9080C262F0FE}" type="presOf" srcId="{98CFE366-A046-495D-9696-88E987C63B03}" destId="{B6BDC3AE-450C-4C45-9353-2C682BA1340B}" srcOrd="0" destOrd="0" presId="urn:microsoft.com/office/officeart/2005/8/layout/hierarchy6"/>
    <dgm:cxn modelId="{F27A2A92-0FAE-5C4C-900D-84A1108939BE}" type="presOf" srcId="{550B3FBF-F91E-4CB6-B4E4-E472FEC93801}" destId="{1EE66A33-01F8-45F7-AC71-FF43D3EF86C8}" srcOrd="0" destOrd="0" presId="urn:microsoft.com/office/officeart/2005/8/layout/hierarchy6"/>
    <dgm:cxn modelId="{EC4E562E-5771-4EED-AB05-D9462691A1DE}" srcId="{C4D3BBAD-7ECC-4D78-A636-EC08D69AC885}" destId="{80ACF075-D510-4BF4-9C16-97716E0B3F79}" srcOrd="0" destOrd="0" parTransId="{BDB1EF8A-AF67-46DB-9D15-03A1F2B7BFDF}" sibTransId="{663F5EC0-AE43-4A58-A6C7-C434BA1A8AA9}"/>
    <dgm:cxn modelId="{4DD4C96B-A4E3-A147-A065-54BAB7178AC8}" type="presOf" srcId="{B5EA354A-0777-4C3F-84C3-08CB71335235}" destId="{64CDBB30-5EDE-485E-860C-1F80BDA352F1}" srcOrd="0" destOrd="0" presId="urn:microsoft.com/office/officeart/2005/8/layout/hierarchy6"/>
    <dgm:cxn modelId="{5BF46085-A6B8-EA48-9A5F-0041780E4B3A}" type="presOf" srcId="{2985FC8D-0C1D-4FCD-81B9-48CDAA9D6EC5}" destId="{A8CE08B2-F274-410C-A250-ED15CC1FB87E}" srcOrd="0" destOrd="0" presId="urn:microsoft.com/office/officeart/2005/8/layout/hierarchy6"/>
    <dgm:cxn modelId="{D75439FD-3F5B-DA41-B316-BEB82970A6D1}" type="presOf" srcId="{58A4140D-A5C9-4452-AEEB-B5F5FACA176E}" destId="{C807F945-A221-4CD7-818A-ACC70282C29D}" srcOrd="0" destOrd="0" presId="urn:microsoft.com/office/officeart/2005/8/layout/hierarchy6"/>
    <dgm:cxn modelId="{C8A38141-A341-AB49-B961-7875A5385CCB}" type="presOf" srcId="{A60BE465-8E2E-4B90-9A1A-F687DA1B7C1B}" destId="{CEB0BA7D-7404-4B32-8A26-8AA5CC7C5A0F}" srcOrd="0" destOrd="0" presId="urn:microsoft.com/office/officeart/2005/8/layout/hierarchy6"/>
    <dgm:cxn modelId="{448A979E-5092-4EB9-9EC4-0B8957FA897C}" srcId="{73C362D1-D9C5-4EE7-ADC4-FC124E3E9C60}" destId="{ABB6252D-5327-4EB7-8A77-87DE1E53EB34}" srcOrd="0" destOrd="0" parTransId="{D6CB829C-CF05-4D9B-A0C4-43C4B8276C98}" sibTransId="{ED9C2B67-B647-4393-93AC-8596B51536E2}"/>
    <dgm:cxn modelId="{BCC1D2D7-0793-3248-ACAA-9BDD83022B08}" type="presOf" srcId="{BDB1EF8A-AF67-46DB-9D15-03A1F2B7BFDF}" destId="{460C09D1-78A9-4587-BFA7-91AC94ED06DC}" srcOrd="0" destOrd="0" presId="urn:microsoft.com/office/officeart/2005/8/layout/hierarchy6"/>
    <dgm:cxn modelId="{82440C45-C349-AB4A-BAEC-C119AF6EB7EC}" type="presOf" srcId="{4DDE7A1D-A242-4857-B737-F70D79218783}" destId="{A5E5F50E-B134-45A8-B069-6DBF8182AA83}" srcOrd="0" destOrd="0" presId="urn:microsoft.com/office/officeart/2005/8/layout/hierarchy6"/>
    <dgm:cxn modelId="{62633A5A-E642-4351-BF20-5B3181050CA8}" srcId="{A60BE465-8E2E-4B90-9A1A-F687DA1B7C1B}" destId="{58A4140D-A5C9-4452-AEEB-B5F5FACA176E}" srcOrd="0" destOrd="0" parTransId="{B32F9865-88C5-4C30-B1A2-6979011CD62E}" sibTransId="{2CCCA0F9-D895-47F1-B1DC-49AC7F5F83FA}"/>
    <dgm:cxn modelId="{88C75ED2-A508-464F-8E73-3E2763255560}" srcId="{80ACF075-D510-4BF4-9C16-97716E0B3F79}" destId="{42C03BE3-79EB-4164-A4F1-D8456E91C62A}" srcOrd="0" destOrd="0" parTransId="{4DDE7A1D-A242-4857-B737-F70D79218783}" sibTransId="{6D427DF1-F373-4338-BA33-090D5A730F7A}"/>
    <dgm:cxn modelId="{64E45F3E-392D-46F3-B7F6-948219B9FD90}" srcId="{44539878-FBD6-4D86-952E-A75E4DE19F2D}" destId="{B236A13D-1425-42E0-81E6-2524F4F6A1E0}" srcOrd="0" destOrd="0" parTransId="{86E0EF6E-63FA-48BF-8A8D-7F376C401176}" sibTransId="{CE547F4A-A3DB-4B35-B333-6F9AF6A6BCE3}"/>
    <dgm:cxn modelId="{732E04C2-3034-CD41-B26D-1D5D2F244FF7}" type="presOf" srcId="{6B0FC7C0-A5B0-4B2B-B54F-705B421EDACF}" destId="{A2575195-6D87-48AF-AF8A-35A8B7D4431F}" srcOrd="0" destOrd="0" presId="urn:microsoft.com/office/officeart/2005/8/layout/hierarchy6"/>
    <dgm:cxn modelId="{88AA3F43-B3DB-E344-B951-D796DC3AD148}" type="presOf" srcId="{3B229325-ABA5-4E34-B1AF-32F7F22DCF52}" destId="{44A6E033-0F5B-4811-AA54-0F852971475F}" srcOrd="0" destOrd="0" presId="urn:microsoft.com/office/officeart/2005/8/layout/hierarchy6"/>
    <dgm:cxn modelId="{B52B76C8-8ED3-41CB-B78C-56296B17294F}" srcId="{ABB6252D-5327-4EB7-8A77-87DE1E53EB34}" destId="{214BEC8E-C0BD-49B9-82D8-A0F965C89677}" srcOrd="2" destOrd="0" parTransId="{233B3DDC-8C11-400C-B734-EA433BB8AF22}" sibTransId="{72FE9177-25E1-459E-B815-CEF0FDBF4F92}"/>
    <dgm:cxn modelId="{74B7CD3C-73C4-0948-9B7D-0F734FEBE0A8}" type="presOf" srcId="{1ABA6937-0EA8-4940-B107-B7527F807F38}" destId="{2AA80652-F3E2-461E-85A0-BE3D4B2877C2}" srcOrd="0" destOrd="0" presId="urn:microsoft.com/office/officeart/2005/8/layout/hierarchy6"/>
    <dgm:cxn modelId="{613F61E6-7913-4417-AE8A-2F199183706E}" srcId="{B09A505A-2445-4BC5-A3C3-6CE90B710F35}" destId="{2985FC8D-0C1D-4FCD-81B9-48CDAA9D6EC5}" srcOrd="0" destOrd="0" parTransId="{3B229325-ABA5-4E34-B1AF-32F7F22DCF52}" sibTransId="{B9F9B08E-8206-4809-A094-B65B0F350BAC}"/>
    <dgm:cxn modelId="{0746699E-51D7-C847-B1C4-6216262FE7A2}" type="presOf" srcId="{D6CB829C-CF05-4D9B-A0C4-43C4B8276C98}" destId="{8001C336-F3AB-4131-9CF1-4BB9B7D2D5E2}" srcOrd="0" destOrd="0" presId="urn:microsoft.com/office/officeart/2005/8/layout/hierarchy6"/>
    <dgm:cxn modelId="{E9BC283B-10EE-C94F-882F-C61C06AC89B9}" type="presOf" srcId="{745C1E00-546D-4449-8CF4-6217AFD2E86B}" destId="{34E7DD00-29F5-4286-B8C7-D46825FB58A0}" srcOrd="0" destOrd="0" presId="urn:microsoft.com/office/officeart/2005/8/layout/hierarchy6"/>
    <dgm:cxn modelId="{36DD76FC-28A5-9541-8DCE-36F39E1CD353}" type="presOf" srcId="{B09A505A-2445-4BC5-A3C3-6CE90B710F35}" destId="{012F161F-0E31-4FA0-AC42-70FD1B750FCC}" srcOrd="0" destOrd="0" presId="urn:microsoft.com/office/officeart/2005/8/layout/hierarchy6"/>
    <dgm:cxn modelId="{66BAC2E7-693E-C34E-9E35-0B1DE7FE61A5}" type="presOf" srcId="{80ACF075-D510-4BF4-9C16-97716E0B3F79}" destId="{CBBE942B-3017-4ADF-A69A-DBE48E6452FE}" srcOrd="0" destOrd="0" presId="urn:microsoft.com/office/officeart/2005/8/layout/hierarchy6"/>
    <dgm:cxn modelId="{7AE16292-0936-4346-AAE1-85F37341A12C}" srcId="{DB0596F6-FF50-4BF5-8DE9-CAE4605B7314}" destId="{B5EA354A-0777-4C3F-84C3-08CB71335235}" srcOrd="0" destOrd="0" parTransId="{745C1E00-546D-4449-8CF4-6217AFD2E86B}" sibTransId="{3C66310F-E424-455D-97FC-A1BF03A6D126}"/>
    <dgm:cxn modelId="{5380F1A1-C349-764B-B000-5F278488A46A}" type="presOf" srcId="{B236A13D-1425-42E0-81E6-2524F4F6A1E0}" destId="{5144D017-8C45-49C8-8CFE-2798B45444BA}" srcOrd="0" destOrd="0" presId="urn:microsoft.com/office/officeart/2005/8/layout/hierarchy6"/>
    <dgm:cxn modelId="{12B5341F-CFFE-8A45-9BA9-56E90A54F29A}" type="presOf" srcId="{43D7FE47-BA56-4FEB-A64A-ED3A2746F0FB}" destId="{04EB5242-09C7-4D43-B082-77CBC0CD95D1}" srcOrd="0" destOrd="0" presId="urn:microsoft.com/office/officeart/2005/8/layout/hierarchy6"/>
    <dgm:cxn modelId="{A572C1F4-9095-5F45-BBE6-0D91003B61E0}" type="presOf" srcId="{A0E9AF51-DF27-48BB-A5BE-9CEF389E4A67}" destId="{ABAC09A1-EA59-4048-BBA3-D52F26606AB6}" srcOrd="0" destOrd="0" presId="urn:microsoft.com/office/officeart/2005/8/layout/hierarchy6"/>
    <dgm:cxn modelId="{DF455696-1994-3B47-90FE-0D76112C7395}" type="presOf" srcId="{C4D3BBAD-7ECC-4D78-A636-EC08D69AC885}" destId="{F4F56518-CC7E-434D-B00F-2609E95B9581}" srcOrd="0" destOrd="0" presId="urn:microsoft.com/office/officeart/2005/8/layout/hierarchy6"/>
    <dgm:cxn modelId="{CC2D79D7-9B7B-45F9-821B-73F21DA4CA8B}" srcId="{ABB6252D-5327-4EB7-8A77-87DE1E53EB34}" destId="{550B3FBF-F91E-4CB6-B4E4-E472FEC93801}" srcOrd="0" destOrd="0" parTransId="{6B0FC7C0-A5B0-4B2B-B54F-705B421EDACF}" sibTransId="{15128A3D-2150-457D-B6B8-3A5E6174A439}"/>
    <dgm:cxn modelId="{3B344C2D-AF31-8D4B-848B-041F039135E1}" type="presOf" srcId="{44539878-FBD6-4D86-952E-A75E4DE19F2D}" destId="{A54D0F4D-74E1-497E-9377-22F47523C997}" srcOrd="0" destOrd="0" presId="urn:microsoft.com/office/officeart/2005/8/layout/hierarchy6"/>
    <dgm:cxn modelId="{9E325FE2-C636-5B4E-A1E3-3BDF8909DA9C}" type="presOf" srcId="{42C03BE3-79EB-4164-A4F1-D8456E91C62A}" destId="{B04F1C3A-34D4-4CA9-8338-15BC43AF7706}" srcOrd="0" destOrd="0" presId="urn:microsoft.com/office/officeart/2005/8/layout/hierarchy6"/>
    <dgm:cxn modelId="{867A47F4-D262-48C9-B918-A597FB02143D}" srcId="{E1B42746-5B59-44FD-8C2F-69C65361655E}" destId="{DB0596F6-FF50-4BF5-8DE9-CAE4605B7314}" srcOrd="1" destOrd="0" parTransId="{8C6315C9-9C1A-4786-8480-FB077DCEC07F}" sibTransId="{DED9D741-3B9E-4B4E-BFC3-06E431EB530C}"/>
    <dgm:cxn modelId="{A67A6E00-C2AF-EF46-8433-04586945A80F}" type="presOf" srcId="{68594DFF-D82E-4B8D-B28A-44D9B658CE5F}" destId="{EFAD7CC0-6830-47C7-BB36-544451F090B3}" srcOrd="0" destOrd="0" presId="urn:microsoft.com/office/officeart/2005/8/layout/hierarchy6"/>
    <dgm:cxn modelId="{574F6DAD-7D51-4793-8EBB-681B38DFEA9C}" srcId="{E1B42746-5B59-44FD-8C2F-69C65361655E}" destId="{B09A505A-2445-4BC5-A3C3-6CE90B710F35}" srcOrd="0" destOrd="0" parTransId="{A0E9AF51-DF27-48BB-A5BE-9CEF389E4A67}" sibTransId="{83A71149-390A-4012-A4AD-49F2F01DCD9B}"/>
    <dgm:cxn modelId="{C95345D0-EAFE-478F-B0FA-9B6CA667A3E0}" srcId="{ABB6252D-5327-4EB7-8A77-87DE1E53EB34}" destId="{E1B42746-5B59-44FD-8C2F-69C65361655E}" srcOrd="1" destOrd="0" parTransId="{43D7FE47-BA56-4FEB-A64A-ED3A2746F0FB}" sibTransId="{BEBE3AEF-A5E2-434D-93E5-FAC728F532C5}"/>
    <dgm:cxn modelId="{A1997B5A-C42E-A949-8EC5-7F5522543599}" type="presParOf" srcId="{A54D0F4D-74E1-497E-9377-22F47523C997}" destId="{8E8699A0-33BE-4BC4-8BBC-438C636901C0}" srcOrd="0" destOrd="0" presId="urn:microsoft.com/office/officeart/2005/8/layout/hierarchy6"/>
    <dgm:cxn modelId="{A6A91E33-25D5-E94D-BC4F-C04912ACF474}" type="presParOf" srcId="{8E8699A0-33BE-4BC4-8BBC-438C636901C0}" destId="{8E45B834-D022-44D7-996A-8C6CFA6C8628}" srcOrd="0" destOrd="0" presId="urn:microsoft.com/office/officeart/2005/8/layout/hierarchy6"/>
    <dgm:cxn modelId="{DA3C3F59-2BB0-8A48-B465-43765B804C7E}" type="presParOf" srcId="{8E45B834-D022-44D7-996A-8C6CFA6C8628}" destId="{4DB410FF-DC06-4BFD-BD51-A09ACE68D9A6}" srcOrd="0" destOrd="0" presId="urn:microsoft.com/office/officeart/2005/8/layout/hierarchy6"/>
    <dgm:cxn modelId="{41C48F79-44E6-0848-BF45-D97D597C6E4D}" type="presParOf" srcId="{4DB410FF-DC06-4BFD-BD51-A09ACE68D9A6}" destId="{5144D017-8C45-49C8-8CFE-2798B45444BA}" srcOrd="0" destOrd="0" presId="urn:microsoft.com/office/officeart/2005/8/layout/hierarchy6"/>
    <dgm:cxn modelId="{CD6A08A4-B0F2-B44D-85FE-1AA284AEC1FB}" type="presParOf" srcId="{4DB410FF-DC06-4BFD-BD51-A09ACE68D9A6}" destId="{59C1B204-F6FF-4E31-8D40-CFE4E215650A}" srcOrd="1" destOrd="0" presId="urn:microsoft.com/office/officeart/2005/8/layout/hierarchy6"/>
    <dgm:cxn modelId="{70BEA2FA-AB0E-5647-B62C-39F32E0A425F}" type="presParOf" srcId="{59C1B204-F6FF-4E31-8D40-CFE4E215650A}" destId="{2AA80652-F3E2-461E-85A0-BE3D4B2877C2}" srcOrd="0" destOrd="0" presId="urn:microsoft.com/office/officeart/2005/8/layout/hierarchy6"/>
    <dgm:cxn modelId="{7DB7102A-1FFE-A449-B6FC-9EB10B3F232D}" type="presParOf" srcId="{59C1B204-F6FF-4E31-8D40-CFE4E215650A}" destId="{F8F5EDFD-1C66-4470-9225-CDB16A79DF35}" srcOrd="1" destOrd="0" presId="urn:microsoft.com/office/officeart/2005/8/layout/hierarchy6"/>
    <dgm:cxn modelId="{72DA26F5-A42A-0440-AFA8-3EB98E9EFFA0}" type="presParOf" srcId="{F8F5EDFD-1C66-4470-9225-CDB16A79DF35}" destId="{F4F56518-CC7E-434D-B00F-2609E95B9581}" srcOrd="0" destOrd="0" presId="urn:microsoft.com/office/officeart/2005/8/layout/hierarchy6"/>
    <dgm:cxn modelId="{444B022A-DE29-FF49-8713-10881184C4B7}" type="presParOf" srcId="{F8F5EDFD-1C66-4470-9225-CDB16A79DF35}" destId="{DFC050CF-A87F-4673-9A66-EE53D5A71706}" srcOrd="1" destOrd="0" presId="urn:microsoft.com/office/officeart/2005/8/layout/hierarchy6"/>
    <dgm:cxn modelId="{CB3CF473-A712-3945-97EE-BD1ED395366D}" type="presParOf" srcId="{DFC050CF-A87F-4673-9A66-EE53D5A71706}" destId="{460C09D1-78A9-4587-BFA7-91AC94ED06DC}" srcOrd="0" destOrd="0" presId="urn:microsoft.com/office/officeart/2005/8/layout/hierarchy6"/>
    <dgm:cxn modelId="{E6F195FB-5DAE-D047-9A39-0B2CA1E63D57}" type="presParOf" srcId="{DFC050CF-A87F-4673-9A66-EE53D5A71706}" destId="{FF8B46E6-88C3-4796-80DC-5F45B7388C2A}" srcOrd="1" destOrd="0" presId="urn:microsoft.com/office/officeart/2005/8/layout/hierarchy6"/>
    <dgm:cxn modelId="{B47CF5B8-3D7D-D943-918B-B994431A6D90}" type="presParOf" srcId="{FF8B46E6-88C3-4796-80DC-5F45B7388C2A}" destId="{CBBE942B-3017-4ADF-A69A-DBE48E6452FE}" srcOrd="0" destOrd="0" presId="urn:microsoft.com/office/officeart/2005/8/layout/hierarchy6"/>
    <dgm:cxn modelId="{A905CE1D-D9F5-054F-8980-EFA7C306C781}" type="presParOf" srcId="{FF8B46E6-88C3-4796-80DC-5F45B7388C2A}" destId="{75B844AF-5E87-429F-9CA4-33FEA435C759}" srcOrd="1" destOrd="0" presId="urn:microsoft.com/office/officeart/2005/8/layout/hierarchy6"/>
    <dgm:cxn modelId="{E571D438-07F4-F846-AB6B-061EFB0A5EE7}" type="presParOf" srcId="{75B844AF-5E87-429F-9CA4-33FEA435C759}" destId="{A5E5F50E-B134-45A8-B069-6DBF8182AA83}" srcOrd="0" destOrd="0" presId="urn:microsoft.com/office/officeart/2005/8/layout/hierarchy6"/>
    <dgm:cxn modelId="{5DE6B2CC-6CC5-774A-904B-4B326CCBCE4A}" type="presParOf" srcId="{75B844AF-5E87-429F-9CA4-33FEA435C759}" destId="{65EB51A0-2EF9-4F47-9477-0E0487A68760}" srcOrd="1" destOrd="0" presId="urn:microsoft.com/office/officeart/2005/8/layout/hierarchy6"/>
    <dgm:cxn modelId="{400BF72B-C807-0A40-9019-01161D02BD89}" type="presParOf" srcId="{65EB51A0-2EF9-4F47-9477-0E0487A68760}" destId="{B04F1C3A-34D4-4CA9-8338-15BC43AF7706}" srcOrd="0" destOrd="0" presId="urn:microsoft.com/office/officeart/2005/8/layout/hierarchy6"/>
    <dgm:cxn modelId="{79310A9B-BF40-ED40-B370-57E4E4156AA2}" type="presParOf" srcId="{65EB51A0-2EF9-4F47-9477-0E0487A68760}" destId="{364586ED-BDA2-4BD5-B6CA-42DEEAA623E7}" srcOrd="1" destOrd="0" presId="urn:microsoft.com/office/officeart/2005/8/layout/hierarchy6"/>
    <dgm:cxn modelId="{8386F471-8BBC-544D-915D-63A479B956BA}" type="presParOf" srcId="{59C1B204-F6FF-4E31-8D40-CFE4E215650A}" destId="{EFAD7CC0-6830-47C7-BB36-544451F090B3}" srcOrd="2" destOrd="0" presId="urn:microsoft.com/office/officeart/2005/8/layout/hierarchy6"/>
    <dgm:cxn modelId="{61225A73-79EC-B540-A8FE-63A858DBB033}" type="presParOf" srcId="{59C1B204-F6FF-4E31-8D40-CFE4E215650A}" destId="{C36043A6-A64E-4040-8850-A37E8BB3141D}" srcOrd="3" destOrd="0" presId="urn:microsoft.com/office/officeart/2005/8/layout/hierarchy6"/>
    <dgm:cxn modelId="{836A3B5B-95B2-8A49-B225-7F662AD6F9F7}" type="presParOf" srcId="{C36043A6-A64E-4040-8850-A37E8BB3141D}" destId="{B6BDC3AE-450C-4C45-9353-2C682BA1340B}" srcOrd="0" destOrd="0" presId="urn:microsoft.com/office/officeart/2005/8/layout/hierarchy6"/>
    <dgm:cxn modelId="{31D46730-8522-2F46-863A-601389550742}" type="presParOf" srcId="{C36043A6-A64E-4040-8850-A37E8BB3141D}" destId="{58C5E01D-6234-4081-A5C1-69517BED367F}" srcOrd="1" destOrd="0" presId="urn:microsoft.com/office/officeart/2005/8/layout/hierarchy6"/>
    <dgm:cxn modelId="{324AF029-8ADF-1A46-B7D1-21453050DD78}" type="presParOf" srcId="{58C5E01D-6234-4081-A5C1-69517BED367F}" destId="{682D4BF7-DD25-46BC-B7D8-5CD32477740B}" srcOrd="0" destOrd="0" presId="urn:microsoft.com/office/officeart/2005/8/layout/hierarchy6"/>
    <dgm:cxn modelId="{558EE97C-7B42-4A45-B15F-418D1432B4F9}" type="presParOf" srcId="{58C5E01D-6234-4081-A5C1-69517BED367F}" destId="{DB86A84B-3DB5-4959-A97F-69AC39A3E48E}" srcOrd="1" destOrd="0" presId="urn:microsoft.com/office/officeart/2005/8/layout/hierarchy6"/>
    <dgm:cxn modelId="{46B8E254-6718-3842-BC26-64720828700B}" type="presParOf" srcId="{DB86A84B-3DB5-4959-A97F-69AC39A3E48E}" destId="{775B3EA4-A174-4422-83C7-A440BEEF88BA}" srcOrd="0" destOrd="0" presId="urn:microsoft.com/office/officeart/2005/8/layout/hierarchy6"/>
    <dgm:cxn modelId="{9156D437-EFFB-8049-90B8-F4346EC2A818}" type="presParOf" srcId="{DB86A84B-3DB5-4959-A97F-69AC39A3E48E}" destId="{A6328038-5F59-47EF-8AD4-0B34A3655234}" srcOrd="1" destOrd="0" presId="urn:microsoft.com/office/officeart/2005/8/layout/hierarchy6"/>
    <dgm:cxn modelId="{3D35E099-534B-9945-9B96-618CE3AEE505}" type="presParOf" srcId="{A6328038-5F59-47EF-8AD4-0B34A3655234}" destId="{8001C336-F3AB-4131-9CF1-4BB9B7D2D5E2}" srcOrd="0" destOrd="0" presId="urn:microsoft.com/office/officeart/2005/8/layout/hierarchy6"/>
    <dgm:cxn modelId="{242EDEB6-9220-0F43-B0C4-AEC22071B6A3}" type="presParOf" srcId="{A6328038-5F59-47EF-8AD4-0B34A3655234}" destId="{F7A33F21-EFEA-4C66-95F3-BA04FE023A63}" srcOrd="1" destOrd="0" presId="urn:microsoft.com/office/officeart/2005/8/layout/hierarchy6"/>
    <dgm:cxn modelId="{CDA71ED3-210D-B840-8AC5-1AE630DA866D}" type="presParOf" srcId="{F7A33F21-EFEA-4C66-95F3-BA04FE023A63}" destId="{14558796-8E3E-4AE8-8047-03C71A22F722}" srcOrd="0" destOrd="0" presId="urn:microsoft.com/office/officeart/2005/8/layout/hierarchy6"/>
    <dgm:cxn modelId="{1E32FE2A-2361-C84C-A52E-DFB916AAD52A}" type="presParOf" srcId="{F7A33F21-EFEA-4C66-95F3-BA04FE023A63}" destId="{91E67D7F-8E22-4B6D-8022-47BD5716C243}" srcOrd="1" destOrd="0" presId="urn:microsoft.com/office/officeart/2005/8/layout/hierarchy6"/>
    <dgm:cxn modelId="{531B5F1C-F389-B245-A521-41197F16E7BB}" type="presParOf" srcId="{91E67D7F-8E22-4B6D-8022-47BD5716C243}" destId="{A2575195-6D87-48AF-AF8A-35A8B7D4431F}" srcOrd="0" destOrd="0" presId="urn:microsoft.com/office/officeart/2005/8/layout/hierarchy6"/>
    <dgm:cxn modelId="{DE5C0BDF-0A7A-E444-BA66-40149B7E89D5}" type="presParOf" srcId="{91E67D7F-8E22-4B6D-8022-47BD5716C243}" destId="{901B01F4-DA2D-48B0-A2F2-3953D7FF12EB}" srcOrd="1" destOrd="0" presId="urn:microsoft.com/office/officeart/2005/8/layout/hierarchy6"/>
    <dgm:cxn modelId="{2CAD47F9-721F-AE49-973E-E992168C0F53}" type="presParOf" srcId="{901B01F4-DA2D-48B0-A2F2-3953D7FF12EB}" destId="{1EE66A33-01F8-45F7-AC71-FF43D3EF86C8}" srcOrd="0" destOrd="0" presId="urn:microsoft.com/office/officeart/2005/8/layout/hierarchy6"/>
    <dgm:cxn modelId="{13905F95-DE44-8241-BDC2-3C1ED88B3EBE}" type="presParOf" srcId="{901B01F4-DA2D-48B0-A2F2-3953D7FF12EB}" destId="{A5FFA6E2-AF7A-46AA-AC8C-13219FAF6988}" srcOrd="1" destOrd="0" presId="urn:microsoft.com/office/officeart/2005/8/layout/hierarchy6"/>
    <dgm:cxn modelId="{5FA5678F-8F3E-F348-B7F3-748AA62BCE6E}" type="presParOf" srcId="{A5FFA6E2-AF7A-46AA-AC8C-13219FAF6988}" destId="{1DD4ACFE-93CB-4DAC-BEF5-03DDB05ADE36}" srcOrd="0" destOrd="0" presId="urn:microsoft.com/office/officeart/2005/8/layout/hierarchy6"/>
    <dgm:cxn modelId="{6176C214-612F-5648-8BB2-56A56E4E8EE5}" type="presParOf" srcId="{A5FFA6E2-AF7A-46AA-AC8C-13219FAF6988}" destId="{B92EC172-3312-40C6-BCAD-22CDCD161C9B}" srcOrd="1" destOrd="0" presId="urn:microsoft.com/office/officeart/2005/8/layout/hierarchy6"/>
    <dgm:cxn modelId="{3D87BE3D-53F2-B449-98BE-B26CD674BAF5}" type="presParOf" srcId="{B92EC172-3312-40C6-BCAD-22CDCD161C9B}" destId="{CEB0BA7D-7404-4B32-8A26-8AA5CC7C5A0F}" srcOrd="0" destOrd="0" presId="urn:microsoft.com/office/officeart/2005/8/layout/hierarchy6"/>
    <dgm:cxn modelId="{6712B255-BACE-004B-A176-5E9248CFA303}" type="presParOf" srcId="{B92EC172-3312-40C6-BCAD-22CDCD161C9B}" destId="{725D9DFF-4120-4D82-AFAD-5CDB0A2F04EC}" srcOrd="1" destOrd="0" presId="urn:microsoft.com/office/officeart/2005/8/layout/hierarchy6"/>
    <dgm:cxn modelId="{3564CE47-8083-3C4B-A85C-4A60F4FB2B4D}" type="presParOf" srcId="{725D9DFF-4120-4D82-AFAD-5CDB0A2F04EC}" destId="{9A19BE1B-06D6-42FC-BDF0-C4E5D2986EFC}" srcOrd="0" destOrd="0" presId="urn:microsoft.com/office/officeart/2005/8/layout/hierarchy6"/>
    <dgm:cxn modelId="{EB823CBA-5DF3-5940-B4FF-75D371EAE744}" type="presParOf" srcId="{725D9DFF-4120-4D82-AFAD-5CDB0A2F04EC}" destId="{BEB34BC3-8CFE-4D4B-BD66-32E4D9F2B80C}" srcOrd="1" destOrd="0" presId="urn:microsoft.com/office/officeart/2005/8/layout/hierarchy6"/>
    <dgm:cxn modelId="{23B1D551-7989-5648-ACE0-7F40F87D5840}" type="presParOf" srcId="{BEB34BC3-8CFE-4D4B-BD66-32E4D9F2B80C}" destId="{C807F945-A221-4CD7-818A-ACC70282C29D}" srcOrd="0" destOrd="0" presId="urn:microsoft.com/office/officeart/2005/8/layout/hierarchy6"/>
    <dgm:cxn modelId="{4FF662EC-8D48-CA40-9D0E-202AC52ED2DA}" type="presParOf" srcId="{BEB34BC3-8CFE-4D4B-BD66-32E4D9F2B80C}" destId="{DA923EB5-3B9F-4AA3-A9B0-F7D845C2999D}" srcOrd="1" destOrd="0" presId="urn:microsoft.com/office/officeart/2005/8/layout/hierarchy6"/>
    <dgm:cxn modelId="{68D78587-28B7-C141-B6B8-5950606D859F}" type="presParOf" srcId="{91E67D7F-8E22-4B6D-8022-47BD5716C243}" destId="{04EB5242-09C7-4D43-B082-77CBC0CD95D1}" srcOrd="2" destOrd="0" presId="urn:microsoft.com/office/officeart/2005/8/layout/hierarchy6"/>
    <dgm:cxn modelId="{C4D32EEC-A338-F74A-9780-F1336227977F}" type="presParOf" srcId="{91E67D7F-8E22-4B6D-8022-47BD5716C243}" destId="{2F033C11-97F0-4863-B3C7-296D91AE5A7E}" srcOrd="3" destOrd="0" presId="urn:microsoft.com/office/officeart/2005/8/layout/hierarchy6"/>
    <dgm:cxn modelId="{F8771704-3AED-CD4C-8272-5064F55CD2F9}" type="presParOf" srcId="{2F033C11-97F0-4863-B3C7-296D91AE5A7E}" destId="{7AD4FC7A-7B44-4D14-AD8B-3DD313231F89}" srcOrd="0" destOrd="0" presId="urn:microsoft.com/office/officeart/2005/8/layout/hierarchy6"/>
    <dgm:cxn modelId="{CB1809D0-97B4-3545-B1D7-C3BF78D6CB7D}" type="presParOf" srcId="{2F033C11-97F0-4863-B3C7-296D91AE5A7E}" destId="{CBCAD58F-0B6C-4F37-BEC8-F079DAB0AC8C}" srcOrd="1" destOrd="0" presId="urn:microsoft.com/office/officeart/2005/8/layout/hierarchy6"/>
    <dgm:cxn modelId="{FDA1EE71-C8E0-5141-BD53-DA70746C78FD}" type="presParOf" srcId="{CBCAD58F-0B6C-4F37-BEC8-F079DAB0AC8C}" destId="{ABAC09A1-EA59-4048-BBA3-D52F26606AB6}" srcOrd="0" destOrd="0" presId="urn:microsoft.com/office/officeart/2005/8/layout/hierarchy6"/>
    <dgm:cxn modelId="{EDC8BF93-9FF8-CA49-8429-3860C7A368A7}" type="presParOf" srcId="{CBCAD58F-0B6C-4F37-BEC8-F079DAB0AC8C}" destId="{2929EECC-421D-4C5E-855C-26C3180D0812}" srcOrd="1" destOrd="0" presId="urn:microsoft.com/office/officeart/2005/8/layout/hierarchy6"/>
    <dgm:cxn modelId="{93AE25F3-73E9-434C-AE4E-D09F05E4694D}" type="presParOf" srcId="{2929EECC-421D-4C5E-855C-26C3180D0812}" destId="{012F161F-0E31-4FA0-AC42-70FD1B750FCC}" srcOrd="0" destOrd="0" presId="urn:microsoft.com/office/officeart/2005/8/layout/hierarchy6"/>
    <dgm:cxn modelId="{3B80201C-A9F5-DA4F-AB2B-74A6CBEDE535}" type="presParOf" srcId="{2929EECC-421D-4C5E-855C-26C3180D0812}" destId="{2B6C1A3A-6348-485C-82B1-57D3FF19E8A6}" srcOrd="1" destOrd="0" presId="urn:microsoft.com/office/officeart/2005/8/layout/hierarchy6"/>
    <dgm:cxn modelId="{0098AB2C-F43C-AF43-88CD-74007B3876C3}" type="presParOf" srcId="{2B6C1A3A-6348-485C-82B1-57D3FF19E8A6}" destId="{44A6E033-0F5B-4811-AA54-0F852971475F}" srcOrd="0" destOrd="0" presId="urn:microsoft.com/office/officeart/2005/8/layout/hierarchy6"/>
    <dgm:cxn modelId="{CB687BB4-5820-7D4D-9E3D-640238D2BF4E}" type="presParOf" srcId="{2B6C1A3A-6348-485C-82B1-57D3FF19E8A6}" destId="{F23A0214-A3EA-4AE7-BA75-03BA3160E536}" srcOrd="1" destOrd="0" presId="urn:microsoft.com/office/officeart/2005/8/layout/hierarchy6"/>
    <dgm:cxn modelId="{32E495F3-3FE9-F747-BB4A-1DCD240DFAB1}" type="presParOf" srcId="{F23A0214-A3EA-4AE7-BA75-03BA3160E536}" destId="{A8CE08B2-F274-410C-A250-ED15CC1FB87E}" srcOrd="0" destOrd="0" presId="urn:microsoft.com/office/officeart/2005/8/layout/hierarchy6"/>
    <dgm:cxn modelId="{DA6A8E63-F85A-C141-AD93-2C911EBC7284}" type="presParOf" srcId="{F23A0214-A3EA-4AE7-BA75-03BA3160E536}" destId="{50E34C77-1477-4D1A-8EE6-5C88936F8714}" srcOrd="1" destOrd="0" presId="urn:microsoft.com/office/officeart/2005/8/layout/hierarchy6"/>
    <dgm:cxn modelId="{E684E78B-F960-DD4B-8700-69B2C065B5CD}" type="presParOf" srcId="{CBCAD58F-0B6C-4F37-BEC8-F079DAB0AC8C}" destId="{11088B51-8D02-4D89-9DCC-24557DAF1A45}" srcOrd="2" destOrd="0" presId="urn:microsoft.com/office/officeart/2005/8/layout/hierarchy6"/>
    <dgm:cxn modelId="{8C9642C7-D701-494A-9555-6988F30B1B67}" type="presParOf" srcId="{CBCAD58F-0B6C-4F37-BEC8-F079DAB0AC8C}" destId="{760B525A-FE79-4BF2-9ED7-C100FC5BA540}" srcOrd="3" destOrd="0" presId="urn:microsoft.com/office/officeart/2005/8/layout/hierarchy6"/>
    <dgm:cxn modelId="{BEACAFCD-D1B3-334C-9C86-9F66E30621C2}" type="presParOf" srcId="{760B525A-FE79-4BF2-9ED7-C100FC5BA540}" destId="{49289C19-A7B8-4841-98C9-FFCF508A5933}" srcOrd="0" destOrd="0" presId="urn:microsoft.com/office/officeart/2005/8/layout/hierarchy6"/>
    <dgm:cxn modelId="{7EA88D52-F50F-2A48-B587-073322F82405}" type="presParOf" srcId="{760B525A-FE79-4BF2-9ED7-C100FC5BA540}" destId="{49618EAE-5E0B-42B2-B80A-46A1AAE2C538}" srcOrd="1" destOrd="0" presId="urn:microsoft.com/office/officeart/2005/8/layout/hierarchy6"/>
    <dgm:cxn modelId="{0F9B7285-7C0B-5B4B-B5B5-A9B56982B912}" type="presParOf" srcId="{49618EAE-5E0B-42B2-B80A-46A1AAE2C538}" destId="{34E7DD00-29F5-4286-B8C7-D46825FB58A0}" srcOrd="0" destOrd="0" presId="urn:microsoft.com/office/officeart/2005/8/layout/hierarchy6"/>
    <dgm:cxn modelId="{CB11E07D-AA7B-0343-9607-0D8BEE6F7D0E}" type="presParOf" srcId="{49618EAE-5E0B-42B2-B80A-46A1AAE2C538}" destId="{E43E256D-CA0B-473E-8BB5-8379FC4E1D2E}" srcOrd="1" destOrd="0" presId="urn:microsoft.com/office/officeart/2005/8/layout/hierarchy6"/>
    <dgm:cxn modelId="{52A49FD8-23D0-CC4D-A6AA-FF87405AAABD}" type="presParOf" srcId="{E43E256D-CA0B-473E-8BB5-8379FC4E1D2E}" destId="{64CDBB30-5EDE-485E-860C-1F80BDA352F1}" srcOrd="0" destOrd="0" presId="urn:microsoft.com/office/officeart/2005/8/layout/hierarchy6"/>
    <dgm:cxn modelId="{B5F0C354-6474-6944-9A67-1FAFEAA2469D}" type="presParOf" srcId="{E43E256D-CA0B-473E-8BB5-8379FC4E1D2E}" destId="{53FA65BA-57B2-43A1-A0A9-F9220702446C}" srcOrd="1" destOrd="0" presId="urn:microsoft.com/office/officeart/2005/8/layout/hierarchy6"/>
    <dgm:cxn modelId="{7E3F34A2-E375-0C46-A04C-171FFFE7BA65}" type="presParOf" srcId="{91E67D7F-8E22-4B6D-8022-47BD5716C243}" destId="{D37CB64F-B71A-4CE4-8754-13EC3F10F8B8}" srcOrd="4" destOrd="0" presId="urn:microsoft.com/office/officeart/2005/8/layout/hierarchy6"/>
    <dgm:cxn modelId="{B86AF2AE-D97F-E54B-86E6-CA2543FAF1BC}" type="presParOf" srcId="{91E67D7F-8E22-4B6D-8022-47BD5716C243}" destId="{54A39CE6-C9B4-4DAF-A461-7EF5F1FA3C56}" srcOrd="5" destOrd="0" presId="urn:microsoft.com/office/officeart/2005/8/layout/hierarchy6"/>
    <dgm:cxn modelId="{3FF4C2AC-56B0-9B4F-9577-81EBE99E0843}" type="presParOf" srcId="{54A39CE6-C9B4-4DAF-A461-7EF5F1FA3C56}" destId="{AB6D73F8-53E8-458A-B031-68247FFAB94B}" srcOrd="0" destOrd="0" presId="urn:microsoft.com/office/officeart/2005/8/layout/hierarchy6"/>
    <dgm:cxn modelId="{B4D6BB10-52EF-B44B-90F7-531564654157}" type="presParOf" srcId="{54A39CE6-C9B4-4DAF-A461-7EF5F1FA3C56}" destId="{0BB9687E-04F4-4D2E-AF62-6D462D7B03F6}" srcOrd="1" destOrd="0" presId="urn:microsoft.com/office/officeart/2005/8/layout/hierarchy6"/>
    <dgm:cxn modelId="{05F381E4-6712-D342-96CE-E658E78B5D94}" type="presParOf" srcId="{A54D0F4D-74E1-497E-9377-22F47523C997}" destId="{7528FDB8-F945-4630-907D-90B1D7B7E12A}" srcOrd="1" destOrd="0" presId="urn:microsoft.com/office/officeart/2005/8/layout/hierarchy6"/>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04B1F-A83B-470B-B346-78BEEAD943E1}">
      <dsp:nvSpPr>
        <dsp:cNvPr id="0" name=""/>
        <dsp:cNvSpPr/>
      </dsp:nvSpPr>
      <dsp:spPr>
        <a:xfrm>
          <a:off x="0" y="0"/>
          <a:ext cx="8912641" cy="1024711"/>
        </a:xfrm>
        <a:prstGeom prst="ellipse">
          <a:avLst/>
        </a:prstGeom>
        <a:solidFill>
          <a:schemeClr val="lt1">
            <a:hueOff val="0"/>
            <a:satOff val="0"/>
            <a:lumOff val="0"/>
            <a:alphaOff val="0"/>
          </a:schemeClr>
        </a:solidFill>
        <a:ln w="1905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tr-TR" sz="2800" b="1" kern="1200" dirty="0">
              <a:latin typeface="+mn-lt"/>
              <a:cs typeface="Times New Roman" panose="02020603050405020304" pitchFamily="18" charset="0"/>
            </a:rPr>
            <a:t>KÖK HÜCRE TOPLAMA</a:t>
          </a:r>
        </a:p>
      </dsp:txBody>
      <dsp:txXfrm>
        <a:off x="1305226" y="150065"/>
        <a:ext cx="6302189" cy="724581"/>
      </dsp:txXfrm>
    </dsp:sp>
    <dsp:sp modelId="{637D09E9-7D10-4ADB-9213-F9A6E0F35006}">
      <dsp:nvSpPr>
        <dsp:cNvPr id="0" name=""/>
        <dsp:cNvSpPr/>
      </dsp:nvSpPr>
      <dsp:spPr>
        <a:xfrm rot="1254690" flipH="1">
          <a:off x="4285140" y="1119998"/>
          <a:ext cx="2743515" cy="299970"/>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1">
          <a:scrgbClr r="0" g="0" b="0"/>
        </a:effectRef>
        <a:fontRef idx="minor">
          <a:schemeClr val="lt1"/>
        </a:fontRef>
      </dsp:style>
    </dsp:sp>
    <dsp:sp modelId="{360177F8-3E12-4C3A-9246-BCEADDDCD130}">
      <dsp:nvSpPr>
        <dsp:cNvPr id="0" name=""/>
        <dsp:cNvSpPr/>
      </dsp:nvSpPr>
      <dsp:spPr>
        <a:xfrm>
          <a:off x="220599" y="2650799"/>
          <a:ext cx="1917726" cy="1534180"/>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b="1" kern="1200" dirty="0">
              <a:latin typeface="Times New Roman" panose="02020603050405020304" pitchFamily="18" charset="0"/>
              <a:cs typeface="Times New Roman" panose="02020603050405020304" pitchFamily="18" charset="0"/>
            </a:rPr>
            <a:t>G-CSF</a:t>
          </a:r>
        </a:p>
        <a:p>
          <a:pPr lvl="0" algn="ctr" defTabSz="889000">
            <a:lnSpc>
              <a:spcPct val="90000"/>
            </a:lnSpc>
            <a:spcBef>
              <a:spcPct val="0"/>
            </a:spcBef>
            <a:spcAft>
              <a:spcPct val="35000"/>
            </a:spcAft>
          </a:pPr>
          <a:r>
            <a:rPr lang="tr-TR" sz="2000" kern="1200" dirty="0">
              <a:latin typeface="Times New Roman" panose="02020603050405020304" pitchFamily="18" charset="0"/>
              <a:cs typeface="Times New Roman" panose="02020603050405020304" pitchFamily="18" charset="0"/>
            </a:rPr>
            <a:t>(</a:t>
          </a:r>
          <a:r>
            <a:rPr lang="tr-TR" sz="1400" kern="1200" dirty="0">
              <a:latin typeface="Times New Roman" panose="02020603050405020304" pitchFamily="18" charset="0"/>
              <a:cs typeface="Times New Roman" panose="02020603050405020304" pitchFamily="18" charset="0"/>
            </a:rPr>
            <a:t>BÜYÜME FAKÖRÜ</a:t>
          </a:r>
          <a:r>
            <a:rPr lang="tr-TR" sz="2000" kern="1200" dirty="0">
              <a:latin typeface="Times New Roman" panose="02020603050405020304" pitchFamily="18" charset="0"/>
              <a:cs typeface="Times New Roman" panose="02020603050405020304" pitchFamily="18" charset="0"/>
            </a:rPr>
            <a:t>)</a:t>
          </a:r>
        </a:p>
      </dsp:txBody>
      <dsp:txXfrm>
        <a:off x="265534" y="2695734"/>
        <a:ext cx="1827856" cy="1444310"/>
      </dsp:txXfrm>
    </dsp:sp>
    <dsp:sp modelId="{267CBD6A-A1D1-47C7-9752-8B6295BF6F9E}">
      <dsp:nvSpPr>
        <dsp:cNvPr id="0" name=""/>
        <dsp:cNvSpPr/>
      </dsp:nvSpPr>
      <dsp:spPr>
        <a:xfrm rot="13384547" flipV="1">
          <a:off x="4396979" y="1914247"/>
          <a:ext cx="932011" cy="593031"/>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1">
          <a:scrgbClr r="0" g="0" b="0"/>
        </a:effectRef>
        <a:fontRef idx="minor">
          <a:schemeClr val="lt1"/>
        </a:fontRef>
      </dsp:style>
    </dsp:sp>
    <dsp:sp modelId="{43759A6B-92BD-4851-B3E6-9420BE0CC7E8}">
      <dsp:nvSpPr>
        <dsp:cNvPr id="0" name=""/>
        <dsp:cNvSpPr/>
      </dsp:nvSpPr>
      <dsp:spPr>
        <a:xfrm>
          <a:off x="2229060" y="2659691"/>
          <a:ext cx="2076245" cy="1534180"/>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b="1" kern="1200" dirty="0">
              <a:latin typeface="Times New Roman" panose="02020603050405020304" pitchFamily="18" charset="0"/>
              <a:cs typeface="Times New Roman" panose="02020603050405020304" pitchFamily="18" charset="0"/>
            </a:rPr>
            <a:t>KEMOTERAPİ</a:t>
          </a:r>
          <a:r>
            <a:rPr lang="tr-TR" sz="2000" kern="1200" dirty="0">
              <a:latin typeface="Times New Roman" panose="02020603050405020304" pitchFamily="18" charset="0"/>
              <a:cs typeface="Times New Roman" panose="02020603050405020304" pitchFamily="18" charset="0"/>
            </a:rPr>
            <a:t> </a:t>
          </a:r>
        </a:p>
        <a:p>
          <a:pPr lvl="0" algn="ctr" defTabSz="889000">
            <a:lnSpc>
              <a:spcPct val="90000"/>
            </a:lnSpc>
            <a:spcBef>
              <a:spcPct val="0"/>
            </a:spcBef>
            <a:spcAft>
              <a:spcPct val="35000"/>
            </a:spcAft>
          </a:pPr>
          <a:r>
            <a:rPr lang="tr-TR" sz="2000" kern="1200" dirty="0">
              <a:latin typeface="Times New Roman" panose="02020603050405020304" pitchFamily="18" charset="0"/>
              <a:cs typeface="Times New Roman" panose="02020603050405020304" pitchFamily="18" charset="0"/>
            </a:rPr>
            <a:t>+ </a:t>
          </a:r>
        </a:p>
        <a:p>
          <a:pPr lvl="0" algn="ctr" defTabSz="889000">
            <a:lnSpc>
              <a:spcPct val="90000"/>
            </a:lnSpc>
            <a:spcBef>
              <a:spcPct val="0"/>
            </a:spcBef>
            <a:spcAft>
              <a:spcPct val="35000"/>
            </a:spcAft>
          </a:pPr>
          <a:r>
            <a:rPr lang="tr-TR" sz="2000" kern="1200" dirty="0">
              <a:latin typeface="Times New Roman" panose="02020603050405020304" pitchFamily="18" charset="0"/>
              <a:cs typeface="Times New Roman" panose="02020603050405020304" pitchFamily="18" charset="0"/>
            </a:rPr>
            <a:t>G-CSF</a:t>
          </a:r>
        </a:p>
      </dsp:txBody>
      <dsp:txXfrm>
        <a:off x="2273995" y="2704626"/>
        <a:ext cx="1986375" cy="1444310"/>
      </dsp:txXfrm>
    </dsp:sp>
    <dsp:sp modelId="{6574CB00-4DF9-4C36-BDAB-E940F1845B78}">
      <dsp:nvSpPr>
        <dsp:cNvPr id="0" name=""/>
        <dsp:cNvSpPr/>
      </dsp:nvSpPr>
      <dsp:spPr>
        <a:xfrm rot="16200000" flipV="1">
          <a:off x="2889796" y="1945371"/>
          <a:ext cx="811548" cy="575317"/>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1">
          <a:scrgbClr r="0" g="0" b="0"/>
        </a:effectRef>
        <a:fontRef idx="minor">
          <a:schemeClr val="lt1"/>
        </a:fontRef>
      </dsp:style>
    </dsp:sp>
    <dsp:sp modelId="{741EEAA4-CAD0-40CE-96CF-E6DF8D8B2D20}">
      <dsp:nvSpPr>
        <dsp:cNvPr id="0" name=""/>
        <dsp:cNvSpPr/>
      </dsp:nvSpPr>
      <dsp:spPr>
        <a:xfrm>
          <a:off x="4441744" y="2657700"/>
          <a:ext cx="1917726" cy="1534180"/>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b="1" kern="1200" dirty="0">
              <a:latin typeface="Times New Roman" panose="02020603050405020304" pitchFamily="18" charset="0"/>
              <a:cs typeface="Times New Roman" panose="02020603050405020304" pitchFamily="18" charset="0"/>
            </a:rPr>
            <a:t>PLERİXAFOR</a:t>
          </a:r>
        </a:p>
        <a:p>
          <a:pPr lvl="0" algn="ctr" defTabSz="889000">
            <a:lnSpc>
              <a:spcPct val="90000"/>
            </a:lnSpc>
            <a:spcBef>
              <a:spcPct val="0"/>
            </a:spcBef>
            <a:spcAft>
              <a:spcPct val="35000"/>
            </a:spcAft>
          </a:pPr>
          <a:r>
            <a:rPr lang="tr-TR" sz="2000" kern="1200" dirty="0">
              <a:latin typeface="Times New Roman" panose="02020603050405020304" pitchFamily="18" charset="0"/>
              <a:cs typeface="Times New Roman" panose="02020603050405020304" pitchFamily="18" charset="0"/>
            </a:rPr>
            <a:t>+ </a:t>
          </a:r>
        </a:p>
        <a:p>
          <a:pPr lvl="0" algn="ctr" defTabSz="889000">
            <a:lnSpc>
              <a:spcPct val="90000"/>
            </a:lnSpc>
            <a:spcBef>
              <a:spcPct val="0"/>
            </a:spcBef>
            <a:spcAft>
              <a:spcPct val="35000"/>
            </a:spcAft>
          </a:pPr>
          <a:r>
            <a:rPr lang="tr-TR" sz="2000" kern="1200" dirty="0">
              <a:latin typeface="Times New Roman" panose="02020603050405020304" pitchFamily="18" charset="0"/>
              <a:cs typeface="Times New Roman" panose="02020603050405020304" pitchFamily="18" charset="0"/>
            </a:rPr>
            <a:t>G-CSF</a:t>
          </a:r>
          <a:endParaRPr lang="tr-TR" sz="2000" b="1" kern="1200" dirty="0">
            <a:latin typeface="Times New Roman" panose="02020603050405020304" pitchFamily="18" charset="0"/>
            <a:cs typeface="Times New Roman" panose="02020603050405020304" pitchFamily="18" charset="0"/>
          </a:endParaRPr>
        </a:p>
      </dsp:txBody>
      <dsp:txXfrm>
        <a:off x="4486679" y="2702635"/>
        <a:ext cx="1827856" cy="1444310"/>
      </dsp:txXfrm>
    </dsp:sp>
    <dsp:sp modelId="{2BD595B8-9D67-4F59-ABC5-CA022E4C714E}">
      <dsp:nvSpPr>
        <dsp:cNvPr id="0" name=""/>
        <dsp:cNvSpPr/>
      </dsp:nvSpPr>
      <dsp:spPr>
        <a:xfrm rot="8730744" flipH="1">
          <a:off x="1002524" y="1923409"/>
          <a:ext cx="948125" cy="575317"/>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1">
          <a:scrgbClr r="0" g="0" b="0"/>
        </a:effectRef>
        <a:fontRef idx="minor">
          <a:schemeClr val="lt1"/>
        </a:fontRef>
      </dsp:style>
    </dsp:sp>
    <dsp:sp modelId="{AC34ACE9-E4E3-4A26-B89D-D470BC4D17FE}">
      <dsp:nvSpPr>
        <dsp:cNvPr id="0" name=""/>
        <dsp:cNvSpPr/>
      </dsp:nvSpPr>
      <dsp:spPr>
        <a:xfrm>
          <a:off x="7005239" y="1568732"/>
          <a:ext cx="1917726" cy="638955"/>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tr-TR" sz="2400" b="1" kern="1200" dirty="0">
              <a:solidFill>
                <a:schemeClr val="tx1"/>
              </a:solidFill>
              <a:latin typeface="+mn-lt"/>
              <a:ea typeface="ＭＳ Ｐゴシック" panose="020B0600070205080204" pitchFamily="34" charset="-128"/>
              <a:cs typeface="Times New Roman" panose="02020603050405020304" pitchFamily="18" charset="0"/>
            </a:rPr>
            <a:t>KEMİK İLİĞİ</a:t>
          </a:r>
        </a:p>
      </dsp:txBody>
      <dsp:txXfrm>
        <a:off x="7023953" y="1587446"/>
        <a:ext cx="1880298" cy="6015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4D017-8C45-49C8-8CFE-2798B45444BA}">
      <dsp:nvSpPr>
        <dsp:cNvPr id="0" name=""/>
        <dsp:cNvSpPr/>
      </dsp:nvSpPr>
      <dsp:spPr>
        <a:xfrm>
          <a:off x="2046642" y="0"/>
          <a:ext cx="4272889" cy="438587"/>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a:t>Hastaya önceden </a:t>
          </a:r>
          <a:r>
            <a:rPr lang="tr-TR" sz="1200" b="1" kern="1200" dirty="0" err="1"/>
            <a:t>mobilizasyon</a:t>
          </a:r>
          <a:r>
            <a:rPr lang="tr-TR" sz="1200" b="1" kern="1200" dirty="0"/>
            <a:t> uygulandı mı?</a:t>
          </a:r>
        </a:p>
      </dsp:txBody>
      <dsp:txXfrm>
        <a:off x="2059488" y="12846"/>
        <a:ext cx="4247197" cy="412895"/>
      </dsp:txXfrm>
    </dsp:sp>
    <dsp:sp modelId="{2AA80652-F3E2-461E-85A0-BE3D4B2877C2}">
      <dsp:nvSpPr>
        <dsp:cNvPr id="0" name=""/>
        <dsp:cNvSpPr/>
      </dsp:nvSpPr>
      <dsp:spPr>
        <a:xfrm>
          <a:off x="656931" y="392867"/>
          <a:ext cx="3526155" cy="91440"/>
        </a:xfrm>
        <a:custGeom>
          <a:avLst/>
          <a:gdLst/>
          <a:ahLst/>
          <a:cxnLst/>
          <a:rect l="0" t="0" r="0" b="0"/>
          <a:pathLst>
            <a:path>
              <a:moveTo>
                <a:pt x="3526155" y="45720"/>
              </a:moveTo>
              <a:lnTo>
                <a:pt x="3526155" y="84729"/>
              </a:lnTo>
              <a:lnTo>
                <a:pt x="0" y="84729"/>
              </a:lnTo>
              <a:lnTo>
                <a:pt x="0" y="123738"/>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F56518-CC7E-434D-B00F-2609E95B9581}">
      <dsp:nvSpPr>
        <dsp:cNvPr id="0" name=""/>
        <dsp:cNvSpPr/>
      </dsp:nvSpPr>
      <dsp:spPr>
        <a:xfrm>
          <a:off x="136200" y="516605"/>
          <a:ext cx="1041461" cy="359241"/>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a:t>EVET</a:t>
          </a:r>
        </a:p>
      </dsp:txBody>
      <dsp:txXfrm>
        <a:off x="146722" y="527127"/>
        <a:ext cx="1020417" cy="338197"/>
      </dsp:txXfrm>
    </dsp:sp>
    <dsp:sp modelId="{460C09D1-78A9-4587-BFA7-91AC94ED06DC}">
      <dsp:nvSpPr>
        <dsp:cNvPr id="0" name=""/>
        <dsp:cNvSpPr/>
      </dsp:nvSpPr>
      <dsp:spPr>
        <a:xfrm>
          <a:off x="611211" y="830127"/>
          <a:ext cx="91440" cy="91440"/>
        </a:xfrm>
        <a:custGeom>
          <a:avLst/>
          <a:gdLst/>
          <a:ahLst/>
          <a:cxnLst/>
          <a:rect l="0" t="0" r="0" b="0"/>
          <a:pathLst>
            <a:path>
              <a:moveTo>
                <a:pt x="45720" y="45720"/>
              </a:moveTo>
              <a:lnTo>
                <a:pt x="45720" y="86809"/>
              </a:lnTo>
              <a:lnTo>
                <a:pt x="63539" y="86809"/>
              </a:lnTo>
              <a:lnTo>
                <a:pt x="63539" y="127898"/>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BE942B-3017-4ADF-A69A-DBE48E6452FE}">
      <dsp:nvSpPr>
        <dsp:cNvPr id="0" name=""/>
        <dsp:cNvSpPr/>
      </dsp:nvSpPr>
      <dsp:spPr>
        <a:xfrm>
          <a:off x="67406" y="958026"/>
          <a:ext cx="1214688" cy="694307"/>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b="1" kern="1200" dirty="0"/>
            <a:t>Eğer önceki </a:t>
          </a:r>
          <a:r>
            <a:rPr lang="tr-TR" sz="1000" b="1" kern="1200" dirty="0" err="1"/>
            <a:t>mobilizasyon</a:t>
          </a:r>
          <a:r>
            <a:rPr lang="tr-TR" sz="1000" b="1" kern="1200" dirty="0"/>
            <a:t> başarısızsa</a:t>
          </a:r>
        </a:p>
      </dsp:txBody>
      <dsp:txXfrm>
        <a:off x="87742" y="978362"/>
        <a:ext cx="1174016" cy="653635"/>
      </dsp:txXfrm>
    </dsp:sp>
    <dsp:sp modelId="{A5E5F50E-B134-45A8-B069-6DBF8182AA83}">
      <dsp:nvSpPr>
        <dsp:cNvPr id="0" name=""/>
        <dsp:cNvSpPr/>
      </dsp:nvSpPr>
      <dsp:spPr>
        <a:xfrm>
          <a:off x="588257" y="1652333"/>
          <a:ext cx="91440" cy="132501"/>
        </a:xfrm>
        <a:custGeom>
          <a:avLst/>
          <a:gdLst/>
          <a:ahLst/>
          <a:cxnLst/>
          <a:rect l="0" t="0" r="0" b="0"/>
          <a:pathLst>
            <a:path>
              <a:moveTo>
                <a:pt x="86493" y="0"/>
              </a:moveTo>
              <a:lnTo>
                <a:pt x="86493" y="66250"/>
              </a:lnTo>
              <a:lnTo>
                <a:pt x="45720" y="66250"/>
              </a:lnTo>
              <a:lnTo>
                <a:pt x="45720" y="132501"/>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4F1C3A-34D4-4CA9-8338-15BC43AF7706}">
      <dsp:nvSpPr>
        <dsp:cNvPr id="0" name=""/>
        <dsp:cNvSpPr/>
      </dsp:nvSpPr>
      <dsp:spPr>
        <a:xfrm>
          <a:off x="113246" y="1784835"/>
          <a:ext cx="1041461" cy="694307"/>
        </a:xfrm>
        <a:prstGeom prst="roundRect">
          <a:avLst>
            <a:gd name="adj" fmla="val 10000"/>
          </a:avLst>
        </a:prstGeom>
        <a:solidFill>
          <a:srgbClr val="ABFE82"/>
        </a:solidFill>
        <a:ln w="12700" cap="flat" cmpd="sng" algn="ctr">
          <a:solidFill>
            <a:srgbClr val="ABFE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err="1">
              <a:solidFill>
                <a:srgbClr val="002060"/>
              </a:solidFill>
            </a:rPr>
            <a:t>Plerixafor</a:t>
          </a:r>
          <a:endParaRPr lang="tr-TR" sz="1200" b="1" kern="1200" dirty="0">
            <a:solidFill>
              <a:srgbClr val="002060"/>
            </a:solidFill>
          </a:endParaRPr>
        </a:p>
      </dsp:txBody>
      <dsp:txXfrm>
        <a:off x="133582" y="1805171"/>
        <a:ext cx="1000789" cy="653635"/>
      </dsp:txXfrm>
    </dsp:sp>
    <dsp:sp modelId="{EFAD7CC0-6830-47C7-BB36-544451F090B3}">
      <dsp:nvSpPr>
        <dsp:cNvPr id="0" name=""/>
        <dsp:cNvSpPr/>
      </dsp:nvSpPr>
      <dsp:spPr>
        <a:xfrm>
          <a:off x="4183087" y="392867"/>
          <a:ext cx="3467165" cy="91440"/>
        </a:xfrm>
        <a:custGeom>
          <a:avLst/>
          <a:gdLst/>
          <a:ahLst/>
          <a:cxnLst/>
          <a:rect l="0" t="0" r="0" b="0"/>
          <a:pathLst>
            <a:path>
              <a:moveTo>
                <a:pt x="0" y="45720"/>
              </a:moveTo>
              <a:lnTo>
                <a:pt x="0" y="66753"/>
              </a:lnTo>
              <a:lnTo>
                <a:pt x="3467165" y="66753"/>
              </a:lnTo>
              <a:lnTo>
                <a:pt x="3467165" y="87787"/>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BDC3AE-450C-4C45-9353-2C682BA1340B}">
      <dsp:nvSpPr>
        <dsp:cNvPr id="0" name=""/>
        <dsp:cNvSpPr/>
      </dsp:nvSpPr>
      <dsp:spPr>
        <a:xfrm>
          <a:off x="7129522" y="480654"/>
          <a:ext cx="1041461" cy="371163"/>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b="1" kern="1200" dirty="0"/>
            <a:t>HAYIR</a:t>
          </a:r>
        </a:p>
      </dsp:txBody>
      <dsp:txXfrm>
        <a:off x="7140393" y="491525"/>
        <a:ext cx="1019719" cy="349421"/>
      </dsp:txXfrm>
    </dsp:sp>
    <dsp:sp modelId="{682D4BF7-DD25-46BC-B7D8-5CD32477740B}">
      <dsp:nvSpPr>
        <dsp:cNvPr id="0" name=""/>
        <dsp:cNvSpPr/>
      </dsp:nvSpPr>
      <dsp:spPr>
        <a:xfrm>
          <a:off x="7392972" y="806097"/>
          <a:ext cx="257280" cy="91440"/>
        </a:xfrm>
        <a:custGeom>
          <a:avLst/>
          <a:gdLst/>
          <a:ahLst/>
          <a:cxnLst/>
          <a:rect l="0" t="0" r="0" b="0"/>
          <a:pathLst>
            <a:path>
              <a:moveTo>
                <a:pt x="257280" y="45720"/>
              </a:moveTo>
              <a:lnTo>
                <a:pt x="257280" y="86809"/>
              </a:lnTo>
              <a:lnTo>
                <a:pt x="0" y="86809"/>
              </a:lnTo>
              <a:lnTo>
                <a:pt x="0" y="127898"/>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5B3EA4-A174-4422-83C7-A440BEEF88BA}">
      <dsp:nvSpPr>
        <dsp:cNvPr id="0" name=""/>
        <dsp:cNvSpPr/>
      </dsp:nvSpPr>
      <dsp:spPr>
        <a:xfrm>
          <a:off x="6704649" y="933996"/>
          <a:ext cx="1376646" cy="694307"/>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KT/G-CSF </a:t>
          </a:r>
          <a:r>
            <a:rPr lang="tr-TR" sz="1400" b="1" kern="1200" dirty="0" err="1"/>
            <a:t>mobilizasyon</a:t>
          </a:r>
          <a:endParaRPr lang="tr-TR" sz="1400" b="1" kern="1200" dirty="0"/>
        </a:p>
      </dsp:txBody>
      <dsp:txXfrm>
        <a:off x="6724985" y="954332"/>
        <a:ext cx="1335974" cy="653635"/>
      </dsp:txXfrm>
    </dsp:sp>
    <dsp:sp modelId="{8001C336-F3AB-4131-9CF1-4BB9B7D2D5E2}">
      <dsp:nvSpPr>
        <dsp:cNvPr id="0" name=""/>
        <dsp:cNvSpPr/>
      </dsp:nvSpPr>
      <dsp:spPr>
        <a:xfrm>
          <a:off x="7392972" y="1582583"/>
          <a:ext cx="105992" cy="91440"/>
        </a:xfrm>
        <a:custGeom>
          <a:avLst/>
          <a:gdLst/>
          <a:ahLst/>
          <a:cxnLst/>
          <a:rect l="0" t="0" r="0" b="0"/>
          <a:pathLst>
            <a:path>
              <a:moveTo>
                <a:pt x="0" y="45720"/>
              </a:moveTo>
              <a:lnTo>
                <a:pt x="0" y="86809"/>
              </a:lnTo>
              <a:lnTo>
                <a:pt x="105992" y="86809"/>
              </a:lnTo>
              <a:lnTo>
                <a:pt x="105992" y="127898"/>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558796-8E3E-4AE8-8047-03C71A22F722}">
      <dsp:nvSpPr>
        <dsp:cNvPr id="0" name=""/>
        <dsp:cNvSpPr/>
      </dsp:nvSpPr>
      <dsp:spPr>
        <a:xfrm>
          <a:off x="6826946" y="1710482"/>
          <a:ext cx="1344037" cy="694307"/>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b="1" kern="1200" dirty="0"/>
            <a:t>Toplama öncesi CD34</a:t>
          </a:r>
          <a:r>
            <a:rPr lang="tr-TR" sz="1000" b="1" kern="1200" baseline="30000" dirty="0"/>
            <a:t>+</a:t>
          </a:r>
          <a:r>
            <a:rPr lang="tr-TR" sz="1000" b="1" kern="1200" baseline="0" dirty="0"/>
            <a:t> sayımı</a:t>
          </a:r>
          <a:endParaRPr lang="tr-TR" sz="1000" b="1" kern="1200" baseline="30000" dirty="0"/>
        </a:p>
      </dsp:txBody>
      <dsp:txXfrm>
        <a:off x="6847282" y="1730818"/>
        <a:ext cx="1303365" cy="653635"/>
      </dsp:txXfrm>
    </dsp:sp>
    <dsp:sp modelId="{A2575195-6D87-48AF-AF8A-35A8B7D4431F}">
      <dsp:nvSpPr>
        <dsp:cNvPr id="0" name=""/>
        <dsp:cNvSpPr/>
      </dsp:nvSpPr>
      <dsp:spPr>
        <a:xfrm>
          <a:off x="1706095" y="2404790"/>
          <a:ext cx="5792869" cy="168452"/>
        </a:xfrm>
        <a:custGeom>
          <a:avLst/>
          <a:gdLst/>
          <a:ahLst/>
          <a:cxnLst/>
          <a:rect l="0" t="0" r="0" b="0"/>
          <a:pathLst>
            <a:path>
              <a:moveTo>
                <a:pt x="5792869" y="0"/>
              </a:moveTo>
              <a:lnTo>
                <a:pt x="5792869" y="84226"/>
              </a:lnTo>
              <a:lnTo>
                <a:pt x="0" y="84226"/>
              </a:lnTo>
              <a:lnTo>
                <a:pt x="0" y="168452"/>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E66A33-01F8-45F7-AC71-FF43D3EF86C8}">
      <dsp:nvSpPr>
        <dsp:cNvPr id="0" name=""/>
        <dsp:cNvSpPr/>
      </dsp:nvSpPr>
      <dsp:spPr>
        <a:xfrm>
          <a:off x="1011231" y="2573243"/>
          <a:ext cx="1389726" cy="694307"/>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&lt;10 </a:t>
          </a:r>
          <a:r>
            <a:rPr lang="tr-TR" sz="1600" b="1" kern="1200" baseline="0" dirty="0"/>
            <a:t>hücre/µL</a:t>
          </a:r>
          <a:endParaRPr lang="tr-TR" sz="1600" b="1" kern="1200" baseline="30000" dirty="0"/>
        </a:p>
      </dsp:txBody>
      <dsp:txXfrm>
        <a:off x="1031567" y="2593579"/>
        <a:ext cx="1349054" cy="653635"/>
      </dsp:txXfrm>
    </dsp:sp>
    <dsp:sp modelId="{1DD4ACFE-93CB-4DAC-BEF5-03DDB05ADE36}">
      <dsp:nvSpPr>
        <dsp:cNvPr id="0" name=""/>
        <dsp:cNvSpPr/>
      </dsp:nvSpPr>
      <dsp:spPr>
        <a:xfrm>
          <a:off x="1660375" y="3267551"/>
          <a:ext cx="91440" cy="164356"/>
        </a:xfrm>
        <a:custGeom>
          <a:avLst/>
          <a:gdLst/>
          <a:ahLst/>
          <a:cxnLst/>
          <a:rect l="0" t="0" r="0" b="0"/>
          <a:pathLst>
            <a:path>
              <a:moveTo>
                <a:pt x="45720" y="0"/>
              </a:moveTo>
              <a:lnTo>
                <a:pt x="45720" y="82178"/>
              </a:lnTo>
              <a:lnTo>
                <a:pt x="47303" y="82178"/>
              </a:lnTo>
              <a:lnTo>
                <a:pt x="47303" y="164356"/>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B0BA7D-7404-4B32-8A26-8AA5CC7C5A0F}">
      <dsp:nvSpPr>
        <dsp:cNvPr id="0" name=""/>
        <dsp:cNvSpPr/>
      </dsp:nvSpPr>
      <dsp:spPr>
        <a:xfrm>
          <a:off x="1186947" y="3431907"/>
          <a:ext cx="1041461" cy="694307"/>
        </a:xfrm>
        <a:prstGeom prst="roundRect">
          <a:avLst>
            <a:gd name="adj" fmla="val 10000"/>
          </a:avLst>
        </a:prstGeom>
        <a:solidFill>
          <a:srgbClr val="ABFE82"/>
        </a:solidFill>
        <a:ln w="12700" cap="flat" cmpd="sng" algn="ctr">
          <a:solidFill>
            <a:srgbClr val="ABFE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err="1">
              <a:solidFill>
                <a:srgbClr val="002060"/>
              </a:solidFill>
            </a:rPr>
            <a:t>Plerixafor</a:t>
          </a:r>
          <a:endParaRPr lang="tr-TR" sz="1200" b="1" kern="1200" dirty="0">
            <a:solidFill>
              <a:srgbClr val="002060"/>
            </a:solidFill>
          </a:endParaRPr>
        </a:p>
      </dsp:txBody>
      <dsp:txXfrm>
        <a:off x="1207283" y="3452243"/>
        <a:ext cx="1000789" cy="653635"/>
      </dsp:txXfrm>
    </dsp:sp>
    <dsp:sp modelId="{9A19BE1B-06D6-42FC-BDF0-C4E5D2986EFC}">
      <dsp:nvSpPr>
        <dsp:cNvPr id="0" name=""/>
        <dsp:cNvSpPr/>
      </dsp:nvSpPr>
      <dsp:spPr>
        <a:xfrm>
          <a:off x="1661958" y="4080495"/>
          <a:ext cx="91440" cy="91440"/>
        </a:xfrm>
        <a:custGeom>
          <a:avLst/>
          <a:gdLst/>
          <a:ahLst/>
          <a:cxnLst/>
          <a:rect l="0" t="0" r="0" b="0"/>
          <a:pathLst>
            <a:path>
              <a:moveTo>
                <a:pt x="45720" y="45720"/>
              </a:moveTo>
              <a:lnTo>
                <a:pt x="45720" y="88857"/>
              </a:lnTo>
              <a:lnTo>
                <a:pt x="50500" y="88857"/>
              </a:lnTo>
              <a:lnTo>
                <a:pt x="50500" y="131994"/>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07F945-A221-4CD7-818A-ACC70282C29D}">
      <dsp:nvSpPr>
        <dsp:cNvPr id="0" name=""/>
        <dsp:cNvSpPr/>
      </dsp:nvSpPr>
      <dsp:spPr>
        <a:xfrm>
          <a:off x="1023963" y="4212490"/>
          <a:ext cx="1376989" cy="831038"/>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tr-TR" sz="1100" b="1" kern="1200" dirty="0"/>
            <a:t>Sabah CD34</a:t>
          </a:r>
          <a:r>
            <a:rPr lang="tr-TR" sz="1100" b="1" kern="1200" baseline="30000" dirty="0"/>
            <a:t>+ </a:t>
          </a:r>
          <a:r>
            <a:rPr lang="tr-TR" sz="1100" b="1" kern="1200" baseline="0" dirty="0"/>
            <a:t>hücresi ölçümü </a:t>
          </a:r>
        </a:p>
        <a:p>
          <a:pPr lvl="0" algn="ctr" defTabSz="488950">
            <a:lnSpc>
              <a:spcPct val="90000"/>
            </a:lnSpc>
            <a:spcBef>
              <a:spcPct val="0"/>
            </a:spcBef>
            <a:spcAft>
              <a:spcPct val="35000"/>
            </a:spcAft>
          </a:pPr>
          <a:r>
            <a:rPr lang="tr-TR" sz="1100" b="1" kern="1200" baseline="0" dirty="0"/>
            <a:t>(&gt;10</a:t>
          </a:r>
          <a:r>
            <a:rPr lang="tr-TR" sz="1100" b="1" kern="1200" baseline="30000" dirty="0"/>
            <a:t> </a:t>
          </a:r>
          <a:r>
            <a:rPr lang="tr-TR" sz="1100" b="1" kern="1200" baseline="0" dirty="0"/>
            <a:t>hücre/µL)</a:t>
          </a:r>
          <a:endParaRPr lang="tr-TR" sz="1100" b="1" kern="1200" baseline="30000" dirty="0"/>
        </a:p>
      </dsp:txBody>
      <dsp:txXfrm>
        <a:off x="1048303" y="4236830"/>
        <a:ext cx="1328309" cy="782358"/>
      </dsp:txXfrm>
    </dsp:sp>
    <dsp:sp modelId="{04EB5242-09C7-4D43-B082-77CBC0CD95D1}">
      <dsp:nvSpPr>
        <dsp:cNvPr id="0" name=""/>
        <dsp:cNvSpPr/>
      </dsp:nvSpPr>
      <dsp:spPr>
        <a:xfrm>
          <a:off x="4948884" y="2404790"/>
          <a:ext cx="2550080" cy="168452"/>
        </a:xfrm>
        <a:custGeom>
          <a:avLst/>
          <a:gdLst/>
          <a:ahLst/>
          <a:cxnLst/>
          <a:rect l="0" t="0" r="0" b="0"/>
          <a:pathLst>
            <a:path>
              <a:moveTo>
                <a:pt x="2550080" y="0"/>
              </a:moveTo>
              <a:lnTo>
                <a:pt x="2550080" y="84226"/>
              </a:lnTo>
              <a:lnTo>
                <a:pt x="0" y="84226"/>
              </a:lnTo>
              <a:lnTo>
                <a:pt x="0" y="168452"/>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D4FC7A-7B44-4D14-AD8B-3DD313231F89}">
      <dsp:nvSpPr>
        <dsp:cNvPr id="0" name=""/>
        <dsp:cNvSpPr/>
      </dsp:nvSpPr>
      <dsp:spPr>
        <a:xfrm>
          <a:off x="4256104" y="2573243"/>
          <a:ext cx="1385560" cy="694307"/>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10-20</a:t>
          </a:r>
          <a:r>
            <a:rPr lang="tr-TR" sz="1400" b="1" kern="1200" baseline="30000" dirty="0"/>
            <a:t> </a:t>
          </a:r>
          <a:r>
            <a:rPr lang="tr-TR" sz="1400" b="1" kern="1200" baseline="0" dirty="0"/>
            <a:t>hücre/µL</a:t>
          </a:r>
          <a:endParaRPr lang="tr-TR" sz="1400" b="1" kern="1200" baseline="30000" dirty="0"/>
        </a:p>
      </dsp:txBody>
      <dsp:txXfrm>
        <a:off x="4276440" y="2593579"/>
        <a:ext cx="1344888" cy="653635"/>
      </dsp:txXfrm>
    </dsp:sp>
    <dsp:sp modelId="{ABAC09A1-EA59-4048-BBA3-D52F26606AB6}">
      <dsp:nvSpPr>
        <dsp:cNvPr id="0" name=""/>
        <dsp:cNvSpPr/>
      </dsp:nvSpPr>
      <dsp:spPr>
        <a:xfrm>
          <a:off x="3404631" y="3221831"/>
          <a:ext cx="1544253" cy="91440"/>
        </a:xfrm>
        <a:custGeom>
          <a:avLst/>
          <a:gdLst/>
          <a:ahLst/>
          <a:cxnLst/>
          <a:rect l="0" t="0" r="0" b="0"/>
          <a:pathLst>
            <a:path>
              <a:moveTo>
                <a:pt x="1544253" y="45720"/>
              </a:moveTo>
              <a:lnTo>
                <a:pt x="1544253" y="86809"/>
              </a:lnTo>
              <a:lnTo>
                <a:pt x="0" y="86809"/>
              </a:lnTo>
              <a:lnTo>
                <a:pt x="0" y="127898"/>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F161F-0E31-4FA0-AC42-70FD1B750FCC}">
      <dsp:nvSpPr>
        <dsp:cNvPr id="0" name=""/>
        <dsp:cNvSpPr/>
      </dsp:nvSpPr>
      <dsp:spPr>
        <a:xfrm>
          <a:off x="2603741" y="3349729"/>
          <a:ext cx="1601778" cy="694307"/>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tr-TR" sz="1100" b="1" kern="1200" dirty="0"/>
            <a:t>1 majör veya 2 minör risk faktörü</a:t>
          </a:r>
        </a:p>
      </dsp:txBody>
      <dsp:txXfrm>
        <a:off x="2624077" y="3370065"/>
        <a:ext cx="1561106" cy="653635"/>
      </dsp:txXfrm>
    </dsp:sp>
    <dsp:sp modelId="{44A6E033-0F5B-4811-AA54-0F852971475F}">
      <dsp:nvSpPr>
        <dsp:cNvPr id="0" name=""/>
        <dsp:cNvSpPr/>
      </dsp:nvSpPr>
      <dsp:spPr>
        <a:xfrm>
          <a:off x="3081080" y="4044037"/>
          <a:ext cx="323550" cy="235391"/>
        </a:xfrm>
        <a:custGeom>
          <a:avLst/>
          <a:gdLst/>
          <a:ahLst/>
          <a:cxnLst/>
          <a:rect l="0" t="0" r="0" b="0"/>
          <a:pathLst>
            <a:path>
              <a:moveTo>
                <a:pt x="323550" y="0"/>
              </a:moveTo>
              <a:lnTo>
                <a:pt x="323550" y="117695"/>
              </a:lnTo>
              <a:lnTo>
                <a:pt x="0" y="117695"/>
              </a:lnTo>
              <a:lnTo>
                <a:pt x="0" y="235391"/>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CE08B2-F274-410C-A250-ED15CC1FB87E}">
      <dsp:nvSpPr>
        <dsp:cNvPr id="0" name=""/>
        <dsp:cNvSpPr/>
      </dsp:nvSpPr>
      <dsp:spPr>
        <a:xfrm>
          <a:off x="2560349" y="4279428"/>
          <a:ext cx="1041461" cy="502206"/>
        </a:xfrm>
        <a:prstGeom prst="roundRect">
          <a:avLst>
            <a:gd name="adj" fmla="val 10000"/>
          </a:avLst>
        </a:prstGeom>
        <a:solidFill>
          <a:srgbClr val="ABFE82"/>
        </a:solidFill>
        <a:ln w="12700" cap="flat" cmpd="sng" algn="ctr">
          <a:solidFill>
            <a:srgbClr val="ABFE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err="1">
              <a:solidFill>
                <a:srgbClr val="002060"/>
              </a:solidFill>
            </a:rPr>
            <a:t>Plerixafor</a:t>
          </a:r>
          <a:endParaRPr lang="tr-TR" sz="1200" b="1" kern="1200" dirty="0">
            <a:solidFill>
              <a:srgbClr val="002060"/>
            </a:solidFill>
          </a:endParaRPr>
        </a:p>
      </dsp:txBody>
      <dsp:txXfrm>
        <a:off x="2575058" y="4294137"/>
        <a:ext cx="1012043" cy="472788"/>
      </dsp:txXfrm>
    </dsp:sp>
    <dsp:sp modelId="{11088B51-8D02-4D89-9DCC-24557DAF1A45}">
      <dsp:nvSpPr>
        <dsp:cNvPr id="0" name=""/>
        <dsp:cNvSpPr/>
      </dsp:nvSpPr>
      <dsp:spPr>
        <a:xfrm>
          <a:off x="4948884" y="3221831"/>
          <a:ext cx="1333607" cy="91440"/>
        </a:xfrm>
        <a:custGeom>
          <a:avLst/>
          <a:gdLst/>
          <a:ahLst/>
          <a:cxnLst/>
          <a:rect l="0" t="0" r="0" b="0"/>
          <a:pathLst>
            <a:path>
              <a:moveTo>
                <a:pt x="0" y="45720"/>
              </a:moveTo>
              <a:lnTo>
                <a:pt x="0" y="86809"/>
              </a:lnTo>
              <a:lnTo>
                <a:pt x="1333607" y="86809"/>
              </a:lnTo>
              <a:lnTo>
                <a:pt x="1333607" y="127898"/>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289C19-A7B8-4841-98C9-FFCF508A5933}">
      <dsp:nvSpPr>
        <dsp:cNvPr id="0" name=""/>
        <dsp:cNvSpPr/>
      </dsp:nvSpPr>
      <dsp:spPr>
        <a:xfrm>
          <a:off x="5456462" y="3349729"/>
          <a:ext cx="1652060" cy="528042"/>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a:t>Risk faktörü yok</a:t>
          </a:r>
        </a:p>
      </dsp:txBody>
      <dsp:txXfrm>
        <a:off x="5471928" y="3365195"/>
        <a:ext cx="1621128" cy="497110"/>
      </dsp:txXfrm>
    </dsp:sp>
    <dsp:sp modelId="{34E7DD00-29F5-4286-B8C7-D46825FB58A0}">
      <dsp:nvSpPr>
        <dsp:cNvPr id="0" name=""/>
        <dsp:cNvSpPr/>
      </dsp:nvSpPr>
      <dsp:spPr>
        <a:xfrm>
          <a:off x="6282492" y="3832051"/>
          <a:ext cx="137587" cy="91440"/>
        </a:xfrm>
        <a:custGeom>
          <a:avLst/>
          <a:gdLst/>
          <a:ahLst/>
          <a:cxnLst/>
          <a:rect l="0" t="0" r="0" b="0"/>
          <a:pathLst>
            <a:path>
              <a:moveTo>
                <a:pt x="0" y="45720"/>
              </a:moveTo>
              <a:lnTo>
                <a:pt x="0" y="86805"/>
              </a:lnTo>
              <a:lnTo>
                <a:pt x="137587" y="86805"/>
              </a:lnTo>
              <a:lnTo>
                <a:pt x="137587" y="127891"/>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CDBB30-5EDE-485E-860C-1F80BDA352F1}">
      <dsp:nvSpPr>
        <dsp:cNvPr id="0" name=""/>
        <dsp:cNvSpPr/>
      </dsp:nvSpPr>
      <dsp:spPr>
        <a:xfrm>
          <a:off x="5899349" y="3959942"/>
          <a:ext cx="1041461" cy="475163"/>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1xAferez</a:t>
          </a:r>
        </a:p>
      </dsp:txBody>
      <dsp:txXfrm>
        <a:off x="5913266" y="3973859"/>
        <a:ext cx="1013627" cy="447329"/>
      </dsp:txXfrm>
    </dsp:sp>
    <dsp:sp modelId="{D37CB64F-B71A-4CE4-8754-13EC3F10F8B8}">
      <dsp:nvSpPr>
        <dsp:cNvPr id="0" name=""/>
        <dsp:cNvSpPr/>
      </dsp:nvSpPr>
      <dsp:spPr>
        <a:xfrm>
          <a:off x="7498965" y="2404790"/>
          <a:ext cx="167062" cy="203612"/>
        </a:xfrm>
        <a:custGeom>
          <a:avLst/>
          <a:gdLst/>
          <a:ahLst/>
          <a:cxnLst/>
          <a:rect l="0" t="0" r="0" b="0"/>
          <a:pathLst>
            <a:path>
              <a:moveTo>
                <a:pt x="0" y="0"/>
              </a:moveTo>
              <a:lnTo>
                <a:pt x="0" y="101806"/>
              </a:lnTo>
              <a:lnTo>
                <a:pt x="167062" y="101806"/>
              </a:lnTo>
              <a:lnTo>
                <a:pt x="167062" y="203612"/>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6D73F8-53E8-458A-B031-68247FFAB94B}">
      <dsp:nvSpPr>
        <dsp:cNvPr id="0" name=""/>
        <dsp:cNvSpPr/>
      </dsp:nvSpPr>
      <dsp:spPr>
        <a:xfrm>
          <a:off x="7161074" y="2608403"/>
          <a:ext cx="1009905" cy="694307"/>
        </a:xfrm>
        <a:prstGeom prst="roundRect">
          <a:avLst>
            <a:gd name="adj" fmla="val 10000"/>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&gt;20</a:t>
          </a:r>
          <a:r>
            <a:rPr lang="tr-TR" sz="1400" b="1" kern="1200" baseline="30000" dirty="0"/>
            <a:t> </a:t>
          </a:r>
          <a:r>
            <a:rPr lang="tr-TR" sz="1400" b="1" kern="1200" baseline="0" dirty="0"/>
            <a:t>hücre/µL</a:t>
          </a:r>
          <a:endParaRPr lang="tr-TR" sz="1400" b="1" kern="1200" baseline="30000" dirty="0"/>
        </a:p>
      </dsp:txBody>
      <dsp:txXfrm>
        <a:off x="7181410" y="2628739"/>
        <a:ext cx="969233" cy="65363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46F90F8-ED85-4522-87D8-19A3E8BC2033}" type="datetimeFigureOut">
              <a:rPr lang="tr-TR" smtClean="0"/>
              <a:t>9.09.2025</a:t>
            </a:fld>
            <a:endParaRPr lang="tr-TR"/>
          </a:p>
        </p:txBody>
      </p:sp>
      <p:sp>
        <p:nvSpPr>
          <p:cNvPr id="4" name="Altbilgi Yer Tutucusu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D6BC78B-16D1-4638-8D9C-F9A367A915E2}" type="slidenum">
              <a:rPr lang="tr-TR" smtClean="0"/>
              <a:t>‹#›</a:t>
            </a:fld>
            <a:endParaRPr lang="tr-TR"/>
          </a:p>
        </p:txBody>
      </p:sp>
    </p:spTree>
    <p:extLst>
      <p:ext uri="{BB962C8B-B14F-4D97-AF65-F5344CB8AC3E}">
        <p14:creationId xmlns:p14="http://schemas.microsoft.com/office/powerpoint/2010/main" val="396336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D511B5A-3F62-4E84-9C5D-55302A5FB70C}" type="datetimeFigureOut">
              <a:rPr lang="tr-TR" smtClean="0"/>
              <a:t>9.09.2025</a:t>
            </a:fld>
            <a:endParaRPr lang="tr-TR"/>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217EE19-5FEC-422C-89D8-8E7EA7541D4F}" type="slidenum">
              <a:rPr lang="tr-TR" smtClean="0"/>
              <a:t>‹#›</a:t>
            </a:fld>
            <a:endParaRPr lang="tr-TR"/>
          </a:p>
        </p:txBody>
      </p:sp>
    </p:spTree>
    <p:extLst>
      <p:ext uri="{BB962C8B-B14F-4D97-AF65-F5344CB8AC3E}">
        <p14:creationId xmlns:p14="http://schemas.microsoft.com/office/powerpoint/2010/main" val="192835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fld id="{AFDCACA1-FA3B-42AA-84AD-5816F0D377B3}" type="slidenum">
              <a:rPr lang="tr-TR" sz="1200">
                <a:solidFill>
                  <a:schemeClr val="tx1"/>
                </a:solidFill>
                <a:latin typeface="Arial" charset="0"/>
              </a:rPr>
              <a:pPr/>
              <a:t>3</a:t>
            </a:fld>
            <a:endParaRPr lang="tr-TR" sz="1200">
              <a:solidFill>
                <a:schemeClr val="tx1"/>
              </a:solidFill>
              <a:latin typeface="Arial" charset="0"/>
            </a:endParaRPr>
          </a:p>
        </p:txBody>
      </p:sp>
      <p:sp>
        <p:nvSpPr>
          <p:cNvPr id="67587" name="Rectangle 2"/>
          <p:cNvSpPr>
            <a:spLocks noGrp="1" noRot="1" noChangeAspect="1" noChangeArrowheads="1" noTextEdit="1"/>
          </p:cNvSpPr>
          <p:nvPr>
            <p:ph type="sldImg"/>
          </p:nvPr>
        </p:nvSpPr>
        <p:spPr>
          <a:xfrm>
            <a:off x="71438" y="731838"/>
            <a:ext cx="6654800" cy="3743325"/>
          </a:xfrm>
          <a:ln/>
        </p:spPr>
      </p:sp>
      <p:sp>
        <p:nvSpPr>
          <p:cNvPr id="67588" name="Rectangle 3"/>
          <p:cNvSpPr>
            <a:spLocks noGrp="1" noChangeArrowheads="1"/>
          </p:cNvSpPr>
          <p:nvPr>
            <p:ph type="body" idx="1"/>
          </p:nvPr>
        </p:nvSpPr>
        <p:spPr>
          <a:xfrm>
            <a:off x="906357" y="4718600"/>
            <a:ext cx="4984962" cy="4475605"/>
          </a:xfrm>
          <a:noFill/>
        </p:spPr>
        <p:txBody>
          <a:bodyPr lIns="91431" tIns="45716" rIns="91431" bIns="45716"/>
          <a:lstStyle/>
          <a:p>
            <a:pPr eaLnBrk="1" hangingPunct="1"/>
            <a:endParaRPr lang="tr-TR"/>
          </a:p>
        </p:txBody>
      </p:sp>
    </p:spTree>
    <p:extLst>
      <p:ext uri="{BB962C8B-B14F-4D97-AF65-F5344CB8AC3E}">
        <p14:creationId xmlns:p14="http://schemas.microsoft.com/office/powerpoint/2010/main" val="1267848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EE1DF85E-E26C-4B4F-9ED0-D3597002E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C0132A9-59EC-AB4F-A5C9-2518D9270714}" type="slidenum">
              <a:rPr lang="tr-TR" altLang="tr-TR" sz="1300" smtClean="0">
                <a:latin typeface="Times New Roman" panose="02020603050405020304" pitchFamily="18" charset="0"/>
              </a:rPr>
              <a:pPr>
                <a:spcBef>
                  <a:spcPct val="0"/>
                </a:spcBef>
              </a:pPr>
              <a:t>73</a:t>
            </a:fld>
            <a:endParaRPr lang="tr-TR" altLang="tr-TR" sz="1300">
              <a:latin typeface="Times New Roman" panose="02020603050405020304" pitchFamily="18" charset="0"/>
            </a:endParaRPr>
          </a:p>
        </p:txBody>
      </p:sp>
      <p:sp>
        <p:nvSpPr>
          <p:cNvPr id="83970" name="Rectangle 2">
            <a:extLst>
              <a:ext uri="{FF2B5EF4-FFF2-40B4-BE49-F238E27FC236}">
                <a16:creationId xmlns:a16="http://schemas.microsoft.com/office/drawing/2014/main" id="{E842F8E6-51CA-1E41-B7A1-69F545E9BA9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649E1F61-B926-834C-B97B-4B9B20D0AB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pPr>
            <a:r>
              <a:rPr lang="tr-TR" altLang="tr-TR" sz="1900">
                <a:latin typeface="Times New Roman" panose="02020603050405020304" pitchFamily="18" charset="0"/>
                <a:ea typeface="ＭＳ Ｐゴシック" panose="020B0600070205080204" pitchFamily="34" charset="-128"/>
              </a:rPr>
              <a:t>Günümüzde klinik kullanımda iki G-CSF bulunmaktadır. Filgrastim (Neupogen) ve lenograstim (Granocyte). Her iki ilaç da hematoloji ve onkolojide aynı endikasyonlarda kullanılmaktadır. Lenograstim memeli hücreleri tarafından kültürde üretilmiş olup, glikozillenmiş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dir. Filgrastim ise E.coli bakterisine insan geni verilmesi ile rekombinant DNA teknolojisi ile kültür ortamında üretilmiş olan glikolize olmayan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dir.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in glikoliza formda olması (lenograstim) çeşitli pH ve ısı değişiklikleri ve proteolize karşı molekülün stabilitesini sağlar. Bu özelliği nedeniyle Lenograstim oda ısısında saklanabilirken, filgrastim +4 0C</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de saklanmalıdır, oda ısısında aktivitesi azalır. Glikolizasyon aynı zamanda hücresel G-CSF reseptörüne olan ilgiyi arttırır. Lenograstimin G-CSF reseptörüne bağlanma yatkınlığı filgrastime göre üç kat daha fazladır.  Bu nedenle ilaç prospektüsünde 1 mcg  filgrastim (Neupogen) için 100.000 biyolojik ünite, Granocyte için 127.750 ünite olduğu belirtilir. Bu in vitro %27 farklılık olarak çalışmalara yansır. Yapılan karşılaştırmalı çalışmalarda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in kemik iliği hematopoietik kök hücre üzerine etkisini değerlendirmek için en etkin yöntem dolaşımdaki CD34+ hücre miktarının ölçümüdür. Watts ve arkadaşları lenfoma ve miyelom tanılı 101 hastada en az 2x106/kg CD34+ hücre sayısı elde etmek için gereken G-CSF dozunu; lenograstim (Granocyte) için 3.5 mcg/kg, filgrastim (Neupogen) için 10 mcg/kg olarak hesaplamışlar ve sonucu; benzer sonuç elde etmek için benzer tedavi sürecinde 3 kat daha fazla filgrastim kullanımı gereklidir şeklinde yorumlamışlardır (58). Ing ve arkadaşları, yakın zamanda 400 sağlıklı vericide kök hücre mobilizasyonuna yaş, cinsiyet, verici ağırlığı ve kullanılan G-CSF tipinin etkisini değerlendirmişlerdir. Bu çalışmada akraba dışı vericilere lenograstim (n=185), kardeş ve akraba vericilere filgrastim (n=215) kullanılmış olup, kullanılan G-CSF dozu her iki formulasyon için aynıdır (10 mcg/kg/gün). Lenograstim alan grupta granulosit-makrofaj koloni oluşturan hücre (GM-CFC) miktarı daha fazla bulunurken (p=0.01), dolaşımdaki CD34+ hücre miktarı ise lenograstim kolunda biraz daha fazla olmasına rağmen istatistiksel fark oluşturmadığı görülmüştür (59). Otolog periferik kök hücre mobilizasyonuna G-CSF tiplerinin etkisini değerlendirmek için Kopf ve arkadaşları tarafından yapılan çalışmada 103 hematolojik maligniteli veya solid tümörlü hastada kemoterapi sonrası lenograstim, filgrastim ve molgrastimin etkisi karşılaştırılmıştır. Afereze başlama gününün lenograstim kolunda daha erken olduğu ancak her üç tip G-CSF ile elde edilen CD34+hücre miktarının benzer olduğu görülmüştür (60). Lefrere ve arkadaşları da kemoterapi sonrası G-CSF ile otolog hematopoietik kök hücre mobilizasyonu yapılan 126 hastanın geriye dönük verilerini değerlendirdikleri çalışmalarında CD34+ hücre miktarına kullanılan G-CSF tipinin (lenograstime karşı filgrastim) etkisi  olmadığını göstermişlerdir (61). Sonuç olarak, klinik çalışmalar genelde lenograstimin GM-CFC miktarını daha fazla arttırdığını ama dolaşıma mobilize olan CD34+ hücre miktarı üzerine her iki tip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in birbirine üstünlüğü görülmediğini bildirmektedir. Bu gibi çalışmaların bazılarında her iki ajanın yan etki sıklıkları ve şiddetleri de karşılaştırılmış ve sonuçta yan etkilerin sıklığının ve şiddetinin benzer olduğu görülmüştür (62). </a:t>
            </a:r>
          </a:p>
          <a:p>
            <a:pPr eaLnBrk="1" hangingPunct="1">
              <a:lnSpc>
                <a:spcPct val="80000"/>
              </a:lnSpc>
            </a:pPr>
            <a:endParaRPr lang="tr-TR" altLang="tr-TR" sz="9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2207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EE1DF85E-E26C-4B4F-9ED0-D3597002E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C0132A9-59EC-AB4F-A5C9-2518D9270714}" type="slidenum">
              <a:rPr lang="tr-TR" altLang="tr-TR" sz="1300" smtClean="0">
                <a:latin typeface="Times New Roman" panose="02020603050405020304" pitchFamily="18" charset="0"/>
              </a:rPr>
              <a:pPr>
                <a:spcBef>
                  <a:spcPct val="0"/>
                </a:spcBef>
              </a:pPr>
              <a:t>74</a:t>
            </a:fld>
            <a:endParaRPr lang="tr-TR" altLang="tr-TR" sz="1300">
              <a:latin typeface="Times New Roman" panose="02020603050405020304" pitchFamily="18" charset="0"/>
            </a:endParaRPr>
          </a:p>
        </p:txBody>
      </p:sp>
      <p:sp>
        <p:nvSpPr>
          <p:cNvPr id="83970" name="Rectangle 2">
            <a:extLst>
              <a:ext uri="{FF2B5EF4-FFF2-40B4-BE49-F238E27FC236}">
                <a16:creationId xmlns:a16="http://schemas.microsoft.com/office/drawing/2014/main" id="{E842F8E6-51CA-1E41-B7A1-69F545E9BA9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649E1F61-B926-834C-B97B-4B9B20D0AB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pPr>
            <a:r>
              <a:rPr lang="tr-TR" altLang="tr-TR" sz="1900">
                <a:latin typeface="Times New Roman" panose="02020603050405020304" pitchFamily="18" charset="0"/>
                <a:ea typeface="ＭＳ Ｐゴシック" panose="020B0600070205080204" pitchFamily="34" charset="-128"/>
              </a:rPr>
              <a:t>Günümüzde klinik kullanımda iki G-CSF bulunmaktadır. Filgrastim (Neupogen) ve lenograstim (Granocyte). Her iki ilaç da hematoloji ve onkolojide aynı endikasyonlarda kullanılmaktadır. Lenograstim memeli hücreleri tarafından kültürde üretilmiş olup, glikozillenmiş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dir. Filgrastim ise E.coli bakterisine insan geni verilmesi ile rekombinant DNA teknolojisi ile kültür ortamında üretilmiş olan glikolize olmayan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dir.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in glikoliza formda olması (lenograstim) çeşitli pH ve ısı değişiklikleri ve proteolize karşı molekülün stabilitesini sağlar. Bu özelliği nedeniyle Lenograstim oda ısısında saklanabilirken, filgrastim +4 0C</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de saklanmalıdır, oda ısısında aktivitesi azalır. Glikolizasyon aynı zamanda hücresel G-CSF reseptörüne olan ilgiyi arttırır. Lenograstimin G-CSF reseptörüne bağlanma yatkınlığı filgrastime göre üç kat daha fazladır.  Bu nedenle ilaç prospektüsünde 1 mcg  filgrastim (Neupogen) için 100.000 biyolojik ünite, Granocyte için 127.750 ünite olduğu belirtilir. Bu in vitro %27 farklılık olarak çalışmalara yansır. Yapılan karşılaştırmalı çalışmalarda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in kemik iliği hematopoietik kök hücre üzerine etkisini değerlendirmek için en etkin yöntem dolaşımdaki CD34+ hücre miktarının ölçümüdür. Watts ve arkadaşları lenfoma ve miyelom tanılı 101 hastada en az 2x106/kg CD34+ hücre sayısı elde etmek için gereken G-CSF dozunu; lenograstim (Granocyte) için 3.5 mcg/kg, filgrastim (Neupogen) için 10 mcg/kg olarak hesaplamışlar ve sonucu; benzer sonuç elde etmek için benzer tedavi sürecinde 3 kat daha fazla filgrastim kullanımı gereklidir şeklinde yorumlamışlardır (58). Ing ve arkadaşları, yakın zamanda 400 sağlıklı vericide kök hücre mobilizasyonuna yaş, cinsiyet, verici ağırlığı ve kullanılan G-CSF tipinin etkisini değerlendirmişlerdir. Bu çalışmada akraba dışı vericilere lenograstim (n=185), kardeş ve akraba vericilere filgrastim (n=215) kullanılmış olup, kullanılan G-CSF dozu her iki formulasyon için aynıdır (10 mcg/kg/gün). Lenograstim alan grupta granulosit-makrofaj koloni oluşturan hücre (GM-CFC) miktarı daha fazla bulunurken (p=0.01), dolaşımdaki CD34+ hücre miktarı ise lenograstim kolunda biraz daha fazla olmasına rağmen istatistiksel fark oluşturmadığı görülmüştür (59). Otolog periferik kök hücre mobilizasyonuna G-CSF tiplerinin etkisini değerlendirmek için Kopf ve arkadaşları tarafından yapılan çalışmada 103 hematolojik maligniteli veya solid tümörlü hastada kemoterapi sonrası lenograstim, filgrastim ve molgrastimin etkisi karşılaştırılmıştır. Afereze başlama gününün lenograstim kolunda daha erken olduğu ancak her üç tip G-CSF ile elde edilen CD34+hücre miktarının benzer olduğu görülmüştür (60). Lefrere ve arkadaşları da kemoterapi sonrası G-CSF ile otolog hematopoietik kök hücre mobilizasyonu yapılan 126 hastanın geriye dönük verilerini değerlendirdikleri çalışmalarında CD34+ hücre miktarına kullanılan G-CSF tipinin (lenograstime karşı filgrastim) etkisi  olmadığını göstermişlerdir (61). Sonuç olarak, klinik çalışmalar genelde lenograstimin GM-CFC miktarını daha fazla arttırdığını ama dolaşıma mobilize olan CD34+ hücre miktarı üzerine her iki tip G-CSF</a:t>
            </a:r>
            <a:r>
              <a:rPr lang="ja-JP" altLang="tr-TR" sz="1900">
                <a:latin typeface="Times New Roman" panose="02020603050405020304" pitchFamily="18" charset="0"/>
                <a:ea typeface="ＭＳ Ｐゴシック" panose="020B0600070205080204" pitchFamily="34" charset="-128"/>
              </a:rPr>
              <a:t>’</a:t>
            </a:r>
            <a:r>
              <a:rPr lang="tr-TR" altLang="ja-JP" sz="1900">
                <a:latin typeface="Times New Roman" panose="02020603050405020304" pitchFamily="18" charset="0"/>
                <a:ea typeface="ＭＳ Ｐゴシック" panose="020B0600070205080204" pitchFamily="34" charset="-128"/>
              </a:rPr>
              <a:t>in birbirine üstünlüğü görülmediğini bildirmektedir. Bu gibi çalışmaların bazılarında her iki ajanın yan etki sıklıkları ve şiddetleri de karşılaştırılmış ve sonuçta yan etkilerin sıklığının ve şiddetinin benzer olduğu görülmüştür (62). </a:t>
            </a:r>
          </a:p>
          <a:p>
            <a:pPr eaLnBrk="1" hangingPunct="1">
              <a:lnSpc>
                <a:spcPct val="80000"/>
              </a:lnSpc>
            </a:pPr>
            <a:endParaRPr lang="tr-TR" altLang="tr-TR" sz="9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5678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9C0A3FEC-952B-6642-B663-C2439539E2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B08C7D-426D-374E-A3F6-A15FA77AAB6D}" type="slidenum">
              <a:rPr lang="tr-TR" altLang="tr-TR" smtClean="0">
                <a:latin typeface="Times New Roman" panose="02020603050405020304" pitchFamily="18" charset="0"/>
              </a:rPr>
              <a:pPr>
                <a:spcBef>
                  <a:spcPct val="0"/>
                </a:spcBef>
              </a:pPr>
              <a:t>77</a:t>
            </a:fld>
            <a:endParaRPr lang="tr-TR" altLang="tr-TR">
              <a:latin typeface="Times New Roman" panose="02020603050405020304" pitchFamily="18" charset="0"/>
            </a:endParaRPr>
          </a:p>
        </p:txBody>
      </p:sp>
      <p:sp>
        <p:nvSpPr>
          <p:cNvPr id="94210" name="Rectangle 2">
            <a:extLst>
              <a:ext uri="{FF2B5EF4-FFF2-40B4-BE49-F238E27FC236}">
                <a16:creationId xmlns:a16="http://schemas.microsoft.com/office/drawing/2014/main" id="{05718904-060B-9047-88A4-F6AC04B313B3}"/>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E42D973C-3013-6242-BF6F-0476F73B83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pPr>
            <a:r>
              <a:rPr lang="tr-TR" altLang="tr-TR">
                <a:latin typeface="Arial" panose="020B0604020202020204" pitchFamily="34" charset="0"/>
                <a:ea typeface="ＭＳ Ｐゴシック" panose="020B0600070205080204" pitchFamily="34" charset="-128"/>
              </a:rPr>
              <a:t>G-CSF kullanımı sonrası benzer</a:t>
            </a:r>
            <a:r>
              <a:rPr lang="tr-TR" altLang="tr-TR" b="1">
                <a:latin typeface="Arial" panose="020B0604020202020204" pitchFamily="34" charset="0"/>
                <a:ea typeface="ＭＳ Ｐゴシック" panose="020B0600070205080204" pitchFamily="34" charset="-128"/>
              </a:rPr>
              <a:t> yan etkilere neden olmakta</a:t>
            </a:r>
            <a:r>
              <a:rPr lang="tr-TR" altLang="tr-TR">
                <a:latin typeface="Arial" panose="020B0604020202020204" pitchFamily="34" charset="0"/>
                <a:ea typeface="ＭＳ Ｐゴシック" panose="020B0600070205080204" pitchFamily="34" charset="-128"/>
              </a:rPr>
              <a:t> </a:t>
            </a:r>
          </a:p>
          <a:p>
            <a:pPr eaLnBrk="1" hangingPunct="1">
              <a:lnSpc>
                <a:spcPct val="150000"/>
              </a:lnSpc>
            </a:pPr>
            <a:r>
              <a:rPr lang="tr-TR" altLang="tr-TR">
                <a:latin typeface="Arial" panose="020B0604020202020204" pitchFamily="34" charset="0"/>
                <a:ea typeface="ＭＳ Ｐゴシック" panose="020B0600070205080204" pitchFamily="34" charset="-128"/>
              </a:rPr>
              <a:t>G-CSF uygulanan hemen her bireyde kas-iskelet ağrısı başta olmak üzere somatik yakınmalar gelişmektedir. </a:t>
            </a:r>
          </a:p>
          <a:p>
            <a:pPr eaLnBrk="1" hangingPunct="1">
              <a:lnSpc>
                <a:spcPct val="150000"/>
              </a:lnSpc>
            </a:pPr>
            <a:r>
              <a:rPr lang="tr-TR" altLang="tr-TR">
                <a:latin typeface="Arial" panose="020B0604020202020204" pitchFamily="34" charset="0"/>
                <a:ea typeface="ＭＳ Ｐゴシック" panose="020B0600070205080204" pitchFamily="34" charset="-128"/>
              </a:rPr>
              <a:t>Bu somatik yakınmalar genellikle tolere edilebilmekte ve çok az sayıda hasta veya vericide ilacın kesilmesine gereksinim duyulmaktadır. </a:t>
            </a:r>
          </a:p>
          <a:p>
            <a:pPr eaLnBrk="1" hangingPunct="1">
              <a:lnSpc>
                <a:spcPct val="150000"/>
              </a:lnSpc>
            </a:pPr>
            <a:r>
              <a:rPr lang="tr-TR" altLang="tr-TR">
                <a:latin typeface="Arial" panose="020B0604020202020204" pitchFamily="34" charset="0"/>
                <a:ea typeface="ＭＳ Ｐゴシック" panose="020B0600070205080204" pitchFamily="34" charset="-128"/>
              </a:rPr>
              <a:t>Vericiler için uzun dönem yaşam riski neredeyse yok denecek kadar azdır. </a:t>
            </a:r>
          </a:p>
          <a:p>
            <a:pPr eaLnBrk="1" hangingPunct="1">
              <a:lnSpc>
                <a:spcPct val="150000"/>
              </a:lnSpc>
            </a:pPr>
            <a:r>
              <a:rPr lang="tr-TR" altLang="tr-TR">
                <a:latin typeface="Arial" panose="020B0604020202020204" pitchFamily="34" charset="0"/>
                <a:ea typeface="ＭＳ Ｐゴシック" panose="020B0600070205080204" pitchFamily="34" charset="-128"/>
              </a:rPr>
              <a:t>Nadir görülen ciddi komplikasyonlar arasında dalak rüptürü , myokard infarktüsü ve serebrovasküler hastalık bulunmaktadır. </a:t>
            </a:r>
          </a:p>
          <a:p>
            <a:pPr eaLnBrk="1" hangingPunct="1">
              <a:lnSpc>
                <a:spcPct val="150000"/>
              </a:lnSpc>
            </a:pPr>
            <a:r>
              <a:rPr lang="tr-TR" altLang="tr-TR">
                <a:latin typeface="Arial" panose="020B0604020202020204" pitchFamily="34" charset="0"/>
                <a:ea typeface="ＭＳ Ｐゴシック" panose="020B0600070205080204" pitchFamily="34" charset="-128"/>
              </a:rPr>
              <a:t>Rabdomiyoliz, otoimmun hastalıklarda alevlenme ve oftalmolojik yan etkilere neden olabilmektedir</a:t>
            </a:r>
          </a:p>
        </p:txBody>
      </p:sp>
    </p:spTree>
    <p:extLst>
      <p:ext uri="{BB962C8B-B14F-4D97-AF65-F5344CB8AC3E}">
        <p14:creationId xmlns:p14="http://schemas.microsoft.com/office/powerpoint/2010/main" val="572598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D53669B0-28F6-8746-8A9C-1634A9C2B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92957D-3021-3249-9876-26B07101C744}" type="slidenum">
              <a:rPr lang="tr-TR" altLang="tr-TR" smtClean="0">
                <a:latin typeface="Times New Roman" panose="02020603050405020304" pitchFamily="18" charset="0"/>
              </a:rPr>
              <a:pPr>
                <a:spcBef>
                  <a:spcPct val="0"/>
                </a:spcBef>
              </a:pPr>
              <a:t>79</a:t>
            </a:fld>
            <a:endParaRPr lang="tr-TR" altLang="tr-TR">
              <a:latin typeface="Times New Roman" panose="02020603050405020304" pitchFamily="18" charset="0"/>
            </a:endParaRPr>
          </a:p>
        </p:txBody>
      </p:sp>
      <p:sp>
        <p:nvSpPr>
          <p:cNvPr id="99330" name="Rectangle 2">
            <a:extLst>
              <a:ext uri="{FF2B5EF4-FFF2-40B4-BE49-F238E27FC236}">
                <a16:creationId xmlns:a16="http://schemas.microsoft.com/office/drawing/2014/main" id="{0343127B-2709-2B47-8569-5FFDBD380EBD}"/>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4A34F0CE-ABED-E44A-A369-A56189C9A4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a:latin typeface="Arial" panose="020B0604020202020204" pitchFamily="34" charset="0"/>
                <a:ea typeface="ＭＳ Ｐゴシック" panose="020B0600070205080204" pitchFamily="34" charset="-128"/>
              </a:rPr>
              <a:t>Hematopoietik sitokinleri mobilizasyon ajanı olarak kullanımından önce miyelosupresif kemoterapiyi takiben hematopoietik yapının erken toparlanma döneminde periferik kanda geçici olarak kök hücrelerin arttığı fark edilmiştir. </a:t>
            </a:r>
          </a:p>
          <a:p>
            <a:pPr eaLnBrk="1" hangingPunct="1"/>
            <a:r>
              <a:rPr lang="tr-TR" altLang="tr-TR">
                <a:latin typeface="Arial" panose="020B0604020202020204" pitchFamily="34" charset="0"/>
                <a:ea typeface="ＭＳ Ｐゴシック" panose="020B0600070205080204" pitchFamily="34" charset="-128"/>
              </a:rPr>
              <a:t>Bu nedenle PKHM’da en eski uygulanan protokoller yalnız başına miyelosupresif KT ajanları olmuştur (63, 64). </a:t>
            </a:r>
          </a:p>
          <a:p>
            <a:pPr eaLnBrk="1" hangingPunct="1"/>
            <a:endParaRPr lang="tr-TR" altLang="tr-T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0536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62C13376-1AFC-A14B-B2D2-8D2FE1D7457C}"/>
              </a:ext>
            </a:extLst>
          </p:cNvPr>
          <p:cNvSpPr>
            <a:spLocks noGrp="1" noRot="1" noChangeAspect="1" noChangeArrowheads="1" noTextEdit="1"/>
          </p:cNvSpPr>
          <p:nvPr>
            <p:ph type="sldImg"/>
          </p:nvPr>
        </p:nvSpPr>
        <p:spPr>
          <a:ln/>
        </p:spPr>
      </p:sp>
      <p:sp>
        <p:nvSpPr>
          <p:cNvPr id="159746" name="Notes Placeholder 2">
            <a:extLst>
              <a:ext uri="{FF2B5EF4-FFF2-40B4-BE49-F238E27FC236}">
                <a16:creationId xmlns:a16="http://schemas.microsoft.com/office/drawing/2014/main" id="{30C605AC-1914-CD41-A42D-F8D9903FE3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latin typeface="Arial" panose="020B0604020202020204" pitchFamily="34" charset="0"/>
              <a:ea typeface="ＭＳ Ｐゴシック" panose="020B0600070205080204" pitchFamily="34" charset="-128"/>
            </a:endParaRPr>
          </a:p>
        </p:txBody>
      </p:sp>
      <p:sp>
        <p:nvSpPr>
          <p:cNvPr id="159747" name="Slide Number Placeholder 3">
            <a:extLst>
              <a:ext uri="{FF2B5EF4-FFF2-40B4-BE49-F238E27FC236}">
                <a16:creationId xmlns:a16="http://schemas.microsoft.com/office/drawing/2014/main" id="{29657672-F136-BE4D-9302-42BE1A8D7D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43AED95-BE91-F342-8ED1-09154C2EF260}" type="slidenum">
              <a:rPr lang="en-US" altLang="tr-TR" smtClean="0"/>
              <a:pPr>
                <a:spcBef>
                  <a:spcPct val="0"/>
                </a:spcBef>
              </a:pPr>
              <a:t>102</a:t>
            </a:fld>
            <a:endParaRPr lang="en-US" altLang="tr-TR"/>
          </a:p>
        </p:txBody>
      </p:sp>
    </p:spTree>
    <p:extLst>
      <p:ext uri="{BB962C8B-B14F-4D97-AF65-F5344CB8AC3E}">
        <p14:creationId xmlns:p14="http://schemas.microsoft.com/office/powerpoint/2010/main" val="2096335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86E63328-81C0-3145-9D67-520721C023B0}"/>
              </a:ext>
            </a:extLst>
          </p:cNvPr>
          <p:cNvSpPr>
            <a:spLocks noGrp="1" noRot="1" noChangeAspect="1" noChangeArrowheads="1" noTextEdit="1"/>
          </p:cNvSpPr>
          <p:nvPr>
            <p:ph type="sldImg"/>
          </p:nvPr>
        </p:nvSpPr>
        <p:spPr>
          <a:ln/>
        </p:spPr>
      </p:sp>
      <p:sp>
        <p:nvSpPr>
          <p:cNvPr id="161794" name="Notes Placeholder 2">
            <a:extLst>
              <a:ext uri="{FF2B5EF4-FFF2-40B4-BE49-F238E27FC236}">
                <a16:creationId xmlns:a16="http://schemas.microsoft.com/office/drawing/2014/main" id="{55495E58-33F9-164B-9EE7-E8B4D949BA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a:latin typeface="Calibri" panose="020F0502020204030204" pitchFamily="34" charset="0"/>
              <a:ea typeface="ＭＳ Ｐゴシック" panose="020B0600070205080204" pitchFamily="34" charset="-128"/>
            </a:endParaRPr>
          </a:p>
        </p:txBody>
      </p:sp>
      <p:sp>
        <p:nvSpPr>
          <p:cNvPr id="161795" name="Slide Number Placeholder 3">
            <a:extLst>
              <a:ext uri="{FF2B5EF4-FFF2-40B4-BE49-F238E27FC236}">
                <a16:creationId xmlns:a16="http://schemas.microsoft.com/office/drawing/2014/main" id="{5DF0F6C1-1E6E-8540-959C-CEDBCB2653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66FFBA-66AE-E74A-923E-4EC55C72D8FD}" type="slidenum">
              <a:rPr lang="en-US" altLang="tr-TR" sz="1300" smtClean="0">
                <a:latin typeface="Calibri" panose="020F0502020204030204" pitchFamily="34" charset="0"/>
              </a:rPr>
              <a:pPr>
                <a:spcBef>
                  <a:spcPct val="0"/>
                </a:spcBef>
              </a:pPr>
              <a:t>103</a:t>
            </a:fld>
            <a:endParaRPr lang="en-US" altLang="tr-TR" sz="1300">
              <a:latin typeface="Calibri" panose="020F0502020204030204" pitchFamily="34" charset="0"/>
            </a:endParaRPr>
          </a:p>
        </p:txBody>
      </p:sp>
    </p:spTree>
    <p:extLst>
      <p:ext uri="{BB962C8B-B14F-4D97-AF65-F5344CB8AC3E}">
        <p14:creationId xmlns:p14="http://schemas.microsoft.com/office/powerpoint/2010/main" val="2201096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476DDA2D-6FBE-AC4F-B747-26636D8BF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015EEE3-CC3E-EA46-A630-645E9D946EDA}" type="slidenum">
              <a:rPr lang="tr-TR" altLang="tr-TR" sz="1300" smtClean="0">
                <a:latin typeface="Times New Roman" panose="02020603050405020304" pitchFamily="18" charset="0"/>
              </a:rPr>
              <a:pPr>
                <a:spcBef>
                  <a:spcPct val="0"/>
                </a:spcBef>
              </a:pPr>
              <a:t>104</a:t>
            </a:fld>
            <a:endParaRPr lang="tr-TR" altLang="tr-TR" sz="1300">
              <a:latin typeface="Times New Roman" panose="02020603050405020304" pitchFamily="18" charset="0"/>
            </a:endParaRPr>
          </a:p>
        </p:txBody>
      </p:sp>
      <p:sp>
        <p:nvSpPr>
          <p:cNvPr id="163842" name="Rectangle 7">
            <a:extLst>
              <a:ext uri="{FF2B5EF4-FFF2-40B4-BE49-F238E27FC236}">
                <a16:creationId xmlns:a16="http://schemas.microsoft.com/office/drawing/2014/main" id="{D31D3061-14A9-8246-B5CC-2C4E1FC75402}"/>
              </a:ext>
            </a:extLst>
          </p:cNvPr>
          <p:cNvSpPr txBox="1">
            <a:spLocks noGrp="1" noChangeArrowheads="1"/>
          </p:cNvSpPr>
          <p:nvPr/>
        </p:nvSpPr>
        <p:spPr bwMode="auto">
          <a:xfrm>
            <a:off x="3987340" y="10555671"/>
            <a:ext cx="3049513" cy="55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83" tIns="49743" rIns="99483" bIns="49743" anchor="b"/>
          <a:lstStyle>
            <a:lvl1pPr defTabSz="9175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75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75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75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75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7FAF6CC0-875A-E443-A398-F546D62D875B}" type="slidenum">
              <a:rPr lang="en-US" altLang="tr-TR">
                <a:latin typeface="Times New Roman" panose="02020603050405020304" pitchFamily="18" charset="0"/>
              </a:rPr>
              <a:pPr algn="r" eaLnBrk="1" hangingPunct="1">
                <a:spcBef>
                  <a:spcPct val="0"/>
                </a:spcBef>
              </a:pPr>
              <a:t>104</a:t>
            </a:fld>
            <a:endParaRPr lang="en-US" altLang="tr-TR">
              <a:latin typeface="Times New Roman" panose="02020603050405020304" pitchFamily="18" charset="0"/>
            </a:endParaRPr>
          </a:p>
        </p:txBody>
      </p:sp>
      <p:sp>
        <p:nvSpPr>
          <p:cNvPr id="163843" name="Rectangle 4">
            <a:extLst>
              <a:ext uri="{FF2B5EF4-FFF2-40B4-BE49-F238E27FC236}">
                <a16:creationId xmlns:a16="http://schemas.microsoft.com/office/drawing/2014/main" id="{46740F18-631D-8F44-B22A-E6BA3F33F482}"/>
              </a:ext>
            </a:extLst>
          </p:cNvPr>
          <p:cNvSpPr>
            <a:spLocks noGrp="1" noRot="1" noChangeAspect="1" noChangeArrowheads="1" noTextEdit="1"/>
          </p:cNvSpPr>
          <p:nvPr>
            <p:ph type="sldImg"/>
          </p:nvPr>
        </p:nvSpPr>
        <p:spPr>
          <a:xfrm>
            <a:off x="-182563" y="833438"/>
            <a:ext cx="7404101" cy="4165600"/>
          </a:xfrm>
          <a:ln/>
        </p:spPr>
      </p:sp>
      <p:sp>
        <p:nvSpPr>
          <p:cNvPr id="163844" name="Rectangle 5">
            <a:extLst>
              <a:ext uri="{FF2B5EF4-FFF2-40B4-BE49-F238E27FC236}">
                <a16:creationId xmlns:a16="http://schemas.microsoft.com/office/drawing/2014/main" id="{5F125D31-E72A-8245-A6F2-8D1A8542C46B}"/>
              </a:ext>
            </a:extLst>
          </p:cNvPr>
          <p:cNvSpPr>
            <a:spLocks noGrp="1" noChangeArrowheads="1"/>
          </p:cNvSpPr>
          <p:nvPr>
            <p:ph type="body" idx="1"/>
          </p:nvPr>
        </p:nvSpPr>
        <p:spPr>
          <a:xfrm>
            <a:off x="939402" y="5275251"/>
            <a:ext cx="5158051" cy="50012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83" tIns="49743" rIns="99483" bIns="49743"/>
          <a:lstStyle/>
          <a:p>
            <a:pPr marL="222250" indent="-222250" eaLnBrk="1" hangingPunct="1"/>
            <a:r>
              <a:rPr lang="en-US" altLang="tr-TR">
                <a:latin typeface="Times New Roman" panose="02020603050405020304" pitchFamily="18" charset="0"/>
                <a:ea typeface="ＭＳ Ｐゴシック" panose="020B0600070205080204" pitchFamily="34" charset="-128"/>
              </a:rPr>
              <a:t>Reference:</a:t>
            </a:r>
          </a:p>
          <a:p>
            <a:pPr marL="222250" indent="-222250" eaLnBrk="1" hangingPunct="1"/>
            <a:r>
              <a:rPr lang="en-US" altLang="tr-TR">
                <a:latin typeface="Times New Roman" panose="02020603050405020304" pitchFamily="18" charset="0"/>
                <a:ea typeface="ＭＳ Ｐゴシック" panose="020B0600070205080204" pitchFamily="34" charset="-128"/>
              </a:rPr>
              <a:t>Lapidot T and Petit I. Current understanding of stem cell mobilization: The roles of chemokines, proteolytic enzymes, adhesion molecules, cytokines, and stromal cells. </a:t>
            </a:r>
            <a:r>
              <a:rPr lang="en-US" altLang="tr-TR" i="1">
                <a:latin typeface="Times New Roman" panose="02020603050405020304" pitchFamily="18" charset="0"/>
                <a:ea typeface="ＭＳ Ｐゴシック" panose="020B0600070205080204" pitchFamily="34" charset="-128"/>
              </a:rPr>
              <a:t>Exp Hematol</a:t>
            </a:r>
            <a:r>
              <a:rPr lang="en-US" altLang="tr-TR">
                <a:latin typeface="Times New Roman" panose="02020603050405020304" pitchFamily="18" charset="0"/>
                <a:ea typeface="ＭＳ Ｐゴシック" panose="020B0600070205080204" pitchFamily="34" charset="-128"/>
              </a:rPr>
              <a:t>. 2002;30(9):973-981</a:t>
            </a:r>
          </a:p>
          <a:p>
            <a:pPr marL="222250" indent="-222250" eaLnBrk="1" hangingPunct="1"/>
            <a:endParaRPr lang="en-US" altLang="tr-TR">
              <a:latin typeface="Times New Roman" panose="02020603050405020304" pitchFamily="18" charset="0"/>
              <a:ea typeface="ＭＳ Ｐゴシック" panose="020B0600070205080204" pitchFamily="34" charset="-128"/>
            </a:endParaRPr>
          </a:p>
          <a:p>
            <a:pPr marL="222250" indent="-222250" eaLnBrk="1" hangingPunct="1"/>
            <a:r>
              <a:rPr lang="en-US" altLang="tr-TR">
                <a:latin typeface="Times New Roman" panose="02020603050405020304" pitchFamily="18" charset="0"/>
                <a:ea typeface="ＭＳ Ｐゴシック" panose="020B0600070205080204" pitchFamily="34" charset="-128"/>
              </a:rPr>
              <a:t>Martin C, Bridger GJ, Rankin SM. Structural analogues of AMD3100 mobilise haematopoietic progenitor cells from bone marrow </a:t>
            </a:r>
            <a:r>
              <a:rPr lang="en-US" altLang="tr-TR" i="1">
                <a:latin typeface="Times New Roman" panose="02020603050405020304" pitchFamily="18" charset="0"/>
                <a:ea typeface="ＭＳ Ｐゴシック" panose="020B0600070205080204" pitchFamily="34" charset="-128"/>
              </a:rPr>
              <a:t>in vivo</a:t>
            </a:r>
            <a:r>
              <a:rPr lang="en-US" altLang="tr-TR">
                <a:latin typeface="Times New Roman" panose="02020603050405020304" pitchFamily="18" charset="0"/>
                <a:ea typeface="ＭＳ Ｐゴシック" panose="020B0600070205080204" pitchFamily="34" charset="-128"/>
              </a:rPr>
              <a:t> according to their ability to inhibit CXCL12 binding to CXCR4 </a:t>
            </a:r>
            <a:r>
              <a:rPr lang="en-US" altLang="tr-TR" i="1">
                <a:latin typeface="Times New Roman" panose="02020603050405020304" pitchFamily="18" charset="0"/>
                <a:ea typeface="ＭＳ Ｐゴシック" panose="020B0600070205080204" pitchFamily="34" charset="-128"/>
              </a:rPr>
              <a:t>in vitro</a:t>
            </a:r>
            <a:r>
              <a:rPr lang="en-US" altLang="tr-TR">
                <a:latin typeface="Times New Roman" panose="02020603050405020304" pitchFamily="18" charset="0"/>
                <a:ea typeface="ＭＳ Ｐゴシック" panose="020B0600070205080204" pitchFamily="34" charset="-128"/>
              </a:rPr>
              <a:t>. </a:t>
            </a:r>
            <a:r>
              <a:rPr lang="en-US" altLang="tr-TR" i="1">
                <a:latin typeface="Times New Roman" panose="02020603050405020304" pitchFamily="18" charset="0"/>
                <a:ea typeface="ＭＳ Ｐゴシック" panose="020B0600070205080204" pitchFamily="34" charset="-128"/>
              </a:rPr>
              <a:t>Br J Haematol</a:t>
            </a:r>
            <a:r>
              <a:rPr lang="en-US" altLang="tr-TR">
                <a:latin typeface="Times New Roman" panose="02020603050405020304" pitchFamily="18" charset="0"/>
                <a:ea typeface="ＭＳ Ｐゴシック" panose="020B0600070205080204" pitchFamily="34" charset="-128"/>
              </a:rPr>
              <a:t>. 2006;134(3):326-329.  </a:t>
            </a:r>
          </a:p>
          <a:p>
            <a:pPr marL="222250" indent="-222250" eaLnBrk="1" hangingPunct="1"/>
            <a:endParaRPr lang="en-US" altLang="tr-T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1874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1 Slayt Görüntüsü Yer Tutucusu">
            <a:extLst>
              <a:ext uri="{FF2B5EF4-FFF2-40B4-BE49-F238E27FC236}">
                <a16:creationId xmlns:a16="http://schemas.microsoft.com/office/drawing/2014/main" id="{7A887AF8-6728-6E46-94AD-878B100FD702}"/>
              </a:ext>
            </a:extLst>
          </p:cNvPr>
          <p:cNvSpPr>
            <a:spLocks noGrp="1" noRot="1" noChangeAspect="1" noChangeArrowheads="1" noTextEdit="1"/>
          </p:cNvSpPr>
          <p:nvPr>
            <p:ph type="sldImg"/>
          </p:nvPr>
        </p:nvSpPr>
        <p:spPr>
          <a:ln/>
        </p:spPr>
      </p:sp>
      <p:sp>
        <p:nvSpPr>
          <p:cNvPr id="167938" name="2 Not Yer Tutucusu">
            <a:extLst>
              <a:ext uri="{FF2B5EF4-FFF2-40B4-BE49-F238E27FC236}">
                <a16:creationId xmlns:a16="http://schemas.microsoft.com/office/drawing/2014/main" id="{BFF89DA7-CEEB-4A4E-AFA9-B36E3D6245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a:latin typeface="Arial" panose="020B0604020202020204" pitchFamily="34" charset="0"/>
                <a:ea typeface="ＭＳ Ｐゴシック" panose="020B0600070205080204" pitchFamily="34" charset="-128"/>
              </a:rPr>
              <a:t>AMD3100 aferezden 11 saat önce</a:t>
            </a:r>
          </a:p>
          <a:p>
            <a:r>
              <a:rPr lang="en-US" altLang="tr-TR">
                <a:latin typeface="Arial" panose="020B0604020202020204" pitchFamily="34" charset="0"/>
                <a:ea typeface="ＭＳ Ｐゴシック" panose="020B0600070205080204" pitchFamily="34" charset="-128"/>
              </a:rPr>
              <a:t>The average wholesale price of plerixafor (Mozobil) is</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approximately $7800 per 24-mg single-use vial, which is a</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1-day supply for most adult patients.</a:t>
            </a:r>
            <a:r>
              <a:rPr lang="en-US" altLang="tr-TR" b="1">
                <a:latin typeface="Arial" panose="020B0604020202020204" pitchFamily="34" charset="0"/>
                <a:ea typeface="ＭＳ Ｐゴシック" panose="020B0600070205080204" pitchFamily="34" charset="-128"/>
              </a:rPr>
              <a:t> When a patient receives</a:t>
            </a:r>
            <a:r>
              <a:rPr lang="tr-TR" altLang="tr-TR" b="1">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4 sessions of aphereses, the drug cost may be over</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$30,000 per patient. Considering the limited experience of</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usage and the considerable drug cost, the use of plerixafor</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may be recommended only for patients who have difficulty</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mobilizing HSCs or need more than or equal to 6 × 10</a:t>
            </a:r>
            <a:r>
              <a:rPr lang="en-US" altLang="tr-TR" b="1">
                <a:latin typeface="Arial" panose="020B0604020202020204" pitchFamily="34" charset="0"/>
                <a:ea typeface="ＭＳ Ｐゴシック" panose="020B0600070205080204" pitchFamily="34" charset="-128"/>
              </a:rPr>
              <a:t>6</a:t>
            </a:r>
            <a:r>
              <a:rPr lang="tr-TR" altLang="tr-TR" b="1">
                <a:latin typeface="Arial" panose="020B0604020202020204" pitchFamily="34" charset="0"/>
                <a:ea typeface="ＭＳ Ｐゴシック" panose="020B0600070205080204" pitchFamily="34" charset="-128"/>
              </a:rPr>
              <a:t> </a:t>
            </a:r>
            <a:r>
              <a:rPr lang="tr-TR" altLang="tr-TR">
                <a:latin typeface="Arial" panose="020B0604020202020204" pitchFamily="34" charset="0"/>
                <a:ea typeface="ＭＳ Ｐゴシック" panose="020B0600070205080204" pitchFamily="34" charset="-128"/>
              </a:rPr>
              <a:t>CD34+ cells/kg for tandem transplantation.</a:t>
            </a:r>
          </a:p>
          <a:p>
            <a:endParaRPr lang="tr-TR" altLang="tr-TR">
              <a:latin typeface="Arial" panose="020B0604020202020204" pitchFamily="34" charset="0"/>
              <a:ea typeface="ＭＳ Ｐゴシック" panose="020B0600070205080204" pitchFamily="34" charset="-128"/>
            </a:endParaRPr>
          </a:p>
        </p:txBody>
      </p:sp>
      <p:sp>
        <p:nvSpPr>
          <p:cNvPr id="167939" name="3 Slayt Numarası Yer Tutucusu">
            <a:extLst>
              <a:ext uri="{FF2B5EF4-FFF2-40B4-BE49-F238E27FC236}">
                <a16:creationId xmlns:a16="http://schemas.microsoft.com/office/drawing/2014/main" id="{587A06B1-25E1-9048-8497-0A87EADEE7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4C7A64F-72A5-5A41-BEE9-6B9180EB77F9}" type="slidenum">
              <a:rPr lang="tr-TR" altLang="tr-TR" smtClean="0">
                <a:cs typeface="Arial" panose="020B0604020202020204" pitchFamily="34" charset="0"/>
              </a:rPr>
              <a:pPr>
                <a:spcBef>
                  <a:spcPct val="0"/>
                </a:spcBef>
              </a:pPr>
              <a:t>105</a:t>
            </a:fld>
            <a:endParaRPr lang="tr-TR" altLang="tr-TR">
              <a:cs typeface="Arial" panose="020B0604020202020204" pitchFamily="34" charset="0"/>
            </a:endParaRPr>
          </a:p>
        </p:txBody>
      </p:sp>
    </p:spTree>
    <p:extLst>
      <p:ext uri="{BB962C8B-B14F-4D97-AF65-F5344CB8AC3E}">
        <p14:creationId xmlns:p14="http://schemas.microsoft.com/office/powerpoint/2010/main" val="352405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7DD11745-FF04-2042-86AE-6816C9E5DCC9}"/>
              </a:ext>
            </a:extLst>
          </p:cNvPr>
          <p:cNvSpPr>
            <a:spLocks noGrp="1" noRot="1" noChangeAspect="1" noChangeArrowheads="1" noTextEdit="1"/>
          </p:cNvSpPr>
          <p:nvPr>
            <p:ph type="sldImg"/>
          </p:nvPr>
        </p:nvSpPr>
        <p:spPr>
          <a:ln/>
        </p:spPr>
      </p:sp>
      <p:sp>
        <p:nvSpPr>
          <p:cNvPr id="177154" name="Rectangle 3">
            <a:extLst>
              <a:ext uri="{FF2B5EF4-FFF2-40B4-BE49-F238E27FC236}">
                <a16:creationId xmlns:a16="http://schemas.microsoft.com/office/drawing/2014/main" id="{E90F5335-C5E2-F849-82C9-6E40BDCAEE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pPr>
            <a:endParaRPr lang="tr-TR" altLang="tr-T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57488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E92FE5F7-7494-3A47-AFB9-03265188AB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FA9CF67-7401-6546-922E-61DE881B9577}" type="slidenum">
              <a:rPr lang="en-US" altLang="tr-TR" smtClean="0">
                <a:solidFill>
                  <a:srgbClr val="000000"/>
                </a:solidFill>
              </a:rPr>
              <a:pPr>
                <a:spcBef>
                  <a:spcPct val="0"/>
                </a:spcBef>
              </a:pPr>
              <a:t>109</a:t>
            </a:fld>
            <a:endParaRPr lang="en-US" altLang="tr-TR">
              <a:solidFill>
                <a:srgbClr val="000000"/>
              </a:solidFill>
            </a:endParaRPr>
          </a:p>
        </p:txBody>
      </p:sp>
      <p:sp>
        <p:nvSpPr>
          <p:cNvPr id="188418" name="Rectangle 7">
            <a:extLst>
              <a:ext uri="{FF2B5EF4-FFF2-40B4-BE49-F238E27FC236}">
                <a16:creationId xmlns:a16="http://schemas.microsoft.com/office/drawing/2014/main" id="{107A8F11-0A66-9C40-B351-D788AD02E9A3}"/>
              </a:ext>
            </a:extLst>
          </p:cNvPr>
          <p:cNvSpPr txBox="1">
            <a:spLocks noGrp="1" noChangeArrowheads="1"/>
          </p:cNvSpPr>
          <p:nvPr/>
        </p:nvSpPr>
        <p:spPr bwMode="auto">
          <a:xfrm>
            <a:off x="3985767" y="10552224"/>
            <a:ext cx="3049513" cy="55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970" rIns="93940" bIns="46970"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9B3C2C6D-C9E5-6D4A-9CA1-5D25B1CA43E4}" type="slidenum">
              <a:rPr lang="en-US" altLang="tr-TR">
                <a:solidFill>
                  <a:srgbClr val="000000"/>
                </a:solidFill>
              </a:rPr>
              <a:pPr algn="r">
                <a:spcBef>
                  <a:spcPct val="0"/>
                </a:spcBef>
              </a:pPr>
              <a:t>109</a:t>
            </a:fld>
            <a:endParaRPr lang="en-US" altLang="tr-TR">
              <a:solidFill>
                <a:srgbClr val="000000"/>
              </a:solidFill>
            </a:endParaRPr>
          </a:p>
        </p:txBody>
      </p:sp>
      <p:sp>
        <p:nvSpPr>
          <p:cNvPr id="188419" name="Rectangle 7">
            <a:extLst>
              <a:ext uri="{FF2B5EF4-FFF2-40B4-BE49-F238E27FC236}">
                <a16:creationId xmlns:a16="http://schemas.microsoft.com/office/drawing/2014/main" id="{4F6AC1CF-EAF2-AD49-9E0B-C2C15C2474C5}"/>
              </a:ext>
            </a:extLst>
          </p:cNvPr>
          <p:cNvSpPr txBox="1">
            <a:spLocks noGrp="1" noChangeArrowheads="1"/>
          </p:cNvSpPr>
          <p:nvPr/>
        </p:nvSpPr>
        <p:spPr bwMode="auto">
          <a:xfrm>
            <a:off x="3985767" y="10552224"/>
            <a:ext cx="3049513" cy="55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970" rIns="93940" bIns="46970"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95A5E56C-6E18-1D4B-AA3E-00DD0F82B92E}" type="slidenum">
              <a:rPr lang="en-US" altLang="tr-TR">
                <a:solidFill>
                  <a:srgbClr val="000000"/>
                </a:solidFill>
              </a:rPr>
              <a:pPr algn="r">
                <a:spcBef>
                  <a:spcPct val="0"/>
                </a:spcBef>
              </a:pPr>
              <a:t>109</a:t>
            </a:fld>
            <a:endParaRPr lang="en-US" altLang="tr-TR">
              <a:solidFill>
                <a:srgbClr val="000000"/>
              </a:solidFill>
            </a:endParaRPr>
          </a:p>
        </p:txBody>
      </p:sp>
      <p:sp>
        <p:nvSpPr>
          <p:cNvPr id="188420" name="Rectangle 7">
            <a:extLst>
              <a:ext uri="{FF2B5EF4-FFF2-40B4-BE49-F238E27FC236}">
                <a16:creationId xmlns:a16="http://schemas.microsoft.com/office/drawing/2014/main" id="{0C557754-EA01-7946-AEBA-C3D13ED3EB2C}"/>
              </a:ext>
            </a:extLst>
          </p:cNvPr>
          <p:cNvSpPr txBox="1">
            <a:spLocks noGrp="1" noChangeArrowheads="1"/>
          </p:cNvSpPr>
          <p:nvPr/>
        </p:nvSpPr>
        <p:spPr bwMode="auto">
          <a:xfrm>
            <a:off x="3985767" y="10552224"/>
            <a:ext cx="3049513" cy="55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40" tIns="46970" rIns="93940" bIns="46970"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38377AC0-A340-5740-87A7-13FF22385340}" type="slidenum">
              <a:rPr lang="en-US" altLang="tr-TR">
                <a:solidFill>
                  <a:srgbClr val="000000"/>
                </a:solidFill>
              </a:rPr>
              <a:pPr algn="r">
                <a:spcBef>
                  <a:spcPct val="0"/>
                </a:spcBef>
              </a:pPr>
              <a:t>109</a:t>
            </a:fld>
            <a:endParaRPr lang="en-US" altLang="tr-TR">
              <a:solidFill>
                <a:srgbClr val="000000"/>
              </a:solidFill>
            </a:endParaRPr>
          </a:p>
        </p:txBody>
      </p:sp>
      <p:sp>
        <p:nvSpPr>
          <p:cNvPr id="188421" name="Rectangle 7">
            <a:extLst>
              <a:ext uri="{FF2B5EF4-FFF2-40B4-BE49-F238E27FC236}">
                <a16:creationId xmlns:a16="http://schemas.microsoft.com/office/drawing/2014/main" id="{A165AE9A-3CAF-5743-B4F2-3F1633AB0FF0}"/>
              </a:ext>
            </a:extLst>
          </p:cNvPr>
          <p:cNvSpPr txBox="1">
            <a:spLocks noGrp="1" noChangeArrowheads="1"/>
          </p:cNvSpPr>
          <p:nvPr/>
        </p:nvSpPr>
        <p:spPr bwMode="auto">
          <a:xfrm>
            <a:off x="3985767" y="10552224"/>
            <a:ext cx="3049513" cy="55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3" tIns="46091" rIns="92183" bIns="46091" anchor="b"/>
          <a:lstStyle>
            <a:lvl1pPr defTabSz="92075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0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075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075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075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62D2167E-D255-E041-8AF4-3EC66F2D47C9}" type="slidenum">
              <a:rPr lang="en-US" altLang="tr-TR">
                <a:solidFill>
                  <a:srgbClr val="000000"/>
                </a:solidFill>
              </a:rPr>
              <a:pPr algn="r">
                <a:spcBef>
                  <a:spcPct val="0"/>
                </a:spcBef>
              </a:pPr>
              <a:t>109</a:t>
            </a:fld>
            <a:endParaRPr lang="en-US" altLang="tr-TR">
              <a:solidFill>
                <a:srgbClr val="000000"/>
              </a:solidFill>
            </a:endParaRPr>
          </a:p>
        </p:txBody>
      </p:sp>
      <p:sp>
        <p:nvSpPr>
          <p:cNvPr id="188422" name="Rectangle 2">
            <a:extLst>
              <a:ext uri="{FF2B5EF4-FFF2-40B4-BE49-F238E27FC236}">
                <a16:creationId xmlns:a16="http://schemas.microsoft.com/office/drawing/2014/main" id="{7D29AADB-864D-E344-9F2C-2A44E9C455C4}"/>
              </a:ext>
            </a:extLst>
          </p:cNvPr>
          <p:cNvSpPr>
            <a:spLocks noGrp="1" noRot="1" noChangeAspect="1" noChangeArrowheads="1" noTextEdit="1"/>
          </p:cNvSpPr>
          <p:nvPr>
            <p:ph type="sldImg"/>
          </p:nvPr>
        </p:nvSpPr>
        <p:spPr>
          <a:ln/>
        </p:spPr>
      </p:sp>
      <p:sp>
        <p:nvSpPr>
          <p:cNvPr id="188423" name="Rectangle 3">
            <a:extLst>
              <a:ext uri="{FF2B5EF4-FFF2-40B4-BE49-F238E27FC236}">
                <a16:creationId xmlns:a16="http://schemas.microsoft.com/office/drawing/2014/main" id="{5F858B80-4CDC-3E41-AFA3-0A7093A81945}"/>
              </a:ext>
            </a:extLst>
          </p:cNvPr>
          <p:cNvSpPr>
            <a:spLocks noGrp="1" noChangeArrowheads="1"/>
          </p:cNvSpPr>
          <p:nvPr>
            <p:ph type="body" idx="1"/>
          </p:nvPr>
        </p:nvSpPr>
        <p:spPr>
          <a:xfrm>
            <a:off x="701797" y="5276973"/>
            <a:ext cx="5633258" cy="49995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3" tIns="46091" rIns="92183" bIns="46091"/>
          <a:lstStyle/>
          <a:p>
            <a:pPr marL="233363" indent="-233363" eaLnBrk="1" hangingPunct="1">
              <a:lnSpc>
                <a:spcPct val="90000"/>
              </a:lnSpc>
            </a:pPr>
            <a:endParaRPr lang="tr-TR" altLang="tr-TR"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5392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fld id="{84619309-3E4F-472E-A9EE-014CB685EFAD}" type="slidenum">
              <a:rPr lang="tr-TR" sz="1200">
                <a:solidFill>
                  <a:schemeClr val="tx1"/>
                </a:solidFill>
                <a:latin typeface="Arial" charset="0"/>
              </a:rPr>
              <a:pPr/>
              <a:t>4</a:t>
            </a:fld>
            <a:endParaRPr lang="tr-TR" sz="1200">
              <a:solidFill>
                <a:schemeClr val="tx1"/>
              </a:solidFill>
              <a:latin typeface="Arial" charset="0"/>
            </a:endParaRPr>
          </a:p>
        </p:txBody>
      </p:sp>
      <p:sp>
        <p:nvSpPr>
          <p:cNvPr id="68611" name="Rectangle 2"/>
          <p:cNvSpPr>
            <a:spLocks noGrp="1" noRot="1" noChangeAspect="1" noChangeArrowheads="1" noTextEdit="1"/>
          </p:cNvSpPr>
          <p:nvPr>
            <p:ph type="sldImg"/>
          </p:nvPr>
        </p:nvSpPr>
        <p:spPr>
          <a:xfrm>
            <a:off x="71438" y="731838"/>
            <a:ext cx="6654800" cy="3743325"/>
          </a:xfrm>
          <a:ln/>
        </p:spPr>
      </p:sp>
      <p:sp>
        <p:nvSpPr>
          <p:cNvPr id="68612" name="Rectangle 3"/>
          <p:cNvSpPr>
            <a:spLocks noGrp="1" noChangeArrowheads="1"/>
          </p:cNvSpPr>
          <p:nvPr>
            <p:ph type="body" idx="1"/>
          </p:nvPr>
        </p:nvSpPr>
        <p:spPr>
          <a:xfrm>
            <a:off x="906357" y="4718600"/>
            <a:ext cx="4984962" cy="4475605"/>
          </a:xfrm>
          <a:noFill/>
        </p:spPr>
        <p:txBody>
          <a:bodyPr lIns="91431" tIns="45716" rIns="91431" bIns="45716"/>
          <a:lstStyle/>
          <a:p>
            <a:pPr eaLnBrk="1" hangingPunct="1"/>
            <a:endParaRPr lang="tr-TR"/>
          </a:p>
        </p:txBody>
      </p:sp>
    </p:spTree>
    <p:extLst>
      <p:ext uri="{BB962C8B-B14F-4D97-AF65-F5344CB8AC3E}">
        <p14:creationId xmlns:p14="http://schemas.microsoft.com/office/powerpoint/2010/main" val="1245199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a:extLst>
              <a:ext uri="{FF2B5EF4-FFF2-40B4-BE49-F238E27FC236}">
                <a16:creationId xmlns:a16="http://schemas.microsoft.com/office/drawing/2014/main" id="{24050AA9-5A11-7649-A76C-F7601CF27A21}"/>
              </a:ext>
            </a:extLst>
          </p:cNvPr>
          <p:cNvSpPr>
            <a:spLocks noGrp="1" noRot="1" noChangeAspect="1" noChangeArrowheads="1" noTextEdit="1"/>
          </p:cNvSpPr>
          <p:nvPr>
            <p:ph type="sldImg"/>
          </p:nvPr>
        </p:nvSpPr>
        <p:spPr>
          <a:ln/>
        </p:spPr>
      </p:sp>
      <p:sp>
        <p:nvSpPr>
          <p:cNvPr id="195586" name="Rectangle 3">
            <a:extLst>
              <a:ext uri="{FF2B5EF4-FFF2-40B4-BE49-F238E27FC236}">
                <a16:creationId xmlns:a16="http://schemas.microsoft.com/office/drawing/2014/main" id="{67DC7947-0812-334A-A75D-0B2ACABE91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15849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a:extLst>
              <a:ext uri="{FF2B5EF4-FFF2-40B4-BE49-F238E27FC236}">
                <a16:creationId xmlns:a16="http://schemas.microsoft.com/office/drawing/2014/main" id="{17EAE1B1-0365-E144-9CD6-4AFB9FABE078}"/>
              </a:ext>
            </a:extLst>
          </p:cNvPr>
          <p:cNvSpPr>
            <a:spLocks noGrp="1" noRot="1" noChangeAspect="1" noChangeArrowheads="1" noTextEdit="1"/>
          </p:cNvSpPr>
          <p:nvPr>
            <p:ph type="sldImg"/>
          </p:nvPr>
        </p:nvSpPr>
        <p:spPr>
          <a:ln/>
        </p:spPr>
      </p:sp>
      <p:sp>
        <p:nvSpPr>
          <p:cNvPr id="198658" name="Notes Placeholder 2">
            <a:extLst>
              <a:ext uri="{FF2B5EF4-FFF2-40B4-BE49-F238E27FC236}">
                <a16:creationId xmlns:a16="http://schemas.microsoft.com/office/drawing/2014/main" id="{FB2C0EF9-6780-6540-970F-B543314F26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latin typeface="Arial" panose="020B0604020202020204" pitchFamily="34" charset="0"/>
              <a:ea typeface="ＭＳ Ｐゴシック" panose="020B0600070205080204" pitchFamily="34" charset="-128"/>
            </a:endParaRPr>
          </a:p>
        </p:txBody>
      </p:sp>
      <p:sp>
        <p:nvSpPr>
          <p:cNvPr id="198659" name="Slide Number Placeholder 3">
            <a:extLst>
              <a:ext uri="{FF2B5EF4-FFF2-40B4-BE49-F238E27FC236}">
                <a16:creationId xmlns:a16="http://schemas.microsoft.com/office/drawing/2014/main" id="{D803FB73-43CF-3641-809A-890B24B972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A424516-5F52-5D48-A0F2-DEB1913E86C9}" type="slidenum">
              <a:rPr lang="en-US" altLang="tr-TR" smtClean="0"/>
              <a:pPr>
                <a:spcBef>
                  <a:spcPct val="0"/>
                </a:spcBef>
              </a:pPr>
              <a:t>112</a:t>
            </a:fld>
            <a:endParaRPr lang="en-US" altLang="tr-TR"/>
          </a:p>
        </p:txBody>
      </p:sp>
    </p:spTree>
    <p:extLst>
      <p:ext uri="{BB962C8B-B14F-4D97-AF65-F5344CB8AC3E}">
        <p14:creationId xmlns:p14="http://schemas.microsoft.com/office/powerpoint/2010/main" val="153950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1 Marcador de imagen de diapositiva">
            <a:extLst>
              <a:ext uri="{FF2B5EF4-FFF2-40B4-BE49-F238E27FC236}">
                <a16:creationId xmlns:a16="http://schemas.microsoft.com/office/drawing/2014/main" id="{E0DCC4F9-0AF1-9242-A47C-88929BD1D0F6}"/>
              </a:ext>
            </a:extLst>
          </p:cNvPr>
          <p:cNvSpPr>
            <a:spLocks noGrp="1" noRot="1" noChangeAspect="1" noChangeArrowheads="1" noTextEdit="1"/>
          </p:cNvSpPr>
          <p:nvPr>
            <p:ph type="sldImg"/>
          </p:nvPr>
        </p:nvSpPr>
        <p:spPr>
          <a:ln/>
        </p:spPr>
      </p:sp>
      <p:sp>
        <p:nvSpPr>
          <p:cNvPr id="205826" name="2 Marcador de notas">
            <a:extLst>
              <a:ext uri="{FF2B5EF4-FFF2-40B4-BE49-F238E27FC236}">
                <a16:creationId xmlns:a16="http://schemas.microsoft.com/office/drawing/2014/main" id="{69F81004-3C85-DC4B-93AE-11C080C9CC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tr-TR">
              <a:latin typeface="Arial" panose="020B0604020202020204" pitchFamily="34" charset="0"/>
              <a:ea typeface="ＭＳ Ｐゴシック" panose="020B0600070205080204" pitchFamily="34" charset="-128"/>
            </a:endParaRPr>
          </a:p>
        </p:txBody>
      </p:sp>
      <p:sp>
        <p:nvSpPr>
          <p:cNvPr id="205827" name="3 Marcador de número de diapositiva">
            <a:extLst>
              <a:ext uri="{FF2B5EF4-FFF2-40B4-BE49-F238E27FC236}">
                <a16:creationId xmlns:a16="http://schemas.microsoft.com/office/drawing/2014/main" id="{F595C50A-A436-5846-8A0F-D35D7FF44E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ACBE618-B49A-2443-978C-F72600D409DD}" type="slidenum">
              <a:rPr lang="en-US" altLang="tr-TR" smtClean="0"/>
              <a:pPr>
                <a:spcBef>
                  <a:spcPct val="0"/>
                </a:spcBef>
              </a:pPr>
              <a:t>116</a:t>
            </a:fld>
            <a:endParaRPr lang="en-US" altLang="tr-TR"/>
          </a:p>
        </p:txBody>
      </p:sp>
    </p:spTree>
    <p:extLst>
      <p:ext uri="{BB962C8B-B14F-4D97-AF65-F5344CB8AC3E}">
        <p14:creationId xmlns:p14="http://schemas.microsoft.com/office/powerpoint/2010/main" val="4206252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DDB0DF6E-9218-7845-9D72-2576D11CB7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53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853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853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853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853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B5E930-0C72-7249-961B-B6173D0CB3B4}" type="slidenum">
              <a:rPr lang="en-US" altLang="tr-TR" smtClean="0">
                <a:solidFill>
                  <a:srgbClr val="000000"/>
                </a:solidFill>
              </a:rPr>
              <a:pPr>
                <a:spcBef>
                  <a:spcPct val="0"/>
                </a:spcBef>
              </a:pPr>
              <a:t>120</a:t>
            </a:fld>
            <a:endParaRPr lang="en-US" altLang="tr-TR">
              <a:solidFill>
                <a:srgbClr val="000000"/>
              </a:solidFill>
            </a:endParaRPr>
          </a:p>
        </p:txBody>
      </p:sp>
      <p:sp>
        <p:nvSpPr>
          <p:cNvPr id="210946" name="Rectangle 2">
            <a:extLst>
              <a:ext uri="{FF2B5EF4-FFF2-40B4-BE49-F238E27FC236}">
                <a16:creationId xmlns:a16="http://schemas.microsoft.com/office/drawing/2014/main" id="{31D6E373-DE22-C743-901B-C59E864B638D}"/>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DC897882-A7B8-4B4B-A3B5-5A7BCD64FC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tr-T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6296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08E8C03A-126A-0C4A-90E2-AD785D183BD8}"/>
              </a:ext>
            </a:extLst>
          </p:cNvPr>
          <p:cNvSpPr>
            <a:spLocks noGrp="1" noRot="1" noChangeAspect="1" noChangeArrowheads="1" noTextEdit="1"/>
          </p:cNvSpPr>
          <p:nvPr>
            <p:ph type="sldImg"/>
          </p:nvPr>
        </p:nvSpPr>
        <p:spPr>
          <a:ln/>
        </p:spPr>
      </p:sp>
      <p:sp>
        <p:nvSpPr>
          <p:cNvPr id="214018" name="Notes Placeholder 2">
            <a:extLst>
              <a:ext uri="{FF2B5EF4-FFF2-40B4-BE49-F238E27FC236}">
                <a16:creationId xmlns:a16="http://schemas.microsoft.com/office/drawing/2014/main" id="{4165310B-6FC8-4542-B282-689F9D27B5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r-TR">
                <a:latin typeface="Arial" panose="020B0604020202020204" pitchFamily="34" charset="0"/>
                <a:ea typeface="ＭＳ Ｐゴシック" panose="020B0600070205080204" pitchFamily="34" charset="-128"/>
              </a:rPr>
              <a:t>Lanza F, Lemoli RF, Olivieri A, et al. Factors affecting successful mobilization with plerixafor: an Italian prospective survey in</a:t>
            </a:r>
          </a:p>
          <a:p>
            <a:r>
              <a:rPr lang="en-US" altLang="tr-TR">
                <a:latin typeface="Arial" panose="020B0604020202020204" pitchFamily="34" charset="0"/>
                <a:ea typeface="ＭＳ Ｐゴシック" panose="020B0600070205080204" pitchFamily="34" charset="-128"/>
              </a:rPr>
              <a:t>215 patients with multiple myeloma and lymphoma. Transfusion. 2014;54:331–339.</a:t>
            </a:r>
          </a:p>
          <a:p>
            <a:r>
              <a:rPr lang="en-US" altLang="tr-TR">
                <a:latin typeface="Arial" panose="020B0604020202020204" pitchFamily="34" charset="0"/>
                <a:ea typeface="ＭＳ Ｐゴシック" panose="020B0600070205080204" pitchFamily="34" charset="-128"/>
              </a:rPr>
              <a:t>Horwitz ME, Chute JP, Gasparetto C, et al. Preemptive dosing of plerixafor given to poor stem cell mobilizers on Day 5 of GCSF</a:t>
            </a:r>
          </a:p>
          <a:p>
            <a:r>
              <a:rPr lang="en-US" altLang="tr-TR">
                <a:latin typeface="Arial" panose="020B0604020202020204" pitchFamily="34" charset="0"/>
                <a:ea typeface="ＭＳ Ｐゴシック" panose="020B0600070205080204" pitchFamily="34" charset="-128"/>
              </a:rPr>
              <a:t>administration. Bone Marrow Transplantat. 2012;47(8):</a:t>
            </a:r>
          </a:p>
          <a:p>
            <a:r>
              <a:rPr lang="en-US" altLang="tr-TR">
                <a:latin typeface="Arial" panose="020B0604020202020204" pitchFamily="34" charset="0"/>
                <a:ea typeface="ＭＳ Ｐゴシック" panose="020B0600070205080204" pitchFamily="34" charset="-128"/>
              </a:rPr>
              <a:t>1051–1055.</a:t>
            </a:r>
          </a:p>
          <a:p>
            <a:r>
              <a:rPr lang="en-US" altLang="tr-TR">
                <a:latin typeface="Arial" panose="020B0604020202020204" pitchFamily="34" charset="0"/>
                <a:ea typeface="ＭＳ Ｐゴシック" panose="020B0600070205080204" pitchFamily="34" charset="-128"/>
              </a:rPr>
              <a:t>Abhyankar S, Dejarnette S, Aljitawi O, Ganguly S, Merkel D, McGuirk J. A risk–based approach to optimize autologous hematopoietic</a:t>
            </a:r>
          </a:p>
          <a:p>
            <a:r>
              <a:rPr lang="en-US" altLang="tr-TR">
                <a:latin typeface="Arial" panose="020B0604020202020204" pitchFamily="34" charset="0"/>
                <a:ea typeface="ＭＳ Ｐゴシック" panose="020B0600070205080204" pitchFamily="34" charset="-128"/>
              </a:rPr>
              <a:t>stem cell (HSC) collection with the use of plerixafor. </a:t>
            </a:r>
            <a:r>
              <a:rPr lang="pl-PL" altLang="tr-TR">
                <a:latin typeface="Arial" panose="020B0604020202020204" pitchFamily="34" charset="0"/>
                <a:ea typeface="ＭＳ Ｐゴシック" panose="020B0600070205080204" pitchFamily="34" charset="-128"/>
              </a:rPr>
              <a:t>Bone Marrow Transplant. 2012;47:483–487.</a:t>
            </a:r>
          </a:p>
          <a:p>
            <a:r>
              <a:rPr lang="pl-PL" altLang="tr-TR">
                <a:latin typeface="Arial" panose="020B0604020202020204" pitchFamily="34" charset="0"/>
                <a:ea typeface="ＭＳ Ｐゴシック" panose="020B0600070205080204" pitchFamily="34" charset="-128"/>
              </a:rPr>
              <a:t>Basak GW, Mikala G, Kor ístek Z, et al. Plerixafor to rescue failing chemotherapy–based stem cell mobilization: it</a:t>
            </a:r>
            <a:r>
              <a:rPr lang="pl-PL" altLang="en-US">
                <a:latin typeface="Arial" panose="020B0604020202020204" pitchFamily="34" charset="0"/>
                <a:ea typeface="ＭＳ Ｐゴシック" panose="020B0600070205080204" pitchFamily="34" charset="-128"/>
              </a:rPr>
              <a:t>’</a:t>
            </a:r>
            <a:r>
              <a:rPr lang="pl-PL" altLang="tr-TR">
                <a:latin typeface="Arial" panose="020B0604020202020204" pitchFamily="34" charset="0"/>
                <a:ea typeface="ＭＳ Ｐゴシック" panose="020B0600070205080204" pitchFamily="34" charset="-128"/>
              </a:rPr>
              <a:t>s not too late.</a:t>
            </a:r>
          </a:p>
          <a:p>
            <a:r>
              <a:rPr lang="fi-FI" altLang="tr-TR">
                <a:latin typeface="Arial" panose="020B0604020202020204" pitchFamily="34" charset="0"/>
                <a:ea typeface="ＭＳ Ｐゴシック" panose="020B0600070205080204" pitchFamily="34" charset="-128"/>
              </a:rPr>
              <a:t>Leuk Lymphoma. 2011;52:1711–1719.</a:t>
            </a:r>
          </a:p>
          <a:p>
            <a:r>
              <a:rPr lang="fi-FI" altLang="tr-TR">
                <a:latin typeface="Arial" panose="020B0604020202020204" pitchFamily="34" charset="0"/>
                <a:ea typeface="ＭＳ Ｐゴシック" panose="020B0600070205080204" pitchFamily="34" charset="-128"/>
              </a:rPr>
              <a:t>Sanchez-Ortega I, Querol S, Encuentra M, et al. Plerixafor in patients with lymphoma and multiple myeloma: effectiveness in</a:t>
            </a:r>
          </a:p>
          <a:p>
            <a:r>
              <a:rPr lang="fi-FI" altLang="tr-TR">
                <a:latin typeface="Arial" panose="020B0604020202020204" pitchFamily="34" charset="0"/>
                <a:ea typeface="ＭＳ Ｐゴシック" panose="020B0600070205080204" pitchFamily="34" charset="-128"/>
              </a:rPr>
              <a:t>cases with very low circulating CD341 cell levels and preemptive intervention vs remobilization. Bone Marrow Transplant.</a:t>
            </a:r>
          </a:p>
          <a:p>
            <a:r>
              <a:rPr lang="fi-FI" altLang="tr-TR">
                <a:latin typeface="Arial" panose="020B0604020202020204" pitchFamily="34" charset="0"/>
                <a:ea typeface="ＭＳ Ｐゴシック" panose="020B0600070205080204" pitchFamily="34" charset="-128"/>
              </a:rPr>
              <a:t>2015;50:34–39.</a:t>
            </a:r>
            <a:endParaRPr lang="en-US" altLang="tr-TR">
              <a:latin typeface="Arial" panose="020B0604020202020204" pitchFamily="34" charset="0"/>
              <a:ea typeface="ＭＳ Ｐゴシック" panose="020B0600070205080204" pitchFamily="34" charset="-128"/>
            </a:endParaRPr>
          </a:p>
        </p:txBody>
      </p:sp>
      <p:sp>
        <p:nvSpPr>
          <p:cNvPr id="214019" name="Slide Number Placeholder 3">
            <a:extLst>
              <a:ext uri="{FF2B5EF4-FFF2-40B4-BE49-F238E27FC236}">
                <a16:creationId xmlns:a16="http://schemas.microsoft.com/office/drawing/2014/main" id="{816AA57F-0538-254E-B61A-EBEEEFAA0B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846BD8D-ED35-F644-912C-B9BA78A603A7}" type="slidenum">
              <a:rPr lang="en-US" altLang="tr-TR" smtClean="0"/>
              <a:pPr>
                <a:spcBef>
                  <a:spcPct val="0"/>
                </a:spcBef>
              </a:pPr>
              <a:t>122</a:t>
            </a:fld>
            <a:endParaRPr lang="en-US" altLang="tr-TR"/>
          </a:p>
        </p:txBody>
      </p:sp>
    </p:spTree>
    <p:extLst>
      <p:ext uri="{BB962C8B-B14F-4D97-AF65-F5344CB8AC3E}">
        <p14:creationId xmlns:p14="http://schemas.microsoft.com/office/powerpoint/2010/main" val="3245331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CC463968-5EB1-D542-9615-039480983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B1C0FB-201E-F94D-A78F-EA73DE366ADD}" type="slidenum">
              <a:rPr lang="tr-TR" altLang="tr-TR" smtClean="0"/>
              <a:pPr>
                <a:spcBef>
                  <a:spcPct val="0"/>
                </a:spcBef>
              </a:pPr>
              <a:t>124</a:t>
            </a:fld>
            <a:endParaRPr lang="tr-TR" altLang="tr-TR"/>
          </a:p>
        </p:txBody>
      </p:sp>
      <p:sp>
        <p:nvSpPr>
          <p:cNvPr id="221186" name="Rectangle 2">
            <a:extLst>
              <a:ext uri="{FF2B5EF4-FFF2-40B4-BE49-F238E27FC236}">
                <a16:creationId xmlns:a16="http://schemas.microsoft.com/office/drawing/2014/main" id="{0A5631CF-CFC6-444C-A680-185BEF7FCE2D}"/>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CE7A21F1-1BE8-A54A-88DA-781F0B503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46537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9F016230-3AB0-4B40-8774-A01539C4A1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C652A6-600E-C442-93A2-7DD1A01D08AA}" type="slidenum">
              <a:rPr lang="tr-TR" altLang="tr-TR" smtClean="0"/>
              <a:pPr>
                <a:spcBef>
                  <a:spcPct val="0"/>
                </a:spcBef>
              </a:pPr>
              <a:t>125</a:t>
            </a:fld>
            <a:endParaRPr lang="tr-TR" altLang="tr-TR"/>
          </a:p>
        </p:txBody>
      </p:sp>
      <p:sp>
        <p:nvSpPr>
          <p:cNvPr id="223234" name="Rectangle 2">
            <a:extLst>
              <a:ext uri="{FF2B5EF4-FFF2-40B4-BE49-F238E27FC236}">
                <a16:creationId xmlns:a16="http://schemas.microsoft.com/office/drawing/2014/main" id="{147CD30C-5896-B544-B988-87BBA59020BF}"/>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A3DDB142-D001-DE42-8265-B739A5D850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3252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3F01BFF0-B621-A145-977E-750494F68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53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853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853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853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853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69C421E-79D0-8944-82DD-9F953A9A5B38}" type="slidenum">
              <a:rPr lang="en-US" altLang="tr-TR" smtClean="0">
                <a:solidFill>
                  <a:srgbClr val="000000"/>
                </a:solidFill>
              </a:rPr>
              <a:pPr>
                <a:spcBef>
                  <a:spcPct val="0"/>
                </a:spcBef>
              </a:pPr>
              <a:t>126</a:t>
            </a:fld>
            <a:endParaRPr lang="en-US" altLang="tr-TR">
              <a:solidFill>
                <a:srgbClr val="000000"/>
              </a:solidFill>
            </a:endParaRPr>
          </a:p>
        </p:txBody>
      </p:sp>
      <p:sp>
        <p:nvSpPr>
          <p:cNvPr id="225282" name="Rectangle 2">
            <a:extLst>
              <a:ext uri="{FF2B5EF4-FFF2-40B4-BE49-F238E27FC236}">
                <a16:creationId xmlns:a16="http://schemas.microsoft.com/office/drawing/2014/main" id="{55E2ADA5-7018-7B48-B197-0AAA8B0A9144}"/>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BAA5DDB7-E4E3-BD47-8E9B-41099041E5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tr-T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9933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a:extLst>
              <a:ext uri="{FF2B5EF4-FFF2-40B4-BE49-F238E27FC236}">
                <a16:creationId xmlns:a16="http://schemas.microsoft.com/office/drawing/2014/main" id="{4BA8AE0F-4899-DD47-BF84-99E18533B1A8}"/>
              </a:ext>
            </a:extLst>
          </p:cNvPr>
          <p:cNvSpPr>
            <a:spLocks noGrp="1" noRot="1" noChangeAspect="1" noChangeArrowheads="1" noTextEdit="1"/>
          </p:cNvSpPr>
          <p:nvPr>
            <p:ph type="sldImg"/>
          </p:nvPr>
        </p:nvSpPr>
        <p:spPr>
          <a:ln/>
        </p:spPr>
      </p:sp>
      <p:sp>
        <p:nvSpPr>
          <p:cNvPr id="227330" name="Rectangle 3">
            <a:extLst>
              <a:ext uri="{FF2B5EF4-FFF2-40B4-BE49-F238E27FC236}">
                <a16:creationId xmlns:a16="http://schemas.microsoft.com/office/drawing/2014/main" id="{6DD6B114-1A4A-8D4D-B0FA-4E7A13B9B3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33636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1 Slayt Görüntüsü Yer Tutucusu">
            <a:extLst>
              <a:ext uri="{FF2B5EF4-FFF2-40B4-BE49-F238E27FC236}">
                <a16:creationId xmlns:a16="http://schemas.microsoft.com/office/drawing/2014/main" id="{87808394-038A-A044-AE8F-52542EEE11FF}"/>
              </a:ext>
            </a:extLst>
          </p:cNvPr>
          <p:cNvSpPr>
            <a:spLocks noGrp="1" noRot="1" noChangeAspect="1" noChangeArrowheads="1" noTextEdit="1"/>
          </p:cNvSpPr>
          <p:nvPr>
            <p:ph type="sldImg"/>
          </p:nvPr>
        </p:nvSpPr>
        <p:spPr>
          <a:ln/>
        </p:spPr>
      </p:sp>
      <p:sp>
        <p:nvSpPr>
          <p:cNvPr id="229378" name="2 Not Yer Tutucusu">
            <a:extLst>
              <a:ext uri="{FF2B5EF4-FFF2-40B4-BE49-F238E27FC236}">
                <a16:creationId xmlns:a16="http://schemas.microsoft.com/office/drawing/2014/main" id="{DB67D07D-73E0-AB4E-8B9B-3B299CBC5F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a:latin typeface="Arial" panose="020B0604020202020204" pitchFamily="34" charset="0"/>
                <a:ea typeface="ＭＳ Ｐゴシック" panose="020B0600070205080204" pitchFamily="34" charset="-128"/>
              </a:rPr>
              <a:t>Plerixofor 2</a:t>
            </a:r>
          </a:p>
          <a:p>
            <a:endParaRPr lang="tr-TR" altLang="tr-TR">
              <a:latin typeface="Arial" panose="020B0604020202020204" pitchFamily="34" charset="0"/>
              <a:ea typeface="ＭＳ Ｐゴシック" panose="020B0600070205080204" pitchFamily="34" charset="-128"/>
            </a:endParaRPr>
          </a:p>
          <a:p>
            <a:r>
              <a:rPr lang="en-US" altLang="tr-TR">
                <a:latin typeface="Arial" panose="020B0604020202020204" pitchFamily="34" charset="0"/>
                <a:ea typeface="ＭＳ Ｐゴシック" panose="020B0600070205080204" pitchFamily="34" charset="-128"/>
              </a:rPr>
              <a:t>more primitive</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subset of CD34+ cells (CD34+/CD38–) was mobilized</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with the addition of plerixafor to a G-CSF regimen when</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compared to G-CSF alone</a:t>
            </a:r>
            <a:endParaRPr lang="tr-TR" altLang="tr-TR">
              <a:latin typeface="Arial" panose="020B0604020202020204" pitchFamily="34" charset="0"/>
              <a:ea typeface="ＭＳ Ｐゴシック" panose="020B0600070205080204" pitchFamily="34" charset="-128"/>
            </a:endParaRPr>
          </a:p>
          <a:p>
            <a:endParaRPr lang="tr-TR" altLang="tr-TR">
              <a:latin typeface="Arial" panose="020B0604020202020204" pitchFamily="34" charset="0"/>
              <a:ea typeface="ＭＳ Ｐゴシック" panose="020B0600070205080204" pitchFamily="34" charset="-128"/>
            </a:endParaRPr>
          </a:p>
        </p:txBody>
      </p:sp>
      <p:sp>
        <p:nvSpPr>
          <p:cNvPr id="229379" name="3 Slayt Numarası Yer Tutucusu">
            <a:extLst>
              <a:ext uri="{FF2B5EF4-FFF2-40B4-BE49-F238E27FC236}">
                <a16:creationId xmlns:a16="http://schemas.microsoft.com/office/drawing/2014/main" id="{81CDACFB-847F-0146-882D-4C3B6BBDF0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EBAFBB-C1CB-5D45-A037-00752792C35A}" type="slidenum">
              <a:rPr lang="tr-TR" altLang="tr-TR" smtClean="0">
                <a:cs typeface="Arial" panose="020B0604020202020204" pitchFamily="34" charset="0"/>
              </a:rPr>
              <a:pPr>
                <a:spcBef>
                  <a:spcPct val="0"/>
                </a:spcBef>
              </a:pPr>
              <a:t>128</a:t>
            </a:fld>
            <a:endParaRPr lang="tr-TR" altLang="tr-TR">
              <a:cs typeface="Arial" panose="020B0604020202020204" pitchFamily="34" charset="0"/>
            </a:endParaRPr>
          </a:p>
        </p:txBody>
      </p:sp>
    </p:spTree>
    <p:extLst>
      <p:ext uri="{BB962C8B-B14F-4D97-AF65-F5344CB8AC3E}">
        <p14:creationId xmlns:p14="http://schemas.microsoft.com/office/powerpoint/2010/main" val="84177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A52548-35A4-413C-A0BE-414E341C8194}" type="slidenum">
              <a:rPr lang="tr-TR" altLang="tr-TR" smtClean="0"/>
              <a:pPr>
                <a:spcBef>
                  <a:spcPct val="0"/>
                </a:spcBef>
              </a:pPr>
              <a:t>18</a:t>
            </a:fld>
            <a:endParaRPr lang="tr-TR" altLang="tr-T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10000"/>
              </a:lnSpc>
              <a:spcBef>
                <a:spcPct val="0"/>
              </a:spcBef>
            </a:pPr>
            <a:r>
              <a:rPr lang="tr-TR" altLang="ja-JP" sz="1000" dirty="0"/>
              <a:t>DMSO ve </a:t>
            </a:r>
            <a:r>
              <a:rPr lang="tr-TR" altLang="ja-JP" sz="1000" dirty="0" err="1"/>
              <a:t>donör</a:t>
            </a:r>
            <a:r>
              <a:rPr lang="tr-TR" altLang="ja-JP" sz="1000" dirty="0"/>
              <a:t> plazması kullanılır:  </a:t>
            </a:r>
          </a:p>
          <a:p>
            <a:pPr lvl="1" algn="just" eaLnBrk="1" hangingPunct="1">
              <a:lnSpc>
                <a:spcPct val="110000"/>
              </a:lnSpc>
              <a:spcBef>
                <a:spcPct val="0"/>
              </a:spcBef>
            </a:pPr>
            <a:r>
              <a:rPr lang="tr-TR" altLang="ja-JP" sz="700" dirty="0"/>
              <a:t>Plazma; ürünü besleyici ortam, DMSO </a:t>
            </a:r>
            <a:r>
              <a:rPr lang="tr-TR" altLang="ja-JP" sz="700" dirty="0" err="1"/>
              <a:t>toksitesini</a:t>
            </a:r>
            <a:r>
              <a:rPr lang="tr-TR" altLang="ja-JP" sz="700" dirty="0"/>
              <a:t> azaltmakta, </a:t>
            </a:r>
            <a:r>
              <a:rPr lang="tr-TR" altLang="ja-JP" sz="700" dirty="0" err="1"/>
              <a:t>dilüsyon</a:t>
            </a:r>
            <a:r>
              <a:rPr lang="tr-TR" altLang="ja-JP" sz="700" dirty="0"/>
              <a:t> etkisi</a:t>
            </a:r>
          </a:p>
          <a:p>
            <a:pPr lvl="1" algn="just" eaLnBrk="1" hangingPunct="1">
              <a:lnSpc>
                <a:spcPct val="110000"/>
              </a:lnSpc>
              <a:spcBef>
                <a:spcPct val="0"/>
              </a:spcBef>
            </a:pPr>
            <a:r>
              <a:rPr lang="tr-TR" altLang="ja-JP" dirty="0" err="1"/>
              <a:t>Plazma+DMSO</a:t>
            </a:r>
            <a:r>
              <a:rPr lang="tr-TR" altLang="ja-JP" dirty="0"/>
              <a:t> çözeltisi içindeki hücre konsantrasyonu yaklaşık 100-500 x 10e6/L</a:t>
            </a:r>
          </a:p>
          <a:p>
            <a:pPr lvl="1" algn="just" eaLnBrk="1" hangingPunct="1">
              <a:lnSpc>
                <a:spcPct val="110000"/>
              </a:lnSpc>
              <a:spcBef>
                <a:spcPct val="0"/>
              </a:spcBef>
            </a:pPr>
            <a:r>
              <a:rPr lang="tr-TR" altLang="ja-JP" sz="700" dirty="0"/>
              <a:t>Daha yüksek konsantrasyon ürünün hastaya verilmesi sırasında süresinin uzamasına, buda DMSO </a:t>
            </a:r>
            <a:r>
              <a:rPr lang="tr-TR" altLang="ja-JP" sz="700" dirty="0" err="1"/>
              <a:t>toksik</a:t>
            </a:r>
            <a:r>
              <a:rPr lang="tr-TR" altLang="ja-JP" sz="700" dirty="0"/>
              <a:t> etkisi sebebiyle </a:t>
            </a:r>
            <a:r>
              <a:rPr lang="tr-TR" altLang="ja-JP" sz="700" dirty="0" err="1"/>
              <a:t>viyabilite</a:t>
            </a:r>
            <a:r>
              <a:rPr lang="tr-TR" altLang="ja-JP" sz="700" dirty="0"/>
              <a:t> kaybına neden olur</a:t>
            </a:r>
          </a:p>
          <a:p>
            <a:pPr algn="just" eaLnBrk="1" hangingPunct="1">
              <a:lnSpc>
                <a:spcPct val="110000"/>
              </a:lnSpc>
              <a:spcBef>
                <a:spcPct val="0"/>
              </a:spcBef>
            </a:pPr>
            <a:r>
              <a:rPr lang="tr-TR" altLang="ja-JP" sz="1000" dirty="0"/>
              <a:t>DMSO= Tek başına kullanıldığında en ideal </a:t>
            </a:r>
            <a:r>
              <a:rPr lang="tr-TR" altLang="ja-JP" sz="1000" dirty="0" err="1"/>
              <a:t>kriyoprotektan</a:t>
            </a:r>
            <a:r>
              <a:rPr lang="tr-TR" altLang="ja-JP" sz="1000" dirty="0"/>
              <a:t> ajan</a:t>
            </a:r>
          </a:p>
          <a:p>
            <a:pPr lvl="2" algn="just" eaLnBrk="1" hangingPunct="1">
              <a:lnSpc>
                <a:spcPct val="150000"/>
              </a:lnSpc>
              <a:spcBef>
                <a:spcPct val="0"/>
              </a:spcBef>
            </a:pPr>
            <a:r>
              <a:rPr lang="tr-TR" altLang="ja-JP" sz="1000" dirty="0"/>
              <a:t>%5-10 DMSO etkin koruma sağlayabildiği gösterilmiştir </a:t>
            </a:r>
          </a:p>
          <a:p>
            <a:pPr lvl="2" algn="just" eaLnBrk="1" hangingPunct="1">
              <a:lnSpc>
                <a:spcPct val="110000"/>
              </a:lnSpc>
              <a:spcBef>
                <a:spcPct val="0"/>
              </a:spcBef>
            </a:pPr>
            <a:r>
              <a:rPr lang="tr-TR" altLang="ja-JP" sz="1000" dirty="0"/>
              <a:t>Suda yüksek derecede çözünürlük gösterebildiği ve hücre </a:t>
            </a:r>
            <a:r>
              <a:rPr lang="tr-TR" altLang="ja-JP" sz="1000" dirty="0" err="1"/>
              <a:t>membranlarını</a:t>
            </a:r>
            <a:r>
              <a:rPr lang="tr-TR" altLang="ja-JP" sz="1000" dirty="0"/>
              <a:t> geçebildiği için, hem hücre içi hem de hücre dışında </a:t>
            </a:r>
            <a:r>
              <a:rPr lang="tr-TR" altLang="ja-JP" sz="1000" dirty="0" err="1"/>
              <a:t>osmolaliteyi</a:t>
            </a:r>
            <a:r>
              <a:rPr lang="tr-TR" altLang="ja-JP" sz="1000" dirty="0"/>
              <a:t> yükselterek </a:t>
            </a:r>
            <a:r>
              <a:rPr lang="tr-TR" altLang="ja-JP" sz="1000" dirty="0" err="1"/>
              <a:t>membran</a:t>
            </a:r>
            <a:r>
              <a:rPr lang="tr-TR" altLang="ja-JP" sz="1000" dirty="0"/>
              <a:t> boyunca yerleşen tuz </a:t>
            </a:r>
            <a:r>
              <a:rPr lang="tr-TR" altLang="ja-JP" sz="1000" dirty="0" err="1"/>
              <a:t>gradientini</a:t>
            </a:r>
            <a:r>
              <a:rPr lang="tr-TR" altLang="ja-JP" sz="1000" dirty="0"/>
              <a:t> dengeye getirir.</a:t>
            </a:r>
          </a:p>
          <a:p>
            <a:pPr lvl="2" algn="just" eaLnBrk="1" hangingPunct="1">
              <a:lnSpc>
                <a:spcPct val="110000"/>
              </a:lnSpc>
              <a:spcBef>
                <a:spcPct val="0"/>
              </a:spcBef>
            </a:pPr>
            <a:r>
              <a:rPr lang="tr-TR" altLang="ja-JP" sz="1000" dirty="0"/>
              <a:t>Hız kontrollü dondurma işleminde, hücre içinde bulunan neredeyse tüm serbest su hücre dışına çıkarak </a:t>
            </a:r>
            <a:r>
              <a:rPr lang="tr-TR" altLang="ja-JP" sz="1000" dirty="0" err="1"/>
              <a:t>intrasellüler</a:t>
            </a:r>
            <a:r>
              <a:rPr lang="tr-TR" altLang="ja-JP" sz="1000" dirty="0"/>
              <a:t> buz kristali oluşumu önlenir.</a:t>
            </a:r>
          </a:p>
          <a:p>
            <a:pPr lvl="2" algn="just" eaLnBrk="1" hangingPunct="1">
              <a:lnSpc>
                <a:spcPct val="150000"/>
              </a:lnSpc>
              <a:spcBef>
                <a:spcPct val="0"/>
              </a:spcBef>
            </a:pPr>
            <a:r>
              <a:rPr lang="tr-TR" altLang="ja-JP" sz="1000" dirty="0"/>
              <a:t>Gerek </a:t>
            </a:r>
            <a:r>
              <a:rPr lang="tr-TR" altLang="ja-JP" sz="1000" dirty="0" err="1"/>
              <a:t>viabilite</a:t>
            </a:r>
            <a:r>
              <a:rPr lang="tr-TR" altLang="ja-JP" sz="1000" dirty="0"/>
              <a:t>, gerek CFU, gerek yakıcı özelliği gerekse donma-çözünme sırasında hasardan hücreyi koruyabilmek için </a:t>
            </a:r>
            <a:r>
              <a:rPr lang="tr-TR" altLang="tr-TR" sz="1000" dirty="0"/>
              <a:t>plazma/HES ile karışım şeklinde verilmelidir.</a:t>
            </a:r>
            <a:endParaRPr lang="tr-TR" altLang="ja-JP" sz="1000" dirty="0"/>
          </a:p>
          <a:p>
            <a:pPr eaLnBrk="1" hangingPunct="1">
              <a:spcBef>
                <a:spcPct val="0"/>
              </a:spcBef>
            </a:pPr>
            <a:endParaRPr lang="tr-TR" altLang="tr-TR" sz="1000" dirty="0"/>
          </a:p>
        </p:txBody>
      </p:sp>
    </p:spTree>
    <p:extLst>
      <p:ext uri="{BB962C8B-B14F-4D97-AF65-F5344CB8AC3E}">
        <p14:creationId xmlns:p14="http://schemas.microsoft.com/office/powerpoint/2010/main" val="1636760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1 Slayt Görüntüsü Yer Tutucusu">
            <a:extLst>
              <a:ext uri="{FF2B5EF4-FFF2-40B4-BE49-F238E27FC236}">
                <a16:creationId xmlns:a16="http://schemas.microsoft.com/office/drawing/2014/main" id="{93E0301B-0676-E443-9A3A-0F2EFABB5512}"/>
              </a:ext>
            </a:extLst>
          </p:cNvPr>
          <p:cNvSpPr>
            <a:spLocks noGrp="1" noRot="1" noChangeAspect="1" noChangeArrowheads="1" noTextEdit="1"/>
          </p:cNvSpPr>
          <p:nvPr>
            <p:ph type="sldImg"/>
          </p:nvPr>
        </p:nvSpPr>
        <p:spPr>
          <a:ln/>
        </p:spPr>
      </p:sp>
      <p:sp>
        <p:nvSpPr>
          <p:cNvPr id="233474" name="2 Not Yer Tutucusu">
            <a:extLst>
              <a:ext uri="{FF2B5EF4-FFF2-40B4-BE49-F238E27FC236}">
                <a16:creationId xmlns:a16="http://schemas.microsoft.com/office/drawing/2014/main" id="{416FD4A8-7F52-A84E-A92C-E1BA49AB5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a:latin typeface="Arial" panose="020B0604020202020204" pitchFamily="34" charset="0"/>
                <a:ea typeface="ＭＳ Ｐゴシック" panose="020B0600070205080204" pitchFamily="34" charset="-128"/>
              </a:rPr>
              <a:t>2 faz 2 çalışmadan, 300 hasta da</a:t>
            </a:r>
          </a:p>
          <a:p>
            <a:endParaRPr lang="tr-TR" altLang="tr-TR">
              <a:latin typeface="Arial" panose="020B0604020202020204" pitchFamily="34" charset="0"/>
              <a:ea typeface="ＭＳ Ｐゴシック" panose="020B0600070205080204" pitchFamily="34" charset="-128"/>
            </a:endParaRPr>
          </a:p>
          <a:p>
            <a:r>
              <a:rPr lang="en-US" altLang="tr-TR">
                <a:latin typeface="Arial" panose="020B0604020202020204" pitchFamily="34" charset="0"/>
                <a:ea typeface="ＭＳ Ｐゴシック" panose="020B0600070205080204" pitchFamily="34" charset="-128"/>
              </a:rPr>
              <a:t>In patients with splenic enlargement, plerixafor should</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be used with caution because a higher absolute and relative</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spleen weight associated with extramedullary hematopoiesis</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was found following prolonged use of the drug in an animal</a:t>
            </a:r>
            <a:r>
              <a:rPr lang="tr-TR" altLang="tr-TR">
                <a:latin typeface="Arial" panose="020B0604020202020204" pitchFamily="34" charset="0"/>
                <a:ea typeface="ＭＳ Ｐゴシック" panose="020B0600070205080204" pitchFamily="34" charset="-128"/>
              </a:rPr>
              <a:t> experiment</a:t>
            </a:r>
          </a:p>
          <a:p>
            <a:endParaRPr lang="tr-TR" altLang="tr-TR">
              <a:latin typeface="Arial" panose="020B0604020202020204" pitchFamily="34" charset="0"/>
              <a:ea typeface="ＭＳ Ｐゴシック" panose="020B0600070205080204" pitchFamily="34" charset="-128"/>
            </a:endParaRPr>
          </a:p>
          <a:p>
            <a:r>
              <a:rPr lang="en-US" altLang="tr-TR">
                <a:latin typeface="Arial" panose="020B0604020202020204" pitchFamily="34" charset="0"/>
                <a:ea typeface="ＭＳ Ｐゴシック" panose="020B0600070205080204" pitchFamily="34" charset="-128"/>
              </a:rPr>
              <a:t>Plerixafor is labeled as pregnancy category D.</a:t>
            </a:r>
            <a:r>
              <a:rPr lang="en-US" altLang="tr-TR" b="1">
                <a:latin typeface="Arial" panose="020B0604020202020204" pitchFamily="34" charset="0"/>
                <a:ea typeface="ＭＳ Ｐゴシック" panose="020B0600070205080204" pitchFamily="34" charset="-128"/>
              </a:rPr>
              <a:t>7 Plerixafor</a:t>
            </a:r>
            <a:r>
              <a:rPr lang="tr-TR" altLang="tr-TR" b="1">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administered to pregnant rats induced numerous embryo-fetal toxicities such as fetal death, anophthalmia, cardiac</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defect, hydrocephaly, dilatation of olfactory ventricles,</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and retarded skeletal</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development. It is not known</a:t>
            </a:r>
            <a:r>
              <a:rPr lang="tr-TR" altLang="tr-TR">
                <a:latin typeface="Arial" panose="020B0604020202020204" pitchFamily="34" charset="0"/>
                <a:ea typeface="ＭＳ Ｐゴシック" panose="020B0600070205080204" pitchFamily="34" charset="-128"/>
              </a:rPr>
              <a:t> </a:t>
            </a:r>
            <a:r>
              <a:rPr lang="en-US" altLang="tr-TR">
                <a:latin typeface="Arial" panose="020B0604020202020204" pitchFamily="34" charset="0"/>
                <a:ea typeface="ＭＳ Ｐゴシック" panose="020B0600070205080204" pitchFamily="34" charset="-128"/>
              </a:rPr>
              <a:t>whether plerixafor is excreted in human milk.</a:t>
            </a:r>
            <a:r>
              <a:rPr lang="tr-TR" altLang="tr-TR">
                <a:latin typeface="Arial" panose="020B0604020202020204" pitchFamily="34" charset="0"/>
                <a:ea typeface="ＭＳ Ｐゴシック" panose="020B0600070205080204" pitchFamily="34" charset="-128"/>
              </a:rPr>
              <a:t> </a:t>
            </a:r>
          </a:p>
        </p:txBody>
      </p:sp>
      <p:sp>
        <p:nvSpPr>
          <p:cNvPr id="233475" name="3 Slayt Numarası Yer Tutucusu">
            <a:extLst>
              <a:ext uri="{FF2B5EF4-FFF2-40B4-BE49-F238E27FC236}">
                <a16:creationId xmlns:a16="http://schemas.microsoft.com/office/drawing/2014/main" id="{C73F8A4F-7D57-4640-992F-CBF36522CE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E9C9893-A5A2-1943-8F0F-0BACBA2B9B77}" type="slidenum">
              <a:rPr lang="tr-TR" altLang="tr-TR" smtClean="0">
                <a:cs typeface="Arial" panose="020B0604020202020204" pitchFamily="34" charset="0"/>
              </a:rPr>
              <a:pPr>
                <a:spcBef>
                  <a:spcPct val="0"/>
                </a:spcBef>
              </a:pPr>
              <a:t>131</a:t>
            </a:fld>
            <a:endParaRPr lang="tr-TR" altLang="tr-TR">
              <a:cs typeface="Arial" panose="020B0604020202020204" pitchFamily="34" charset="0"/>
            </a:endParaRPr>
          </a:p>
        </p:txBody>
      </p:sp>
    </p:spTree>
    <p:extLst>
      <p:ext uri="{BB962C8B-B14F-4D97-AF65-F5344CB8AC3E}">
        <p14:creationId xmlns:p14="http://schemas.microsoft.com/office/powerpoint/2010/main" val="3926061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Otolog </a:t>
            </a:r>
            <a:r>
              <a:rPr lang="tr-TR" dirty="0" err="1"/>
              <a:t>hematopoietik</a:t>
            </a:r>
            <a:r>
              <a:rPr lang="tr-TR" dirty="0"/>
              <a:t> kök hücre nakli (ASCT), </a:t>
            </a:r>
            <a:r>
              <a:rPr lang="tr-TR" dirty="0" err="1"/>
              <a:t>multipl</a:t>
            </a:r>
            <a:r>
              <a:rPr lang="tr-TR" dirty="0"/>
              <a:t> </a:t>
            </a:r>
            <a:r>
              <a:rPr lang="tr-TR" dirty="0" err="1"/>
              <a:t>miyelomda</a:t>
            </a:r>
            <a:r>
              <a:rPr lang="tr-TR" dirty="0"/>
              <a:t> (MM) sağkalımı artırır. Bununla birlikte, birçok kişi, granülosit koloni uyarıcı faktör (G-CSF) </a:t>
            </a:r>
            <a:r>
              <a:rPr lang="tr-TR" dirty="0" err="1"/>
              <a:t>mobilizasyonu</a:t>
            </a:r>
            <a:r>
              <a:rPr lang="tr-TR" dirty="0"/>
              <a:t> ile optimal CD34+ </a:t>
            </a:r>
            <a:r>
              <a:rPr lang="tr-TR" dirty="0" err="1"/>
              <a:t>hematopoietik</a:t>
            </a:r>
            <a:r>
              <a:rPr lang="tr-TR" dirty="0"/>
              <a:t> kök ve </a:t>
            </a:r>
            <a:r>
              <a:rPr lang="tr-TR" dirty="0" err="1"/>
              <a:t>progenitör</a:t>
            </a:r>
            <a:r>
              <a:rPr lang="tr-TR" dirty="0"/>
              <a:t> hücre (HSPC) sayılarını toplayamaz. </a:t>
            </a:r>
            <a:r>
              <a:rPr lang="tr-TR" dirty="0" err="1"/>
              <a:t>Motixafortide</a:t>
            </a:r>
            <a:r>
              <a:rPr lang="tr-TR" dirty="0"/>
              <a:t>, genişletilmiş in </a:t>
            </a:r>
            <a:r>
              <a:rPr lang="tr-TR" dirty="0" err="1"/>
              <a:t>vivo</a:t>
            </a:r>
            <a:r>
              <a:rPr lang="tr-TR" dirty="0"/>
              <a:t> aktiviteye sahip yeni bir siklik peptit CXCR4 inhibitörüdür. GENESIS çalışması, </a:t>
            </a:r>
            <a:r>
              <a:rPr lang="tr-TR" dirty="0" err="1"/>
              <a:t>MM'de</a:t>
            </a:r>
            <a:r>
              <a:rPr lang="tr-TR" dirty="0"/>
              <a:t> ASCT için </a:t>
            </a:r>
            <a:r>
              <a:rPr lang="tr-TR" dirty="0" err="1"/>
              <a:t>HSPC'leri</a:t>
            </a:r>
            <a:r>
              <a:rPr lang="tr-TR" dirty="0"/>
              <a:t> harekete geçirmek için </a:t>
            </a:r>
            <a:r>
              <a:rPr lang="tr-TR" dirty="0" err="1"/>
              <a:t>motixafortide</a:t>
            </a:r>
            <a:r>
              <a:rPr lang="tr-TR" dirty="0"/>
              <a:t> + G-</a:t>
            </a:r>
            <a:r>
              <a:rPr lang="tr-TR" dirty="0" err="1"/>
              <a:t>CSF'nin</a:t>
            </a:r>
            <a:r>
              <a:rPr lang="tr-TR" dirty="0"/>
              <a:t> plasebo + G-</a:t>
            </a:r>
            <a:r>
              <a:rPr lang="tr-TR" dirty="0" err="1"/>
              <a:t>CSF'ye</a:t>
            </a:r>
            <a:r>
              <a:rPr lang="tr-TR" dirty="0"/>
              <a:t> üstünlüğünü değerlendirmek amacıyla </a:t>
            </a:r>
            <a:r>
              <a:rPr lang="tr-TR" dirty="0" err="1"/>
              <a:t>prospektif</a:t>
            </a:r>
            <a:r>
              <a:rPr lang="tr-TR" dirty="0"/>
              <a:t>, faz 3, çift kör, plasebo kontrollü, çok merkezli bir çalışmaydı. Birincil son nokta, iki aferez prosedüründe ≥6 × 106 CD34+ hücre kg–1 toplayan hastaların oranıydı; ikincil son nokta, bu amaca bir aferezde ulaşmaktı. ASCT uygulanan </a:t>
            </a:r>
            <a:r>
              <a:rPr lang="tr-TR" dirty="0" err="1"/>
              <a:t>MM'li</a:t>
            </a:r>
            <a:r>
              <a:rPr lang="tr-TR" dirty="0"/>
              <a:t> toplam 122 yetişkin hasta, beş ülkede 18 merkezde kaydedildi ve HSPC </a:t>
            </a:r>
            <a:r>
              <a:rPr lang="tr-TR" dirty="0" err="1"/>
              <a:t>mobilizasyonu</a:t>
            </a:r>
            <a:r>
              <a:rPr lang="tr-TR" dirty="0"/>
              <a:t> için </a:t>
            </a:r>
            <a:r>
              <a:rPr lang="tr-TR" dirty="0" err="1"/>
              <a:t>motixafortide</a:t>
            </a:r>
            <a:r>
              <a:rPr lang="tr-TR" dirty="0"/>
              <a:t> + G-CSF veya plasebo + G-</a:t>
            </a:r>
            <a:r>
              <a:rPr lang="tr-TR" dirty="0" err="1"/>
              <a:t>CSF'ye</a:t>
            </a:r>
            <a:r>
              <a:rPr lang="tr-TR" dirty="0"/>
              <a:t> randomize edildi (2:1). </a:t>
            </a:r>
            <a:r>
              <a:rPr lang="tr-TR" dirty="0" err="1"/>
              <a:t>Motixafortide</a:t>
            </a:r>
            <a:r>
              <a:rPr lang="tr-TR" dirty="0"/>
              <a:t> + G-CSF, plasebo + G-CSF ile %26,2'ye karşı %92,5 oranında birincil son noktayı başarıyla karşıladı (olasılık oranı (OR) 53,3, %95 güven aralığı (CI) 14,12–201,33, P &lt; 0,0001). </a:t>
            </a:r>
            <a:r>
              <a:rPr lang="tr-TR" dirty="0" err="1"/>
              <a:t>Motixafortide</a:t>
            </a:r>
            <a:r>
              <a:rPr lang="tr-TR" dirty="0"/>
              <a:t> + G-CSF ayrıca %88,8'in ikincil son noktayı karşılamasını sağlarken, plasebo + G-CSF ile %9,5 (OR 118,0, %95 GA 25,36–549,35, P &lt; 0,0001). </a:t>
            </a:r>
            <a:r>
              <a:rPr lang="tr-TR" dirty="0" err="1"/>
              <a:t>Motixafortide</a:t>
            </a:r>
            <a:r>
              <a:rPr lang="tr-TR" dirty="0"/>
              <a:t> + G-CSF güvenliydi ve iyi tolere edildi; tedaviyle ortaya çıkan en yaygın yan etkiler geçici, derece 1/2 enjeksiyon yeri reaksiyonları (ağrı, %50; </a:t>
            </a:r>
            <a:r>
              <a:rPr lang="tr-TR" dirty="0" err="1"/>
              <a:t>eritem</a:t>
            </a:r>
            <a:r>
              <a:rPr lang="tr-TR" dirty="0"/>
              <a:t>, %27,5; kaşıntı, %21,3) idi. Sonuç olarak, </a:t>
            </a:r>
            <a:r>
              <a:rPr lang="tr-TR" dirty="0" err="1"/>
              <a:t>motixafortide</a:t>
            </a:r>
            <a:r>
              <a:rPr lang="tr-TR" dirty="0"/>
              <a:t> + G-CSF, plasebo + G-</a:t>
            </a:r>
            <a:r>
              <a:rPr lang="tr-TR" dirty="0" err="1"/>
              <a:t>CSF'ye</a:t>
            </a:r>
            <a:r>
              <a:rPr lang="tr-TR" dirty="0"/>
              <a:t> kıyasla iki aferez prosedüründe önemli ölçüde daha fazla CD34+ HSPC sayısı mobilize ederken, tercihen artan sayıda </a:t>
            </a:r>
            <a:r>
              <a:rPr lang="tr-TR" dirty="0" err="1"/>
              <a:t>immünofenotipik</a:t>
            </a:r>
            <a:r>
              <a:rPr lang="tr-TR" dirty="0"/>
              <a:t> ve </a:t>
            </a:r>
            <a:r>
              <a:rPr lang="tr-TR" dirty="0" err="1"/>
              <a:t>transkripsiyonel</a:t>
            </a:r>
            <a:r>
              <a:rPr lang="tr-TR" dirty="0"/>
              <a:t> olarak ilkel </a:t>
            </a:r>
            <a:r>
              <a:rPr lang="tr-TR" dirty="0" err="1"/>
              <a:t>HSPC'leri</a:t>
            </a:r>
            <a:r>
              <a:rPr lang="tr-TR" dirty="0"/>
              <a:t> mobilize etti.</a:t>
            </a:r>
          </a:p>
        </p:txBody>
      </p:sp>
      <p:sp>
        <p:nvSpPr>
          <p:cNvPr id="4" name="Slayt Numarası Yer Tutucusu 3"/>
          <p:cNvSpPr>
            <a:spLocks noGrp="1"/>
          </p:cNvSpPr>
          <p:nvPr>
            <p:ph type="sldNum" sz="quarter" idx="5"/>
          </p:nvPr>
        </p:nvSpPr>
        <p:spPr/>
        <p:txBody>
          <a:bodyPr/>
          <a:lstStyle/>
          <a:p>
            <a:pPr>
              <a:defRPr/>
            </a:pPr>
            <a:fld id="{ED1E9C08-B3B0-BC43-995A-1B92A90D48BE}" type="slidenum">
              <a:rPr lang="en-US" altLang="tr-TR" smtClean="0"/>
              <a:pPr>
                <a:defRPr/>
              </a:pPr>
              <a:t>144</a:t>
            </a:fld>
            <a:endParaRPr lang="en-US" altLang="tr-TR"/>
          </a:p>
        </p:txBody>
      </p:sp>
    </p:spTree>
    <p:extLst>
      <p:ext uri="{BB962C8B-B14F-4D97-AF65-F5344CB8AC3E}">
        <p14:creationId xmlns:p14="http://schemas.microsoft.com/office/powerpoint/2010/main" val="251951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Otolog </a:t>
            </a:r>
            <a:r>
              <a:rPr lang="tr-TR" dirty="0" err="1"/>
              <a:t>hematopoietik</a:t>
            </a:r>
            <a:r>
              <a:rPr lang="tr-TR" dirty="0"/>
              <a:t> kök hücre nakli (ASCT), </a:t>
            </a:r>
            <a:r>
              <a:rPr lang="tr-TR" dirty="0" err="1"/>
              <a:t>multipl</a:t>
            </a:r>
            <a:r>
              <a:rPr lang="tr-TR" dirty="0"/>
              <a:t> </a:t>
            </a:r>
            <a:r>
              <a:rPr lang="tr-TR" dirty="0" err="1"/>
              <a:t>miyelomda</a:t>
            </a:r>
            <a:r>
              <a:rPr lang="tr-TR" dirty="0"/>
              <a:t> (MM) sağkalımı artırır. Bununla birlikte, birçok kişi, granülosit koloni uyarıcı faktör (G-CSF) </a:t>
            </a:r>
            <a:r>
              <a:rPr lang="tr-TR" dirty="0" err="1"/>
              <a:t>mobilizasyonu</a:t>
            </a:r>
            <a:r>
              <a:rPr lang="tr-TR" dirty="0"/>
              <a:t> ile optimal CD34+ </a:t>
            </a:r>
            <a:r>
              <a:rPr lang="tr-TR" dirty="0" err="1"/>
              <a:t>hematopoietik</a:t>
            </a:r>
            <a:r>
              <a:rPr lang="tr-TR" dirty="0"/>
              <a:t> kök ve </a:t>
            </a:r>
            <a:r>
              <a:rPr lang="tr-TR" dirty="0" err="1"/>
              <a:t>progenitör</a:t>
            </a:r>
            <a:r>
              <a:rPr lang="tr-TR" dirty="0"/>
              <a:t> hücre (HSPC) sayılarını toplayamaz. </a:t>
            </a:r>
            <a:r>
              <a:rPr lang="tr-TR" dirty="0" err="1"/>
              <a:t>Motixafortide</a:t>
            </a:r>
            <a:r>
              <a:rPr lang="tr-TR" dirty="0"/>
              <a:t>, genişletilmiş in </a:t>
            </a:r>
            <a:r>
              <a:rPr lang="tr-TR" dirty="0" err="1"/>
              <a:t>vivo</a:t>
            </a:r>
            <a:r>
              <a:rPr lang="tr-TR" dirty="0"/>
              <a:t> aktiviteye sahip yeni bir siklik peptit CXCR4 inhibitörüdür. GENESIS çalışması, </a:t>
            </a:r>
            <a:r>
              <a:rPr lang="tr-TR" dirty="0" err="1"/>
              <a:t>MM'de</a:t>
            </a:r>
            <a:r>
              <a:rPr lang="tr-TR" dirty="0"/>
              <a:t> ASCT için </a:t>
            </a:r>
            <a:r>
              <a:rPr lang="tr-TR" dirty="0" err="1"/>
              <a:t>HSPC'leri</a:t>
            </a:r>
            <a:r>
              <a:rPr lang="tr-TR" dirty="0"/>
              <a:t> harekete geçirmek için </a:t>
            </a:r>
            <a:r>
              <a:rPr lang="tr-TR" dirty="0" err="1"/>
              <a:t>motixafortide</a:t>
            </a:r>
            <a:r>
              <a:rPr lang="tr-TR" dirty="0"/>
              <a:t> + G-</a:t>
            </a:r>
            <a:r>
              <a:rPr lang="tr-TR" dirty="0" err="1"/>
              <a:t>CSF'nin</a:t>
            </a:r>
            <a:r>
              <a:rPr lang="tr-TR" dirty="0"/>
              <a:t> plasebo + G-</a:t>
            </a:r>
            <a:r>
              <a:rPr lang="tr-TR" dirty="0" err="1"/>
              <a:t>CSF'ye</a:t>
            </a:r>
            <a:r>
              <a:rPr lang="tr-TR" dirty="0"/>
              <a:t> üstünlüğünü değerlendirmek amacıyla </a:t>
            </a:r>
            <a:r>
              <a:rPr lang="tr-TR" dirty="0" err="1"/>
              <a:t>prospektif</a:t>
            </a:r>
            <a:r>
              <a:rPr lang="tr-TR" dirty="0"/>
              <a:t>, faz 3, çift kör, plasebo kontrollü, çok merkezli bir çalışmaydı. Birincil son nokta, iki aferez prosedüründe ≥6 × 106 CD34+ hücre kg–1 toplayan hastaların oranıydı; ikincil son nokta, bu amaca bir aferezde ulaşmaktı. ASCT uygulanan </a:t>
            </a:r>
            <a:r>
              <a:rPr lang="tr-TR" dirty="0" err="1"/>
              <a:t>MM'li</a:t>
            </a:r>
            <a:r>
              <a:rPr lang="tr-TR" dirty="0"/>
              <a:t> toplam 122 yetişkin hasta, beş ülkede 18 merkezde kaydedildi ve HSPC </a:t>
            </a:r>
            <a:r>
              <a:rPr lang="tr-TR" dirty="0" err="1"/>
              <a:t>mobilizasyonu</a:t>
            </a:r>
            <a:r>
              <a:rPr lang="tr-TR" dirty="0"/>
              <a:t> için </a:t>
            </a:r>
            <a:r>
              <a:rPr lang="tr-TR" dirty="0" err="1"/>
              <a:t>motixafortide</a:t>
            </a:r>
            <a:r>
              <a:rPr lang="tr-TR" dirty="0"/>
              <a:t> + G-CSF veya plasebo + G-</a:t>
            </a:r>
            <a:r>
              <a:rPr lang="tr-TR" dirty="0" err="1"/>
              <a:t>CSF'ye</a:t>
            </a:r>
            <a:r>
              <a:rPr lang="tr-TR" dirty="0"/>
              <a:t> randomize edildi (2:1). </a:t>
            </a:r>
            <a:r>
              <a:rPr lang="tr-TR" dirty="0" err="1"/>
              <a:t>Motixafortide</a:t>
            </a:r>
            <a:r>
              <a:rPr lang="tr-TR" dirty="0"/>
              <a:t> + G-CSF, plasebo + G-CSF ile %26,2'ye karşı %92,5 oranında birincil son noktayı başarıyla karşıladı (olasılık oranı (OR) 53,3, %95 güven aralığı (CI) 14,12–201,33, P &lt; 0,0001). </a:t>
            </a:r>
            <a:r>
              <a:rPr lang="tr-TR" dirty="0" err="1"/>
              <a:t>Motixafortide</a:t>
            </a:r>
            <a:r>
              <a:rPr lang="tr-TR" dirty="0"/>
              <a:t> + G-CSF ayrıca %88,8'in ikincil son noktayı karşılamasını sağlarken, plasebo + G-CSF ile %9,5 (OR 118,0, %95 GA 25,36–549,35, P &lt; 0,0001). </a:t>
            </a:r>
            <a:r>
              <a:rPr lang="tr-TR" dirty="0" err="1"/>
              <a:t>Motixafortide</a:t>
            </a:r>
            <a:r>
              <a:rPr lang="tr-TR" dirty="0"/>
              <a:t> + G-CSF güvenliydi ve iyi tolere edildi; tedaviyle ortaya çıkan en yaygın yan etkiler geçici, derece 1/2 enjeksiyon yeri reaksiyonları (ağrı, %50; </a:t>
            </a:r>
            <a:r>
              <a:rPr lang="tr-TR" dirty="0" err="1"/>
              <a:t>eritem</a:t>
            </a:r>
            <a:r>
              <a:rPr lang="tr-TR" dirty="0"/>
              <a:t>, %27,5; kaşıntı, %21,3) idi. Sonuç olarak, </a:t>
            </a:r>
            <a:r>
              <a:rPr lang="tr-TR" dirty="0" err="1"/>
              <a:t>motixafortide</a:t>
            </a:r>
            <a:r>
              <a:rPr lang="tr-TR" dirty="0"/>
              <a:t> + G-CSF, plasebo + G-</a:t>
            </a:r>
            <a:r>
              <a:rPr lang="tr-TR" dirty="0" err="1"/>
              <a:t>CSF'ye</a:t>
            </a:r>
            <a:r>
              <a:rPr lang="tr-TR" dirty="0"/>
              <a:t> kıyasla iki aferez prosedüründe önemli ölçüde daha fazla CD34+ HSPC sayısı mobilize ederken, tercihen artan sayıda </a:t>
            </a:r>
            <a:r>
              <a:rPr lang="tr-TR" dirty="0" err="1"/>
              <a:t>immünofenotipik</a:t>
            </a:r>
            <a:r>
              <a:rPr lang="tr-TR" dirty="0"/>
              <a:t> ve </a:t>
            </a:r>
            <a:r>
              <a:rPr lang="tr-TR" dirty="0" err="1"/>
              <a:t>transkripsiyonel</a:t>
            </a:r>
            <a:r>
              <a:rPr lang="tr-TR" dirty="0"/>
              <a:t> olarak ilkel </a:t>
            </a:r>
            <a:r>
              <a:rPr lang="tr-TR" dirty="0" err="1"/>
              <a:t>HSPC'leri</a:t>
            </a:r>
            <a:r>
              <a:rPr lang="tr-TR" dirty="0"/>
              <a:t> mobilize etti.</a:t>
            </a:r>
          </a:p>
        </p:txBody>
      </p:sp>
      <p:sp>
        <p:nvSpPr>
          <p:cNvPr id="4" name="Slayt Numarası Yer Tutucusu 3"/>
          <p:cNvSpPr>
            <a:spLocks noGrp="1"/>
          </p:cNvSpPr>
          <p:nvPr>
            <p:ph type="sldNum" sz="quarter" idx="5"/>
          </p:nvPr>
        </p:nvSpPr>
        <p:spPr/>
        <p:txBody>
          <a:bodyPr/>
          <a:lstStyle/>
          <a:p>
            <a:pPr>
              <a:defRPr/>
            </a:pPr>
            <a:fld id="{ED1E9C08-B3B0-BC43-995A-1B92A90D48BE}" type="slidenum">
              <a:rPr lang="en-US" altLang="tr-TR" smtClean="0"/>
              <a:pPr>
                <a:defRPr/>
              </a:pPr>
              <a:t>145</a:t>
            </a:fld>
            <a:endParaRPr lang="en-US" altLang="tr-TR"/>
          </a:p>
        </p:txBody>
      </p:sp>
    </p:spTree>
    <p:extLst>
      <p:ext uri="{BB962C8B-B14F-4D97-AF65-F5344CB8AC3E}">
        <p14:creationId xmlns:p14="http://schemas.microsoft.com/office/powerpoint/2010/main" val="2428385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Periferik kan kök hücreleri, hematopoetik hücre nakli (HCT) için kullanılan en yaygın </a:t>
            </a:r>
            <a:r>
              <a:rPr lang="tr-TR" dirty="0" err="1"/>
              <a:t>hematopoietik</a:t>
            </a:r>
            <a:r>
              <a:rPr lang="tr-TR" dirty="0"/>
              <a:t> kök ve </a:t>
            </a:r>
            <a:r>
              <a:rPr lang="tr-TR" dirty="0" err="1"/>
              <a:t>progenitör</a:t>
            </a:r>
            <a:r>
              <a:rPr lang="tr-TR" dirty="0"/>
              <a:t> hücre (HSPC) kaynağıdır. G-CSF +/- </a:t>
            </a:r>
            <a:r>
              <a:rPr lang="tr-TR" dirty="0" err="1"/>
              <a:t>plerixafor</a:t>
            </a:r>
            <a:r>
              <a:rPr lang="tr-TR" dirty="0"/>
              <a:t> ile HSPC </a:t>
            </a:r>
            <a:r>
              <a:rPr lang="tr-TR" dirty="0" err="1"/>
              <a:t>mobilizasyonu</a:t>
            </a:r>
            <a:r>
              <a:rPr lang="tr-TR" dirty="0"/>
              <a:t>, çoklu enjeksiyonlara ve </a:t>
            </a:r>
            <a:r>
              <a:rPr lang="tr-TR" dirty="0" err="1"/>
              <a:t>lökaferez</a:t>
            </a:r>
            <a:r>
              <a:rPr lang="tr-TR" dirty="0"/>
              <a:t> prosedürlerine (LP) rağmen hastaların %30'a varan oranında yetersiz HSPC verimleriyle sonuçlanır. </a:t>
            </a:r>
            <a:r>
              <a:rPr lang="tr-TR" dirty="0" err="1"/>
              <a:t>Motixafortide'i</a:t>
            </a:r>
            <a:r>
              <a:rPr lang="tr-TR" dirty="0"/>
              <a:t> (BL-8040), hızlı </a:t>
            </a:r>
            <a:r>
              <a:rPr lang="tr-TR" dirty="0" err="1"/>
              <a:t>mobilizasyon</a:t>
            </a:r>
            <a:r>
              <a:rPr lang="tr-TR" dirty="0"/>
              <a:t> kinetiğine sahip, yüksek </a:t>
            </a:r>
            <a:r>
              <a:rPr lang="tr-TR" dirty="0" err="1"/>
              <a:t>afiniteli</a:t>
            </a:r>
            <a:r>
              <a:rPr lang="tr-TR" dirty="0"/>
              <a:t>, uzun etkili bir CXCR4 inhibitörü olan çok merkezli, açık etiketli, tek kollu, 2 parçalı, Faz II çalışmasında </a:t>
            </a:r>
            <a:r>
              <a:rPr lang="tr-TR" dirty="0" err="1"/>
              <a:t>HSPC'leri</a:t>
            </a:r>
            <a:r>
              <a:rPr lang="tr-TR" dirty="0"/>
              <a:t> allojenik olarak mobilize etmek için değerlendirdik. HCT </a:t>
            </a:r>
            <a:r>
              <a:rPr lang="tr-TR" dirty="0" err="1"/>
              <a:t>donörleri</a:t>
            </a:r>
            <a:r>
              <a:rPr lang="tr-TR" dirty="0"/>
              <a:t> (NCT02639559). Birincil sonlanım noktası, 2 LP içinde 2.0x10^6 CD34+ hücre/kg'a eşit veya daha fazla mobilize etmek için 1 doz </a:t>
            </a:r>
            <a:r>
              <a:rPr lang="tr-TR" dirty="0" err="1"/>
              <a:t>motixafortidin</a:t>
            </a:r>
            <a:r>
              <a:rPr lang="tr-TR" dirty="0"/>
              <a:t> etkinliğiydi. Yirmi beş donör-alıcı çifti kaydedildi. </a:t>
            </a:r>
            <a:r>
              <a:rPr lang="tr-TR" dirty="0" err="1"/>
              <a:t>Motixafortide</a:t>
            </a:r>
            <a:r>
              <a:rPr lang="tr-TR" dirty="0"/>
              <a:t>, 1.25 mg/kg'da </a:t>
            </a:r>
            <a:r>
              <a:rPr lang="tr-TR" dirty="0" err="1"/>
              <a:t>motixafortide</a:t>
            </a:r>
            <a:r>
              <a:rPr lang="tr-TR" dirty="0"/>
              <a:t> alan 11/11 donör dahil olmak üzere birincil son noktayı karşılayan 22/24 (%92) değerlendirilebilir </a:t>
            </a:r>
            <a:r>
              <a:rPr lang="tr-TR" dirty="0" err="1"/>
              <a:t>donörle</a:t>
            </a:r>
            <a:r>
              <a:rPr lang="tr-TR" dirty="0"/>
              <a:t> iyi tolere edilmiştir. </a:t>
            </a:r>
            <a:r>
              <a:rPr lang="tr-TR" dirty="0" err="1"/>
              <a:t>Engraftrasyon</a:t>
            </a:r>
            <a:r>
              <a:rPr lang="tr-TR" dirty="0"/>
              <a:t> ve GVHD oranları tarihsel verilerle karşılaştırılabilirdi. </a:t>
            </a:r>
            <a:r>
              <a:rPr lang="tr-TR" dirty="0" err="1"/>
              <a:t>Motixafortide</a:t>
            </a:r>
            <a:r>
              <a:rPr lang="tr-TR" dirty="0"/>
              <a:t>, tercihen çok sayıda </a:t>
            </a:r>
            <a:r>
              <a:rPr lang="tr-TR" dirty="0" err="1"/>
              <a:t>multipotent</a:t>
            </a:r>
            <a:r>
              <a:rPr lang="tr-TR" dirty="0"/>
              <a:t> </a:t>
            </a:r>
            <a:r>
              <a:rPr lang="tr-TR" dirty="0" err="1"/>
              <a:t>HSPC'yi</a:t>
            </a:r>
            <a:r>
              <a:rPr lang="tr-TR" dirty="0"/>
              <a:t> ve yüksek CD123 ekspresyonu ile CD34+ </a:t>
            </a:r>
            <a:r>
              <a:rPr lang="tr-TR" dirty="0" err="1"/>
              <a:t>plazmasitoid</a:t>
            </a:r>
            <a:r>
              <a:rPr lang="tr-TR" dirty="0"/>
              <a:t> </a:t>
            </a:r>
            <a:r>
              <a:rPr lang="tr-TR" dirty="0" err="1"/>
              <a:t>dendritik</a:t>
            </a:r>
            <a:r>
              <a:rPr lang="tr-TR" dirty="0"/>
              <a:t> hücre öncüllerinin daha küçük bir oranını mobilize etti. </a:t>
            </a:r>
            <a:r>
              <a:rPr lang="tr-TR" dirty="0" err="1"/>
              <a:t>Plazmasitoid</a:t>
            </a:r>
            <a:r>
              <a:rPr lang="tr-TR" dirty="0"/>
              <a:t>/miyeloid </a:t>
            </a:r>
            <a:r>
              <a:rPr lang="tr-TR" dirty="0" err="1"/>
              <a:t>dendritik</a:t>
            </a:r>
            <a:r>
              <a:rPr lang="tr-TR" dirty="0"/>
              <a:t> hücrelerde, B-hücrelerinde, bazofillerde, CD8 T-hücrelerinde ve klasik </a:t>
            </a:r>
            <a:r>
              <a:rPr lang="tr-TR" dirty="0" err="1"/>
              <a:t>monositlerde</a:t>
            </a:r>
            <a:r>
              <a:rPr lang="tr-TR" dirty="0"/>
              <a:t> maksimum nispi değişikliklerle </a:t>
            </a:r>
            <a:r>
              <a:rPr lang="tr-TR" dirty="0" err="1"/>
              <a:t>Motixafortide</a:t>
            </a:r>
            <a:r>
              <a:rPr lang="tr-TR" dirty="0"/>
              <a:t>, tüm majör miyeloid ve lenfoid alt kümelerin </a:t>
            </a:r>
            <a:r>
              <a:rPr lang="tr-TR" dirty="0" err="1"/>
              <a:t>pan-mobilizasyonunu</a:t>
            </a:r>
            <a:r>
              <a:rPr lang="tr-TR" dirty="0"/>
              <a:t> indüklemiştir. Sonuç olarak, tek bir </a:t>
            </a:r>
            <a:r>
              <a:rPr lang="tr-TR" dirty="0" err="1"/>
              <a:t>motixafortid</a:t>
            </a:r>
            <a:r>
              <a:rPr lang="tr-TR" dirty="0"/>
              <a:t> enjeksiyonu, allojenik HCT için </a:t>
            </a:r>
            <a:r>
              <a:rPr lang="tr-TR" dirty="0" err="1"/>
              <a:t>multipotent</a:t>
            </a:r>
            <a:r>
              <a:rPr lang="tr-TR" dirty="0"/>
              <a:t> </a:t>
            </a:r>
            <a:r>
              <a:rPr lang="tr-TR" dirty="0" err="1"/>
              <a:t>HSPC'lerin</a:t>
            </a:r>
            <a:r>
              <a:rPr lang="tr-TR" dirty="0"/>
              <a:t> hızlı ve sürekli </a:t>
            </a:r>
            <a:r>
              <a:rPr lang="tr-TR" dirty="0" err="1"/>
              <a:t>mobilizasyonuyla</a:t>
            </a:r>
            <a:r>
              <a:rPr lang="tr-TR" dirty="0"/>
              <a:t> sonuçlanır.</a:t>
            </a:r>
          </a:p>
        </p:txBody>
      </p:sp>
      <p:sp>
        <p:nvSpPr>
          <p:cNvPr id="4" name="Slayt Numarası Yer Tutucusu 3"/>
          <p:cNvSpPr>
            <a:spLocks noGrp="1"/>
          </p:cNvSpPr>
          <p:nvPr>
            <p:ph type="sldNum" sz="quarter" idx="5"/>
          </p:nvPr>
        </p:nvSpPr>
        <p:spPr/>
        <p:txBody>
          <a:bodyPr/>
          <a:lstStyle/>
          <a:p>
            <a:pPr>
              <a:defRPr/>
            </a:pPr>
            <a:fld id="{ED1E9C08-B3B0-BC43-995A-1B92A90D48BE}" type="slidenum">
              <a:rPr lang="en-US" altLang="tr-TR" smtClean="0"/>
              <a:pPr>
                <a:defRPr/>
              </a:pPr>
              <a:t>146</a:t>
            </a:fld>
            <a:endParaRPr lang="en-US" altLang="tr-TR"/>
          </a:p>
        </p:txBody>
      </p:sp>
    </p:spTree>
    <p:extLst>
      <p:ext uri="{BB962C8B-B14F-4D97-AF65-F5344CB8AC3E}">
        <p14:creationId xmlns:p14="http://schemas.microsoft.com/office/powerpoint/2010/main" val="422809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20E5DC-42BB-4B62-8E40-865D001BF976}" type="slidenum">
              <a:rPr lang="tr-TR" altLang="tr-TR" smtClean="0"/>
              <a:pPr>
                <a:spcBef>
                  <a:spcPct val="0"/>
                </a:spcBef>
              </a:pPr>
              <a:t>19</a:t>
            </a:fld>
            <a:endParaRPr lang="tr-TR" altLang="tr-T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sz="1100">
                <a:solidFill>
                  <a:srgbClr val="F0EB10"/>
                </a:solidFill>
              </a:rPr>
              <a:t>Mekanik dondurma: Programlı dondurma yöntemine üstünlükleri:</a:t>
            </a:r>
          </a:p>
          <a:p>
            <a:pPr eaLnBrk="1" hangingPunct="1">
              <a:spcBef>
                <a:spcPct val="0"/>
              </a:spcBef>
              <a:buFont typeface="Wingdings" panose="05000000000000000000" pitchFamily="2" charset="2"/>
              <a:buNone/>
            </a:pPr>
            <a:r>
              <a:rPr lang="tr-TR" altLang="tr-TR"/>
              <a:t>Hız kontrollü dondurma yöntemine göre çok ucuz</a:t>
            </a:r>
          </a:p>
          <a:p>
            <a:pPr eaLnBrk="1" hangingPunct="1">
              <a:spcBef>
                <a:spcPct val="0"/>
              </a:spcBef>
              <a:buFont typeface="Wingdings" panose="05000000000000000000" pitchFamily="2" charset="2"/>
              <a:buNone/>
            </a:pPr>
            <a:r>
              <a:rPr lang="tr-TR" altLang="tr-TR"/>
              <a:t>İşlem daha az zaman almakta</a:t>
            </a:r>
          </a:p>
          <a:p>
            <a:pPr eaLnBrk="1" hangingPunct="1">
              <a:spcBef>
                <a:spcPct val="0"/>
              </a:spcBef>
              <a:buFont typeface="Wingdings" panose="05000000000000000000" pitchFamily="2" charset="2"/>
              <a:buNone/>
            </a:pPr>
            <a:r>
              <a:rPr lang="tr-TR" altLang="tr-TR"/>
              <a:t>Ek ekipmana ve azot üretim sistemine gereksinim göstermemekte</a:t>
            </a:r>
          </a:p>
          <a:p>
            <a:pPr eaLnBrk="1" hangingPunct="1">
              <a:spcBef>
                <a:spcPct val="0"/>
              </a:spcBef>
              <a:buFont typeface="Wingdings" panose="05000000000000000000" pitchFamily="2" charset="2"/>
              <a:buNone/>
            </a:pPr>
            <a:r>
              <a:rPr lang="tr-TR" altLang="tr-TR"/>
              <a:t>5 seneye varan sürelerde; viabilite ve CFU-GM oluşturma kapasitesi açısından hız   kontrollü    dondurmaya göre farksız sonuçları mevcut </a:t>
            </a:r>
          </a:p>
          <a:p>
            <a:pPr eaLnBrk="1" hangingPunct="1">
              <a:spcBef>
                <a:spcPct val="0"/>
              </a:spcBef>
              <a:buFont typeface="Wingdings" panose="05000000000000000000" pitchFamily="2" charset="2"/>
              <a:buNone/>
            </a:pPr>
            <a:r>
              <a:rPr lang="tr-TR" altLang="tr-TR"/>
              <a:t>DMSO toksisitesi daha az</a:t>
            </a:r>
          </a:p>
          <a:p>
            <a:pPr eaLnBrk="1" hangingPunct="1">
              <a:spcBef>
                <a:spcPct val="0"/>
              </a:spcBef>
              <a:buFont typeface="Wingdings" panose="05000000000000000000" pitchFamily="2" charset="2"/>
              <a:buNone/>
            </a:pPr>
            <a:r>
              <a:rPr lang="tr-TR" altLang="tr-TR"/>
              <a:t>Viral veya bakteriyel bulaş tanımlanmamış</a:t>
            </a:r>
          </a:p>
          <a:p>
            <a:pPr eaLnBrk="1" hangingPunct="1">
              <a:spcBef>
                <a:spcPct val="0"/>
              </a:spcBef>
            </a:pPr>
            <a:r>
              <a:rPr lang="tr-TR" altLang="tr-TR" sz="1100">
                <a:solidFill>
                  <a:srgbClr val="F0EB10"/>
                </a:solidFill>
              </a:rPr>
              <a:t>……..</a:t>
            </a:r>
          </a:p>
          <a:p>
            <a:pPr eaLnBrk="1" hangingPunct="1">
              <a:spcBef>
                <a:spcPct val="0"/>
              </a:spcBef>
            </a:pPr>
            <a:r>
              <a:rPr lang="tr-TR" altLang="tr-TR" sz="1000">
                <a:solidFill>
                  <a:srgbClr val="F0EB10"/>
                </a:solidFill>
              </a:rPr>
              <a:t>Mekanik dondurma yönteminin programlı    dondurma yöntemine göre dezavantajları</a:t>
            </a:r>
            <a:r>
              <a:rPr lang="tr-TR" altLang="tr-TR" sz="1400" b="1">
                <a:solidFill>
                  <a:srgbClr val="F0EB10"/>
                </a:solidFill>
              </a:rPr>
              <a:t>	:</a:t>
            </a:r>
          </a:p>
          <a:p>
            <a:pPr eaLnBrk="1" hangingPunct="1">
              <a:spcBef>
                <a:spcPct val="0"/>
              </a:spcBef>
            </a:pPr>
            <a:r>
              <a:rPr lang="tr-TR" altLang="tr-TR"/>
              <a:t>Ürün kalitesinin hız kontrollü-programlı donduruculara göre 5 senenin üzerinde      saklanması halinde ne olacağı henüz bilinmiyor.</a:t>
            </a:r>
          </a:p>
          <a:p>
            <a:pPr eaLnBrk="1" hangingPunct="1">
              <a:spcBef>
                <a:spcPct val="0"/>
              </a:spcBef>
            </a:pPr>
            <a:r>
              <a:rPr lang="tr-TR" altLang="tr-TR"/>
              <a:t>Farklı dondurma programlarına gidebilme şansı yok.</a:t>
            </a:r>
          </a:p>
          <a:p>
            <a:pPr eaLnBrk="1" hangingPunct="1">
              <a:spcBef>
                <a:spcPct val="0"/>
              </a:spcBef>
            </a:pPr>
            <a:r>
              <a:rPr lang="tr-TR" altLang="tr-TR"/>
              <a:t>Mekanik arıza problemleri söz konusu </a:t>
            </a:r>
          </a:p>
          <a:p>
            <a:pPr eaLnBrk="1" hangingPunct="1">
              <a:spcBef>
                <a:spcPct val="0"/>
              </a:spcBef>
            </a:pPr>
            <a:endParaRPr lang="tr-TR" altLang="tr-TR"/>
          </a:p>
          <a:p>
            <a:pPr eaLnBrk="1" hangingPunct="1">
              <a:spcBef>
                <a:spcPct val="0"/>
              </a:spcBef>
            </a:pPr>
            <a:endParaRPr lang="tr-TR" altLang="tr-TR" sz="1400" b="1">
              <a:solidFill>
                <a:srgbClr val="F0EB10"/>
              </a:solidFill>
            </a:endParaRPr>
          </a:p>
        </p:txBody>
      </p:sp>
    </p:spTree>
    <p:extLst>
      <p:ext uri="{BB962C8B-B14F-4D97-AF65-F5344CB8AC3E}">
        <p14:creationId xmlns:p14="http://schemas.microsoft.com/office/powerpoint/2010/main" val="85295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3F670CB-B4DD-994B-ABEB-AEEB478E5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CDD34C-3412-DB4E-8C35-5B4D78EDA3C7}" type="slidenum">
              <a:rPr lang="tr-TR" altLang="tr-TR" sz="1300" smtClean="0">
                <a:latin typeface="Times New Roman" panose="02020603050405020304" pitchFamily="18" charset="0"/>
              </a:rPr>
              <a:pPr>
                <a:spcBef>
                  <a:spcPct val="0"/>
                </a:spcBef>
              </a:pPr>
              <a:t>32</a:t>
            </a:fld>
            <a:endParaRPr lang="tr-TR" altLang="tr-TR" sz="1300">
              <a:latin typeface="Times New Roman" panose="02020603050405020304" pitchFamily="18" charset="0"/>
            </a:endParaRPr>
          </a:p>
        </p:txBody>
      </p:sp>
      <p:sp>
        <p:nvSpPr>
          <p:cNvPr id="39938" name="Rectangle 2">
            <a:extLst>
              <a:ext uri="{FF2B5EF4-FFF2-40B4-BE49-F238E27FC236}">
                <a16:creationId xmlns:a16="http://schemas.microsoft.com/office/drawing/2014/main" id="{674B5828-B827-894C-9DFC-E1814D8CA242}"/>
              </a:ext>
            </a:extLst>
          </p:cNvPr>
          <p:cNvSpPr>
            <a:spLocks noGrp="1" noRot="1" noChangeAspect="1" noChangeArrowheads="1" noTextEdit="1"/>
          </p:cNvSpPr>
          <p:nvPr>
            <p:ph type="sldImg"/>
          </p:nvPr>
        </p:nvSpPr>
        <p:spPr>
          <a:xfrm>
            <a:off x="-171450" y="841375"/>
            <a:ext cx="7378700" cy="4151313"/>
          </a:xfrm>
          <a:ln/>
        </p:spPr>
      </p:sp>
      <p:sp>
        <p:nvSpPr>
          <p:cNvPr id="39939" name="Rectangle 3">
            <a:extLst>
              <a:ext uri="{FF2B5EF4-FFF2-40B4-BE49-F238E27FC236}">
                <a16:creationId xmlns:a16="http://schemas.microsoft.com/office/drawing/2014/main" id="{6E973570-762A-794E-821A-2D4CB836D319}"/>
              </a:ext>
            </a:extLst>
          </p:cNvPr>
          <p:cNvSpPr>
            <a:spLocks noGrp="1" noChangeArrowheads="1"/>
          </p:cNvSpPr>
          <p:nvPr>
            <p:ph type="body" idx="1"/>
          </p:nvPr>
        </p:nvSpPr>
        <p:spPr>
          <a:xfrm>
            <a:off x="936255" y="5276973"/>
            <a:ext cx="5162771" cy="46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03888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fld id="{9C2B7C40-58C9-4C37-AADA-32F5093129A6}" type="slidenum">
              <a:rPr lang="tr-TR" sz="1200">
                <a:solidFill>
                  <a:schemeClr val="tx1"/>
                </a:solidFill>
                <a:latin typeface="Arial" charset="0"/>
              </a:rPr>
              <a:pPr/>
              <a:t>56</a:t>
            </a:fld>
            <a:endParaRPr lang="tr-TR" sz="1200">
              <a:solidFill>
                <a:schemeClr val="tx1"/>
              </a:solidFill>
              <a:latin typeface="Arial" charset="0"/>
            </a:endParaRPr>
          </a:p>
        </p:txBody>
      </p:sp>
      <p:sp>
        <p:nvSpPr>
          <p:cNvPr id="100355" name="Rectangle 2"/>
          <p:cNvSpPr>
            <a:spLocks noGrp="1" noRot="1" noChangeAspect="1" noChangeArrowheads="1" noTextEdit="1"/>
          </p:cNvSpPr>
          <p:nvPr>
            <p:ph type="sldImg"/>
          </p:nvPr>
        </p:nvSpPr>
        <p:spPr>
          <a:xfrm>
            <a:off x="88900" y="744538"/>
            <a:ext cx="6616700" cy="3722687"/>
          </a:xfrm>
          <a:ln/>
        </p:spPr>
      </p:sp>
      <p:sp>
        <p:nvSpPr>
          <p:cNvPr id="10035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75395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83FA98-ECBB-4A91-9D97-39597A8B46E1}" type="slidenum">
              <a:rPr lang="tr-TR" altLang="tr-TR" smtClean="0"/>
              <a:pPr>
                <a:spcBef>
                  <a:spcPct val="0"/>
                </a:spcBef>
              </a:pPr>
              <a:t>57</a:t>
            </a:fld>
            <a:endParaRPr lang="tr-TR" altLang="tr-T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a:t>Ameliyathane şartlarında genel anestezi altında 700-1400 cc ilik toplanır.</a:t>
            </a:r>
          </a:p>
        </p:txBody>
      </p:sp>
    </p:spTree>
    <p:extLst>
      <p:ext uri="{BB962C8B-B14F-4D97-AF65-F5344CB8AC3E}">
        <p14:creationId xmlns:p14="http://schemas.microsoft.com/office/powerpoint/2010/main" val="233780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fld id="{6218FD96-9EDB-4032-B968-B725A6F9C45D}" type="slidenum">
              <a:rPr lang="tr-TR" sz="1200">
                <a:solidFill>
                  <a:schemeClr val="tx1"/>
                </a:solidFill>
                <a:latin typeface="Arial" charset="0"/>
              </a:rPr>
              <a:pPr/>
              <a:t>58</a:t>
            </a:fld>
            <a:endParaRPr lang="tr-TR" sz="1200">
              <a:solidFill>
                <a:schemeClr val="tx1"/>
              </a:solidFill>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tr-TR" b="1"/>
          </a:p>
          <a:p>
            <a:pPr eaLnBrk="1" hangingPunct="1"/>
            <a:endParaRPr lang="tr-TR" b="1"/>
          </a:p>
          <a:p>
            <a:pPr eaLnBrk="1" hangingPunct="1"/>
            <a:endParaRPr lang="tr-TR" b="1"/>
          </a:p>
          <a:p>
            <a:pPr eaLnBrk="1" hangingPunct="1"/>
            <a:r>
              <a:rPr lang="tr-TR" b="1"/>
              <a:t>A special needle is placed through the skin into the marrow cavity of the hipbone, where stem cells and blood are aspirated. </a:t>
            </a:r>
          </a:p>
          <a:p>
            <a:pPr eaLnBrk="1" hangingPunct="1"/>
            <a:endParaRPr lang="tr-TR" b="1"/>
          </a:p>
          <a:p>
            <a:pPr eaLnBrk="1" hangingPunct="1"/>
            <a:endParaRPr lang="tr-TR" b="1"/>
          </a:p>
          <a:p>
            <a:pPr eaLnBrk="1" hangingPunct="1"/>
            <a:r>
              <a:rPr lang="tr-TR" b="1"/>
              <a:t>Two or three skin punctures are made on each rear hipbone.</a:t>
            </a:r>
            <a:r>
              <a:rPr lang="tr-TR"/>
              <a:t> </a:t>
            </a:r>
          </a:p>
        </p:txBody>
      </p:sp>
    </p:spTree>
    <p:extLst>
      <p:ext uri="{BB962C8B-B14F-4D97-AF65-F5344CB8AC3E}">
        <p14:creationId xmlns:p14="http://schemas.microsoft.com/office/powerpoint/2010/main" val="271273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3B0D73-4771-44F2-A530-48D3DA117807}" type="slidenum">
              <a:rPr lang="tr-TR" altLang="tr-TR" smtClean="0"/>
              <a:pPr>
                <a:spcBef>
                  <a:spcPct val="0"/>
                </a:spcBef>
              </a:pPr>
              <a:t>61</a:t>
            </a:fld>
            <a:endParaRPr lang="tr-TR" altLang="tr-T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dirty="0"/>
              <a:t>Her 1 ml ilik materyali 10 Ü </a:t>
            </a:r>
            <a:r>
              <a:rPr lang="tr-TR" altLang="tr-TR" dirty="0" err="1"/>
              <a:t>heparin</a:t>
            </a:r>
            <a:r>
              <a:rPr lang="tr-TR" altLang="tr-TR" dirty="0"/>
              <a:t> ile muamele edilir. </a:t>
            </a:r>
            <a:r>
              <a:rPr lang="tr-TR" altLang="tr-TR" dirty="0" err="1"/>
              <a:t>Dahasonra</a:t>
            </a:r>
            <a:r>
              <a:rPr lang="tr-TR" altLang="tr-TR" dirty="0"/>
              <a:t> ilik torbada filtreden geçirilir.</a:t>
            </a:r>
          </a:p>
        </p:txBody>
      </p:sp>
    </p:spTree>
    <p:extLst>
      <p:ext uri="{BB962C8B-B14F-4D97-AF65-F5344CB8AC3E}">
        <p14:creationId xmlns:p14="http://schemas.microsoft.com/office/powerpoint/2010/main" val="131850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649CDAF5-9503-4D12-A166-A6EE0DEF96AE}" type="datetimeFigureOut">
              <a:rPr lang="tr-TR" smtClean="0"/>
              <a:t>9.09.2025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211329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49CDAF5-9503-4D12-A166-A6EE0DEF96AE}" type="datetimeFigureOut">
              <a:rPr lang="tr-TR" smtClean="0"/>
              <a:t>9.09.2025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227422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49CDAF5-9503-4D12-A166-A6EE0DEF96AE}" type="datetimeFigureOut">
              <a:rPr lang="tr-TR" smtClean="0"/>
              <a:t>9.09.2025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43012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2235200" y="457200"/>
            <a:ext cx="9347200" cy="1295400"/>
          </a:xfrm>
        </p:spPr>
        <p:txBody>
          <a:bodyPr/>
          <a:lstStyle/>
          <a:p>
            <a:r>
              <a:rPr lang="tr-TR"/>
              <a:t>Asıl başlık stili için tıklatın</a:t>
            </a:r>
          </a:p>
        </p:txBody>
      </p:sp>
      <p:sp>
        <p:nvSpPr>
          <p:cNvPr id="3" name="2 Metin Yer Tutucusu"/>
          <p:cNvSpPr>
            <a:spLocks noGrp="1"/>
          </p:cNvSpPr>
          <p:nvPr>
            <p:ph type="body" sz="half" idx="1"/>
          </p:nvPr>
        </p:nvSpPr>
        <p:spPr>
          <a:xfrm>
            <a:off x="2235200" y="1981200"/>
            <a:ext cx="4572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7010400" y="1981200"/>
            <a:ext cx="45720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7010400" y="4114800"/>
            <a:ext cx="45720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10"/>
          </p:nvPr>
        </p:nvSpPr>
        <p:spPr>
          <a:xfrm>
            <a:off x="4165600" y="6248400"/>
            <a:ext cx="3860800" cy="457200"/>
          </a:xfrm>
        </p:spPr>
        <p:txBody>
          <a:bodyPr/>
          <a:lstStyle>
            <a:lvl1pPr>
              <a:defRPr/>
            </a:lvl1pPr>
          </a:lstStyle>
          <a:p>
            <a:pPr>
              <a:defRPr/>
            </a:pPr>
            <a:endParaRPr lang="tr-TR"/>
          </a:p>
        </p:txBody>
      </p:sp>
      <p:sp>
        <p:nvSpPr>
          <p:cNvPr id="7" name="6 Slayt Numarası Yer Tutucusu"/>
          <p:cNvSpPr>
            <a:spLocks noGrp="1"/>
          </p:cNvSpPr>
          <p:nvPr>
            <p:ph type="sldNum" sz="quarter" idx="11"/>
          </p:nvPr>
        </p:nvSpPr>
        <p:spPr>
          <a:xfrm>
            <a:off x="8737600" y="6248400"/>
            <a:ext cx="2844800" cy="457200"/>
          </a:xfrm>
        </p:spPr>
        <p:txBody>
          <a:bodyPr/>
          <a:lstStyle>
            <a:lvl1pPr>
              <a:defRPr/>
            </a:lvl1pPr>
          </a:lstStyle>
          <a:p>
            <a:pPr>
              <a:defRPr/>
            </a:pPr>
            <a:fld id="{61CF265F-1DDE-4177-8F11-0590D450B3FE}" type="slidenum">
              <a:rPr lang="tr-TR" altLang="tr-TR"/>
              <a:pPr>
                <a:defRPr/>
              </a:pPr>
              <a:t>‹#›</a:t>
            </a:fld>
            <a:endParaRPr lang="tr-TR" altLang="tr-TR"/>
          </a:p>
        </p:txBody>
      </p:sp>
      <p:sp>
        <p:nvSpPr>
          <p:cNvPr id="8" name="7 Veri Yer Tutucusu"/>
          <p:cNvSpPr>
            <a:spLocks noGrp="1"/>
          </p:cNvSpPr>
          <p:nvPr>
            <p:ph type="dt" sz="half" idx="12"/>
          </p:nvPr>
        </p:nvSpPr>
        <p:spPr>
          <a:xfrm>
            <a:off x="609600" y="6245225"/>
            <a:ext cx="2844800" cy="476250"/>
          </a:xfrm>
        </p:spPr>
        <p:txBody>
          <a:bodyPr/>
          <a:lstStyle>
            <a:lvl1pPr>
              <a:defRPr/>
            </a:lvl1pPr>
          </a:lstStyle>
          <a:p>
            <a:pPr>
              <a:defRPr/>
            </a:pPr>
            <a:endParaRPr lang="tr-TR"/>
          </a:p>
        </p:txBody>
      </p:sp>
    </p:spTree>
    <p:extLst>
      <p:ext uri="{BB962C8B-B14F-4D97-AF65-F5344CB8AC3E}">
        <p14:creationId xmlns:p14="http://schemas.microsoft.com/office/powerpoint/2010/main" val="10319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Başlık, Metin ve Grafik">
    <p:spTree>
      <p:nvGrpSpPr>
        <p:cNvPr id="1" name=""/>
        <p:cNvGrpSpPr/>
        <p:nvPr/>
      </p:nvGrpSpPr>
      <p:grpSpPr>
        <a:xfrm>
          <a:off x="0" y="0"/>
          <a:ext cx="0" cy="0"/>
          <a:chOff x="0" y="0"/>
          <a:chExt cx="0" cy="0"/>
        </a:xfrm>
      </p:grpSpPr>
      <p:sp>
        <p:nvSpPr>
          <p:cNvPr id="2" name="1 Başlık"/>
          <p:cNvSpPr>
            <a:spLocks noGrp="1"/>
          </p:cNvSpPr>
          <p:nvPr>
            <p:ph type="title"/>
          </p:nvPr>
        </p:nvSpPr>
        <p:spPr>
          <a:xfrm>
            <a:off x="2235200" y="457200"/>
            <a:ext cx="9347200" cy="1295400"/>
          </a:xfrm>
        </p:spPr>
        <p:txBody>
          <a:bodyPr/>
          <a:lstStyle/>
          <a:p>
            <a:r>
              <a:rPr lang="tr-TR"/>
              <a:t>Asıl başlık stili için tıklatın</a:t>
            </a:r>
          </a:p>
        </p:txBody>
      </p:sp>
      <p:sp>
        <p:nvSpPr>
          <p:cNvPr id="3" name="2 Metin Yer Tutucusu"/>
          <p:cNvSpPr>
            <a:spLocks noGrp="1"/>
          </p:cNvSpPr>
          <p:nvPr>
            <p:ph type="body" sz="half" idx="1"/>
          </p:nvPr>
        </p:nvSpPr>
        <p:spPr>
          <a:xfrm>
            <a:off x="2235200" y="1981200"/>
            <a:ext cx="4572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Grafik Yer Tutucusu"/>
          <p:cNvSpPr>
            <a:spLocks noGrp="1"/>
          </p:cNvSpPr>
          <p:nvPr>
            <p:ph type="chart" sz="half" idx="2"/>
          </p:nvPr>
        </p:nvSpPr>
        <p:spPr>
          <a:xfrm>
            <a:off x="7010400" y="1981200"/>
            <a:ext cx="4572000" cy="4114800"/>
          </a:xfrm>
        </p:spPr>
        <p:txBody>
          <a:bodyPr rtlCol="0">
            <a:normAutofit/>
          </a:bodyPr>
          <a:lstStyle/>
          <a:p>
            <a:pPr lvl="0"/>
            <a:endParaRPr lang="tr-TR" noProof="0"/>
          </a:p>
        </p:txBody>
      </p:sp>
      <p:sp>
        <p:nvSpPr>
          <p:cNvPr id="5" name="4 Altbilgi Yer Tutucusu"/>
          <p:cNvSpPr>
            <a:spLocks noGrp="1"/>
          </p:cNvSpPr>
          <p:nvPr>
            <p:ph type="ftr" sz="quarter" idx="10"/>
          </p:nvPr>
        </p:nvSpPr>
        <p:spPr>
          <a:xfrm>
            <a:off x="4165600" y="6248400"/>
            <a:ext cx="3860800" cy="457200"/>
          </a:xfrm>
        </p:spPr>
        <p:txBody>
          <a:bodyPr/>
          <a:lstStyle>
            <a:lvl1pPr>
              <a:defRPr/>
            </a:lvl1pPr>
          </a:lstStyle>
          <a:p>
            <a:pPr>
              <a:defRPr/>
            </a:pPr>
            <a:endParaRPr lang="tr-TR"/>
          </a:p>
        </p:txBody>
      </p:sp>
      <p:sp>
        <p:nvSpPr>
          <p:cNvPr id="6" name="5 Slayt Numarası Yer Tutucusu"/>
          <p:cNvSpPr>
            <a:spLocks noGrp="1"/>
          </p:cNvSpPr>
          <p:nvPr>
            <p:ph type="sldNum" sz="quarter" idx="11"/>
          </p:nvPr>
        </p:nvSpPr>
        <p:spPr>
          <a:xfrm>
            <a:off x="8737600" y="6248400"/>
            <a:ext cx="2844800" cy="457200"/>
          </a:xfrm>
        </p:spPr>
        <p:txBody>
          <a:bodyPr/>
          <a:lstStyle>
            <a:lvl1pPr>
              <a:defRPr/>
            </a:lvl1pPr>
          </a:lstStyle>
          <a:p>
            <a:pPr>
              <a:defRPr/>
            </a:pPr>
            <a:fld id="{BF760330-B058-4CE3-B0C4-A0B6F1E3E219}" type="slidenum">
              <a:rPr lang="tr-TR" altLang="tr-TR"/>
              <a:pPr>
                <a:defRPr/>
              </a:pPr>
              <a:t>‹#›</a:t>
            </a:fld>
            <a:endParaRPr lang="tr-TR" altLang="tr-TR"/>
          </a:p>
        </p:txBody>
      </p:sp>
      <p:sp>
        <p:nvSpPr>
          <p:cNvPr id="7" name="6 Veri Yer Tutucusu"/>
          <p:cNvSpPr>
            <a:spLocks noGrp="1"/>
          </p:cNvSpPr>
          <p:nvPr>
            <p:ph type="dt" sz="half" idx="12"/>
          </p:nvPr>
        </p:nvSpPr>
        <p:spPr>
          <a:xfrm>
            <a:off x="609600" y="6245225"/>
            <a:ext cx="2844800" cy="476250"/>
          </a:xfrm>
        </p:spPr>
        <p:txBody>
          <a:bodyPr/>
          <a:lstStyle>
            <a:lvl1pPr>
              <a:defRPr/>
            </a:lvl1pPr>
          </a:lstStyle>
          <a:p>
            <a:pPr>
              <a:defRPr/>
            </a:pPr>
            <a:endParaRPr lang="tr-TR"/>
          </a:p>
        </p:txBody>
      </p:sp>
    </p:spTree>
    <p:extLst>
      <p:ext uri="{BB962C8B-B14F-4D97-AF65-F5344CB8AC3E}">
        <p14:creationId xmlns:p14="http://schemas.microsoft.com/office/powerpoint/2010/main" val="882395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2235200" y="457200"/>
            <a:ext cx="9347200" cy="1295400"/>
          </a:xfrm>
        </p:spPr>
        <p:txBody>
          <a:bodyPr/>
          <a:lstStyle/>
          <a:p>
            <a:r>
              <a:rPr lang="tr-TR"/>
              <a:t>Asıl başlık stili için tıklatın</a:t>
            </a:r>
          </a:p>
        </p:txBody>
      </p:sp>
      <p:sp>
        <p:nvSpPr>
          <p:cNvPr id="3" name="2 Metin Yer Tutucusu"/>
          <p:cNvSpPr>
            <a:spLocks noGrp="1"/>
          </p:cNvSpPr>
          <p:nvPr>
            <p:ph type="body" sz="half" idx="1"/>
          </p:nvPr>
        </p:nvSpPr>
        <p:spPr>
          <a:xfrm>
            <a:off x="2235200" y="1981200"/>
            <a:ext cx="4572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7010400" y="1981200"/>
            <a:ext cx="45720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Altbilgi Yer Tutucusu"/>
          <p:cNvSpPr>
            <a:spLocks noGrp="1"/>
          </p:cNvSpPr>
          <p:nvPr>
            <p:ph type="ftr" sz="quarter" idx="10"/>
          </p:nvPr>
        </p:nvSpPr>
        <p:spPr>
          <a:xfrm>
            <a:off x="4165600" y="6248400"/>
            <a:ext cx="3860800" cy="457200"/>
          </a:xfrm>
        </p:spPr>
        <p:txBody>
          <a:bodyPr/>
          <a:lstStyle>
            <a:lvl1pPr>
              <a:defRPr/>
            </a:lvl1pPr>
          </a:lstStyle>
          <a:p>
            <a:pPr>
              <a:defRPr/>
            </a:pPr>
            <a:endParaRPr lang="tr-TR"/>
          </a:p>
        </p:txBody>
      </p:sp>
      <p:sp>
        <p:nvSpPr>
          <p:cNvPr id="6" name="5 Slayt Numarası Yer Tutucusu"/>
          <p:cNvSpPr>
            <a:spLocks noGrp="1"/>
          </p:cNvSpPr>
          <p:nvPr>
            <p:ph type="sldNum" sz="quarter" idx="11"/>
          </p:nvPr>
        </p:nvSpPr>
        <p:spPr>
          <a:xfrm>
            <a:off x="8737600" y="6248400"/>
            <a:ext cx="2844800" cy="457200"/>
          </a:xfrm>
        </p:spPr>
        <p:txBody>
          <a:bodyPr/>
          <a:lstStyle>
            <a:lvl1pPr>
              <a:defRPr/>
            </a:lvl1pPr>
          </a:lstStyle>
          <a:p>
            <a:pPr>
              <a:defRPr/>
            </a:pPr>
            <a:fld id="{03866186-EEFC-4063-AF41-7A0A3AF0ED61}" type="slidenum">
              <a:rPr lang="tr-TR" altLang="tr-TR"/>
              <a:pPr>
                <a:defRPr/>
              </a:pPr>
              <a:t>‹#›</a:t>
            </a:fld>
            <a:endParaRPr lang="tr-TR" altLang="tr-TR"/>
          </a:p>
        </p:txBody>
      </p:sp>
      <p:sp>
        <p:nvSpPr>
          <p:cNvPr id="7" name="6 Veri Yer Tutucusu"/>
          <p:cNvSpPr>
            <a:spLocks noGrp="1"/>
          </p:cNvSpPr>
          <p:nvPr>
            <p:ph type="dt" sz="half" idx="12"/>
          </p:nvPr>
        </p:nvSpPr>
        <p:spPr>
          <a:xfrm>
            <a:off x="609600" y="6245225"/>
            <a:ext cx="2844800" cy="476250"/>
          </a:xfrm>
        </p:spPr>
        <p:txBody>
          <a:bodyPr/>
          <a:lstStyle>
            <a:lvl1pPr>
              <a:defRPr/>
            </a:lvl1pPr>
          </a:lstStyle>
          <a:p>
            <a:pPr>
              <a:defRPr/>
            </a:pPr>
            <a:endParaRPr lang="tr-TR"/>
          </a:p>
        </p:txBody>
      </p:sp>
    </p:spTree>
    <p:extLst>
      <p:ext uri="{BB962C8B-B14F-4D97-AF65-F5344CB8AC3E}">
        <p14:creationId xmlns:p14="http://schemas.microsoft.com/office/powerpoint/2010/main" val="240734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49CDAF5-9503-4D12-A166-A6EE0DEF96AE}" type="datetimeFigureOut">
              <a:rPr lang="tr-TR" smtClean="0"/>
              <a:t>9.09.2025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808640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649CDAF5-9503-4D12-A166-A6EE0DEF96AE}" type="datetimeFigureOut">
              <a:rPr lang="tr-TR" smtClean="0"/>
              <a:t>9.09.2025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400254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649CDAF5-9503-4D12-A166-A6EE0DEF96AE}" type="datetimeFigureOut">
              <a:rPr lang="tr-TR" smtClean="0"/>
              <a:t>9.09.2025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21693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649CDAF5-9503-4D12-A166-A6EE0DEF96AE}" type="datetimeFigureOut">
              <a:rPr lang="tr-TR" smtClean="0"/>
              <a:t>9.09.2025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3856117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649CDAF5-9503-4D12-A166-A6EE0DEF96AE}" type="datetimeFigureOut">
              <a:rPr lang="tr-TR" smtClean="0"/>
              <a:t>9.09.2025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325796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49CDAF5-9503-4D12-A166-A6EE0DEF96AE}" type="datetimeFigureOut">
              <a:rPr lang="tr-TR" smtClean="0"/>
              <a:t>9.09.2025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271400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649CDAF5-9503-4D12-A166-A6EE0DEF96AE}" type="datetimeFigureOut">
              <a:rPr lang="tr-TR" smtClean="0"/>
              <a:t>9.09.2025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1476622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649CDAF5-9503-4D12-A166-A6EE0DEF96AE}" type="datetimeFigureOut">
              <a:rPr lang="tr-TR" smtClean="0"/>
              <a:t>9.09.2025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685FAD-A31F-4D6F-B8BF-A9AABB537032}" type="slidenum">
              <a:rPr lang="tr-TR" smtClean="0"/>
              <a:t>‹#›</a:t>
            </a:fld>
            <a:endParaRPr lang="tr-TR"/>
          </a:p>
        </p:txBody>
      </p:sp>
    </p:spTree>
    <p:extLst>
      <p:ext uri="{BB962C8B-B14F-4D97-AF65-F5344CB8AC3E}">
        <p14:creationId xmlns:p14="http://schemas.microsoft.com/office/powerpoint/2010/main" val="4175394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CDAF5-9503-4D12-A166-A6EE0DEF96AE}" type="datetimeFigureOut">
              <a:rPr lang="tr-TR" smtClean="0"/>
              <a:t>9.09.2025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85FAD-A31F-4D6F-B8BF-A9AABB537032}" type="slidenum">
              <a:rPr lang="tr-TR" smtClean="0"/>
              <a:t>‹#›</a:t>
            </a:fld>
            <a:endParaRPr lang="tr-TR"/>
          </a:p>
        </p:txBody>
      </p:sp>
    </p:spTree>
    <p:extLst>
      <p:ext uri="{BB962C8B-B14F-4D97-AF65-F5344CB8AC3E}">
        <p14:creationId xmlns:p14="http://schemas.microsoft.com/office/powerpoint/2010/main" val="1759310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uptodate.com/contents/hematopoietic-cell-transplantation-hct-sources-of-hematopoietic-stem-progenitor-cells/abstract/6" TargetMode="Externa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oleObject" Target="../embeddings/oleObject7.bin"/><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4.png"/><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png"/><Relationship Id="rId14" Type="http://schemas.openxmlformats.org/officeDocument/2006/relationships/oleObject" Target="../embeddings/oleObject6.bin"/></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allthingsstemcell.com/wp-content/uploads/2009/07/cellsurfacemarker-copy.png"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oleObject" Target="../embeddings/oleObject8.bin"/></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1.png"/><Relationship Id="rId4" Type="http://schemas.openxmlformats.org/officeDocument/2006/relationships/oleObject" Target="../embeddings/oleObject9.bin"/></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5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5.emf"/></Relationships>
</file>

<file path=ppt/slides/_rels/slide6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5.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64.emf"/><Relationship Id="rId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sz="4800" b="1" dirty="0">
                <a:latin typeface="+mn-lt"/>
              </a:rPr>
              <a:t>Kök Hücre </a:t>
            </a:r>
            <a:r>
              <a:rPr lang="tr-TR" sz="4800" b="1" dirty="0" err="1">
                <a:latin typeface="+mn-lt"/>
              </a:rPr>
              <a:t>Mobilizasyonu</a:t>
            </a:r>
            <a:r>
              <a:rPr lang="tr-TR" sz="4800" b="1" dirty="0">
                <a:latin typeface="+mn-lt"/>
              </a:rPr>
              <a:t>: Yöntemler ve Güncel Yaklaşımlar</a:t>
            </a:r>
          </a:p>
        </p:txBody>
      </p:sp>
      <p:sp>
        <p:nvSpPr>
          <p:cNvPr id="3" name="Alt Başlık 2"/>
          <p:cNvSpPr>
            <a:spLocks noGrp="1"/>
          </p:cNvSpPr>
          <p:nvPr>
            <p:ph type="subTitle" idx="1"/>
          </p:nvPr>
        </p:nvSpPr>
        <p:spPr>
          <a:xfrm>
            <a:off x="6576646" y="4466492"/>
            <a:ext cx="4091354" cy="791308"/>
          </a:xfrm>
        </p:spPr>
        <p:txBody>
          <a:bodyPr/>
          <a:lstStyle/>
          <a:p>
            <a:r>
              <a:rPr lang="tr-TR" b="1" dirty="0"/>
              <a:t>Dr. Ahmet Sarıcı</a:t>
            </a:r>
          </a:p>
        </p:txBody>
      </p:sp>
    </p:spTree>
    <p:extLst>
      <p:ext uri="{BB962C8B-B14F-4D97-AF65-F5344CB8AC3E}">
        <p14:creationId xmlns:p14="http://schemas.microsoft.com/office/powerpoint/2010/main" val="2419820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1847850" y="260350"/>
            <a:ext cx="8229600" cy="1143000"/>
          </a:xfrm>
        </p:spPr>
        <p:txBody>
          <a:bodyPr/>
          <a:lstStyle/>
          <a:p>
            <a:pPr eaLnBrk="1" hangingPunct="1"/>
            <a:r>
              <a:rPr lang="tr-TR" sz="4000" dirty="0" err="1">
                <a:latin typeface="+mn-lt"/>
              </a:rPr>
              <a:t>Hematopoetik</a:t>
            </a:r>
            <a:r>
              <a:rPr lang="tr-TR" sz="4000" dirty="0">
                <a:latin typeface="+mn-lt"/>
              </a:rPr>
              <a:t> kök hücre toplama</a:t>
            </a:r>
          </a:p>
        </p:txBody>
      </p:sp>
      <p:sp>
        <p:nvSpPr>
          <p:cNvPr id="50179" name="Rectangle 3"/>
          <p:cNvSpPr>
            <a:spLocks noGrp="1" noChangeArrowheads="1"/>
          </p:cNvSpPr>
          <p:nvPr>
            <p:ph type="body" idx="4294967295"/>
          </p:nvPr>
        </p:nvSpPr>
        <p:spPr>
          <a:xfrm>
            <a:off x="3648075" y="4797425"/>
            <a:ext cx="6840538" cy="1944688"/>
          </a:xfrm>
        </p:spPr>
        <p:txBody>
          <a:bodyPr/>
          <a:lstStyle/>
          <a:p>
            <a:pPr eaLnBrk="1" hangingPunct="1">
              <a:lnSpc>
                <a:spcPct val="140000"/>
              </a:lnSpc>
            </a:pPr>
            <a:r>
              <a:rPr lang="tr-TR" sz="2000" dirty="0"/>
              <a:t>Kemik iliğinden toplama</a:t>
            </a:r>
          </a:p>
          <a:p>
            <a:pPr eaLnBrk="1" hangingPunct="1">
              <a:lnSpc>
                <a:spcPct val="140000"/>
              </a:lnSpc>
            </a:pPr>
            <a:r>
              <a:rPr lang="tr-TR" sz="2000" dirty="0"/>
              <a:t>Çevre kanına hareketlendirilen hücrelerin toplanması</a:t>
            </a:r>
          </a:p>
        </p:txBody>
      </p:sp>
      <p:sp>
        <p:nvSpPr>
          <p:cNvPr id="50180" name="Text Box 4"/>
          <p:cNvSpPr txBox="1">
            <a:spLocks noChangeArrowheads="1"/>
          </p:cNvSpPr>
          <p:nvPr/>
        </p:nvSpPr>
        <p:spPr bwMode="auto">
          <a:xfrm>
            <a:off x="2351088" y="1844676"/>
            <a:ext cx="5256212" cy="466725"/>
          </a:xfrm>
          <a:prstGeom prst="rect">
            <a:avLst/>
          </a:prstGeom>
          <a:solidFill>
            <a:schemeClr val="accent1"/>
          </a:solidFill>
          <a:ln w="9525">
            <a:solidFill>
              <a:schemeClr val="tx1"/>
            </a:solidFill>
            <a:miter lim="800000"/>
            <a:headEnd/>
            <a:tailEnd/>
          </a:ln>
          <a:effectLst>
            <a:prstShdw prst="shdw17" dist="17961" dir="2700000">
              <a:srgbClr val="808080">
                <a:alpha val="74997"/>
              </a:srgbClr>
            </a:prstShdw>
          </a:effectLst>
        </p:spPr>
        <p:txBody>
          <a:bodyPr>
            <a:spAutoFit/>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pPr algn="l" eaLnBrk="1" hangingPunct="1">
              <a:spcBef>
                <a:spcPct val="50000"/>
              </a:spcBef>
            </a:pPr>
            <a:r>
              <a:rPr lang="tr-TR" sz="2400" dirty="0">
                <a:solidFill>
                  <a:schemeClr val="bg1"/>
                </a:solidFill>
                <a:latin typeface="+mn-lt"/>
                <a:cs typeface="Arial" charset="0"/>
              </a:rPr>
              <a:t>CD34+ hücrelere nasıl ulaşırız...</a:t>
            </a:r>
          </a:p>
        </p:txBody>
      </p:sp>
      <p:pic>
        <p:nvPicPr>
          <p:cNvPr id="50181" name="Picture 5" descr="s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8076" y="2924175"/>
            <a:ext cx="3673475" cy="15319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2631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3">
            <a:extLst>
              <a:ext uri="{FF2B5EF4-FFF2-40B4-BE49-F238E27FC236}">
                <a16:creationId xmlns:a16="http://schemas.microsoft.com/office/drawing/2014/main" id="{4A9B0D24-AA7B-D448-A59A-1CBAA4E0ABA8}"/>
              </a:ext>
            </a:extLst>
          </p:cNvPr>
          <p:cNvSpPr>
            <a:spLocks noGrp="1" noChangeArrowheads="1"/>
          </p:cNvSpPr>
          <p:nvPr>
            <p:ph type="body" idx="1"/>
          </p:nvPr>
        </p:nvSpPr>
        <p:spPr bwMode="auto">
          <a:xfrm>
            <a:off x="2379664" y="1311276"/>
            <a:ext cx="7646987"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spcAft>
                <a:spcPts val="600"/>
              </a:spcAft>
              <a:buFont typeface="Wingdings" panose="05000000000000000000" pitchFamily="2" charset="2"/>
              <a:buChar char="§"/>
            </a:pPr>
            <a:r>
              <a:rPr lang="en-CA" altLang="tr-TR" sz="2400" dirty="0" err="1">
                <a:latin typeface="Times New Roman" panose="02020603050405020304" pitchFamily="18" charset="0"/>
                <a:ea typeface="ＭＳ Ｐゴシック" panose="020B0600070205080204" pitchFamily="34" charset="-128"/>
              </a:rPr>
              <a:t>Yeterli</a:t>
            </a:r>
            <a:r>
              <a:rPr lang="en-CA" altLang="tr-TR" sz="2400" dirty="0">
                <a:latin typeface="Times New Roman" panose="02020603050405020304" pitchFamily="18" charset="0"/>
                <a:ea typeface="ＭＳ Ｐゴシック" panose="020B0600070205080204" pitchFamily="34" charset="-128"/>
              </a:rPr>
              <a:t> </a:t>
            </a:r>
            <a:r>
              <a:rPr lang="en-CA" altLang="tr-TR" sz="2400" dirty="0" err="1">
                <a:latin typeface="Times New Roman" panose="02020603050405020304" pitchFamily="18" charset="0"/>
                <a:ea typeface="ＭＳ Ｐゴシック" panose="020B0600070205080204" pitchFamily="34" charset="-128"/>
              </a:rPr>
              <a:t>sayıda</a:t>
            </a:r>
            <a:r>
              <a:rPr lang="en-CA" altLang="tr-TR" sz="2400" dirty="0">
                <a:latin typeface="Times New Roman" panose="02020603050405020304" pitchFamily="18" charset="0"/>
                <a:ea typeface="ＭＳ Ｐゴシック" panose="020B0600070205080204" pitchFamily="34" charset="-128"/>
              </a:rPr>
              <a:t> CD34+ </a:t>
            </a:r>
            <a:r>
              <a:rPr lang="en-CA" altLang="tr-TR" sz="2400" dirty="0" err="1">
                <a:latin typeface="Times New Roman" panose="02020603050405020304" pitchFamily="18" charset="0"/>
                <a:ea typeface="ＭＳ Ｐゴシック" panose="020B0600070205080204" pitchFamily="34" charset="-128"/>
              </a:rPr>
              <a:t>hücre</a:t>
            </a:r>
            <a:r>
              <a:rPr lang="en-CA" altLang="tr-TR" sz="2400" dirty="0">
                <a:latin typeface="Times New Roman" panose="02020603050405020304" pitchFamily="18" charset="0"/>
                <a:ea typeface="ＭＳ Ｐゴシック" panose="020B0600070205080204" pitchFamily="34" charset="-128"/>
              </a:rPr>
              <a:t> mobilize </a:t>
            </a:r>
            <a:r>
              <a:rPr lang="en-CA" altLang="tr-TR" sz="2400" dirty="0" err="1">
                <a:latin typeface="Times New Roman" panose="02020603050405020304" pitchFamily="18" charset="0"/>
                <a:ea typeface="ＭＳ Ｐゴシック" panose="020B0600070205080204" pitchFamily="34" charset="-128"/>
              </a:rPr>
              <a:t>edememe</a:t>
            </a:r>
            <a:r>
              <a:rPr lang="en-CA" altLang="tr-TR" sz="2400" dirty="0">
                <a:latin typeface="Times New Roman" panose="02020603050405020304" pitchFamily="18" charset="0"/>
                <a:ea typeface="ＭＳ Ｐゴシック" panose="020B0600070205080204" pitchFamily="34" charset="-128"/>
              </a:rPr>
              <a:t>:</a:t>
            </a:r>
          </a:p>
          <a:p>
            <a:pPr lvl="1">
              <a:spcAft>
                <a:spcPts val="600"/>
              </a:spcAft>
              <a:buFont typeface="Wingdings" panose="05000000000000000000" pitchFamily="2" charset="2"/>
              <a:buChar char="§"/>
            </a:pPr>
            <a:r>
              <a:rPr lang="en-CA" altLang="tr-TR" dirty="0" err="1">
                <a:latin typeface="Times New Roman" panose="02020603050405020304" pitchFamily="18" charset="0"/>
                <a:ea typeface="ＭＳ Ｐゴシック" panose="020B0600070205080204" pitchFamily="34" charset="-128"/>
              </a:rPr>
              <a:t>Aferez</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işlemi</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gün</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sayısını</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artırır</a:t>
            </a:r>
            <a:endParaRPr lang="en-CA" altLang="tr-TR" dirty="0">
              <a:latin typeface="Times New Roman" panose="02020603050405020304" pitchFamily="18" charset="0"/>
              <a:ea typeface="ＭＳ Ｐゴシック" panose="020B0600070205080204" pitchFamily="34" charset="-128"/>
            </a:endParaRPr>
          </a:p>
          <a:p>
            <a:pPr lvl="1">
              <a:spcAft>
                <a:spcPts val="600"/>
              </a:spcAft>
              <a:buFont typeface="Wingdings" panose="05000000000000000000" pitchFamily="2" charset="2"/>
              <a:buChar char="§"/>
            </a:pPr>
            <a:r>
              <a:rPr lang="en-CA" altLang="tr-TR" dirty="0" err="1">
                <a:latin typeface="Times New Roman" panose="02020603050405020304" pitchFamily="18" charset="0"/>
                <a:ea typeface="ＭＳ Ｐゴシック" panose="020B0600070205080204" pitchFamily="34" charset="-128"/>
              </a:rPr>
              <a:t>Diğer</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bir</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mobilizasyon</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veya</a:t>
            </a:r>
            <a:r>
              <a:rPr lang="en-CA" altLang="tr-TR" dirty="0">
                <a:latin typeface="Times New Roman" panose="02020603050405020304" pitchFamily="18" charset="0"/>
                <a:ea typeface="ＭＳ Ｐゴシック" panose="020B0600070205080204" pitchFamily="34" charset="-128"/>
              </a:rPr>
              <a:t> Kİ harvest </a:t>
            </a:r>
            <a:r>
              <a:rPr lang="en-CA" altLang="tr-TR" dirty="0" err="1">
                <a:latin typeface="Times New Roman" panose="02020603050405020304" pitchFamily="18" charset="0"/>
                <a:ea typeface="ＭＳ Ｐゴシック" panose="020B0600070205080204" pitchFamily="34" charset="-128"/>
              </a:rPr>
              <a:t>teşebbüsünü</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doğurur</a:t>
            </a:r>
            <a:endParaRPr lang="en-CA" altLang="tr-TR" dirty="0">
              <a:latin typeface="Times New Roman" panose="02020603050405020304" pitchFamily="18" charset="0"/>
              <a:ea typeface="ＭＳ Ｐゴシック" panose="020B0600070205080204" pitchFamily="34" charset="-128"/>
            </a:endParaRPr>
          </a:p>
          <a:p>
            <a:pPr lvl="1">
              <a:spcAft>
                <a:spcPts val="600"/>
              </a:spcAft>
              <a:buFont typeface="Wingdings" panose="05000000000000000000" pitchFamily="2" charset="2"/>
              <a:buChar char="§"/>
            </a:pPr>
            <a:r>
              <a:rPr lang="en-CA" altLang="tr-TR" dirty="0" err="1">
                <a:latin typeface="Times New Roman" panose="02020603050405020304" pitchFamily="18" charset="0"/>
                <a:ea typeface="ＭＳ Ｐゴシック" panose="020B0600070205080204" pitchFamily="34" charset="-128"/>
              </a:rPr>
              <a:t>Olası</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küratif</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bir</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tedavi</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engellenir</a:t>
            </a:r>
            <a:r>
              <a:rPr lang="en-CA" altLang="tr-TR" dirty="0">
                <a:latin typeface="Times New Roman" panose="02020603050405020304" pitchFamily="18" charset="0"/>
                <a:ea typeface="ＭＳ Ｐゴシック" panose="020B0600070205080204" pitchFamily="34" charset="-128"/>
              </a:rPr>
              <a:t> </a:t>
            </a:r>
          </a:p>
          <a:p>
            <a:pPr lvl="1">
              <a:spcAft>
                <a:spcPts val="600"/>
              </a:spcAft>
              <a:buFont typeface="Wingdings" panose="05000000000000000000" pitchFamily="2" charset="2"/>
              <a:buChar char="§"/>
            </a:pPr>
            <a:r>
              <a:rPr lang="en-CA" altLang="tr-TR" dirty="0" err="1">
                <a:latin typeface="Times New Roman" panose="02020603050405020304" pitchFamily="18" charset="0"/>
                <a:ea typeface="ＭＳ Ｐゴシック" panose="020B0600070205080204" pitchFamily="34" charset="-128"/>
              </a:rPr>
              <a:t>Hastaya</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ilave</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ekonomik</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yük</a:t>
            </a:r>
            <a:endParaRPr lang="en-US" altLang="tr-TR" dirty="0">
              <a:latin typeface="Times New Roman" panose="02020603050405020304" pitchFamily="18" charset="0"/>
              <a:ea typeface="ＭＳ Ｐゴシック" panose="020B0600070205080204" pitchFamily="34" charset="-128"/>
            </a:endParaRPr>
          </a:p>
          <a:p>
            <a:pPr>
              <a:spcAft>
                <a:spcPts val="600"/>
              </a:spcAft>
              <a:buFont typeface="Wingdings" panose="05000000000000000000" pitchFamily="2" charset="2"/>
              <a:buChar char="§"/>
            </a:pPr>
            <a:r>
              <a:rPr lang="en-CA" altLang="tr-TR" sz="2400" dirty="0">
                <a:latin typeface="Times New Roman" panose="02020603050405020304" pitchFamily="18" charset="0"/>
                <a:ea typeface="ＭＳ Ｐゴシック" panose="020B0600070205080204" pitchFamily="34" charset="-128"/>
              </a:rPr>
              <a:t>Suboptimal </a:t>
            </a:r>
            <a:r>
              <a:rPr lang="en-CA" altLang="tr-TR" sz="2400" dirty="0" err="1">
                <a:latin typeface="Times New Roman" panose="02020603050405020304" pitchFamily="18" charset="0"/>
                <a:ea typeface="ＭＳ Ｐゴシック" panose="020B0600070205080204" pitchFamily="34" charset="-128"/>
              </a:rPr>
              <a:t>aferez</a:t>
            </a:r>
            <a:r>
              <a:rPr lang="en-CA" altLang="tr-TR" sz="2400" dirty="0">
                <a:latin typeface="Times New Roman" panose="02020603050405020304" pitchFamily="18" charset="0"/>
                <a:ea typeface="ＭＳ Ｐゴシック" panose="020B0600070205080204" pitchFamily="34" charset="-128"/>
              </a:rPr>
              <a:t> </a:t>
            </a:r>
            <a:r>
              <a:rPr lang="en-CA" altLang="tr-TR" sz="2400" dirty="0" err="1">
                <a:latin typeface="Times New Roman" panose="02020603050405020304" pitchFamily="18" charset="0"/>
                <a:ea typeface="ＭＳ Ｐゴシック" panose="020B0600070205080204" pitchFamily="34" charset="-128"/>
              </a:rPr>
              <a:t>ürünü</a:t>
            </a:r>
            <a:endParaRPr lang="en-CA" altLang="tr-TR" sz="2400" dirty="0">
              <a:latin typeface="Times New Roman" panose="02020603050405020304" pitchFamily="18" charset="0"/>
              <a:ea typeface="ＭＳ Ｐゴシック" panose="020B0600070205080204" pitchFamily="34" charset="-128"/>
            </a:endParaRPr>
          </a:p>
          <a:p>
            <a:pPr lvl="1">
              <a:spcAft>
                <a:spcPts val="600"/>
              </a:spcAft>
              <a:buFont typeface="Wingdings" panose="05000000000000000000" pitchFamily="2" charset="2"/>
              <a:buChar char="§"/>
            </a:pPr>
            <a:r>
              <a:rPr lang="en-CA" altLang="tr-TR" dirty="0" err="1">
                <a:latin typeface="Times New Roman" panose="02020603050405020304" pitchFamily="18" charset="0"/>
                <a:ea typeface="ＭＳ Ｐゴシック" panose="020B0600070205080204" pitchFamily="34" charset="-128"/>
              </a:rPr>
              <a:t>Engraftman</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geçikmesi</a:t>
            </a:r>
            <a:r>
              <a:rPr lang="en-CA" altLang="tr-TR" dirty="0">
                <a:latin typeface="Times New Roman" panose="02020603050405020304" pitchFamily="18" charset="0"/>
                <a:ea typeface="ＭＳ Ｐゴシック" panose="020B0600070205080204" pitchFamily="34" charset="-128"/>
              </a:rPr>
              <a:t>/</a:t>
            </a:r>
            <a:r>
              <a:rPr lang="en-CA" altLang="tr-TR" dirty="0" err="1">
                <a:latin typeface="Times New Roman" panose="02020603050405020304" pitchFamily="18" charset="0"/>
                <a:ea typeface="ＭＳ Ｐゴシック" panose="020B0600070205080204" pitchFamily="34" charset="-128"/>
              </a:rPr>
              <a:t>başarısızlığına</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yol</a:t>
            </a:r>
            <a:r>
              <a:rPr lang="en-CA" altLang="tr-TR" dirty="0">
                <a:latin typeface="Times New Roman" panose="02020603050405020304" pitchFamily="18" charset="0"/>
                <a:ea typeface="ＭＳ Ｐゴシック" panose="020B0600070205080204" pitchFamily="34" charset="-128"/>
              </a:rPr>
              <a:t> açar</a:t>
            </a:r>
            <a:r>
              <a:rPr lang="en-CA" altLang="tr-TR" baseline="30000" dirty="0">
                <a:latin typeface="Times New Roman" panose="02020603050405020304" pitchFamily="18" charset="0"/>
                <a:ea typeface="ＭＳ Ｐゴシック" panose="020B0600070205080204" pitchFamily="34" charset="-128"/>
              </a:rPr>
              <a:t>1</a:t>
            </a:r>
            <a:endParaRPr lang="en-CA" altLang="tr-TR" dirty="0">
              <a:latin typeface="Times New Roman" panose="02020603050405020304" pitchFamily="18" charset="0"/>
              <a:ea typeface="ＭＳ Ｐゴシック" panose="020B0600070205080204" pitchFamily="34" charset="-128"/>
            </a:endParaRPr>
          </a:p>
          <a:p>
            <a:pPr lvl="1">
              <a:spcAft>
                <a:spcPts val="600"/>
              </a:spcAft>
              <a:buFont typeface="Wingdings" panose="05000000000000000000" pitchFamily="2" charset="2"/>
              <a:buChar char="§"/>
            </a:pPr>
            <a:r>
              <a:rPr lang="en-CA" altLang="tr-TR" dirty="0" err="1">
                <a:latin typeface="Times New Roman" panose="02020603050405020304" pitchFamily="18" charset="0"/>
                <a:ea typeface="ＭＳ Ｐゴシック" panose="020B0600070205080204" pitchFamily="34" charset="-128"/>
              </a:rPr>
              <a:t>Transfüzyon</a:t>
            </a:r>
            <a:r>
              <a:rPr lang="en-CA" altLang="tr-TR" dirty="0">
                <a:latin typeface="Times New Roman" panose="02020603050405020304" pitchFamily="18" charset="0"/>
                <a:ea typeface="ＭＳ Ｐゴシック" panose="020B0600070205080204" pitchFamily="34" charset="-128"/>
              </a:rPr>
              <a:t> </a:t>
            </a:r>
            <a:r>
              <a:rPr lang="en-CA" altLang="tr-TR" dirty="0" err="1">
                <a:latin typeface="Times New Roman" panose="02020603050405020304" pitchFamily="18" charset="0"/>
                <a:ea typeface="ＭＳ Ｐゴシック" panose="020B0600070205080204" pitchFamily="34" charset="-128"/>
              </a:rPr>
              <a:t>ihtiyacını</a:t>
            </a:r>
            <a:r>
              <a:rPr lang="en-CA" altLang="tr-TR" dirty="0">
                <a:latin typeface="Times New Roman" panose="02020603050405020304" pitchFamily="18" charset="0"/>
                <a:ea typeface="ＭＳ Ｐゴシック" panose="020B0600070205080204" pitchFamily="34" charset="-128"/>
              </a:rPr>
              <a:t> artırır</a:t>
            </a:r>
            <a:r>
              <a:rPr lang="en-CA" altLang="tr-TR" baseline="30000" dirty="0">
                <a:latin typeface="Times New Roman" panose="02020603050405020304" pitchFamily="18" charset="0"/>
                <a:ea typeface="ＭＳ Ｐゴシック" panose="020B0600070205080204" pitchFamily="34" charset="-128"/>
              </a:rPr>
              <a:t>2</a:t>
            </a:r>
            <a:endParaRPr lang="en-CA" altLang="tr-TR" dirty="0">
              <a:latin typeface="Times New Roman" panose="02020603050405020304" pitchFamily="18" charset="0"/>
              <a:ea typeface="ＭＳ Ｐゴシック" panose="020B0600070205080204" pitchFamily="34" charset="-128"/>
            </a:endParaRPr>
          </a:p>
        </p:txBody>
      </p:sp>
      <p:sp>
        <p:nvSpPr>
          <p:cNvPr id="153602" name="Rectangle 5">
            <a:extLst>
              <a:ext uri="{FF2B5EF4-FFF2-40B4-BE49-F238E27FC236}">
                <a16:creationId xmlns:a16="http://schemas.microsoft.com/office/drawing/2014/main" id="{00C11BAE-47FD-5346-BF70-AC051016AD32}"/>
              </a:ext>
            </a:extLst>
          </p:cNvPr>
          <p:cNvSpPr>
            <a:spLocks noChangeArrowheads="1"/>
          </p:cNvSpPr>
          <p:nvPr/>
        </p:nvSpPr>
        <p:spPr bwMode="auto">
          <a:xfrm>
            <a:off x="1692275" y="6196013"/>
            <a:ext cx="25026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tr-TR" sz="1400">
                <a:solidFill>
                  <a:srgbClr val="660066"/>
                </a:solidFill>
                <a:latin typeface="Times New Roman" panose="02020603050405020304" pitchFamily="18" charset="0"/>
              </a:rPr>
              <a:t>1. Haas R, et al. </a:t>
            </a:r>
            <a:r>
              <a:rPr lang="en-US" altLang="tr-TR" sz="1400" i="1">
                <a:solidFill>
                  <a:srgbClr val="660066"/>
                </a:solidFill>
                <a:latin typeface="Times New Roman" panose="02020603050405020304" pitchFamily="18" charset="0"/>
              </a:rPr>
              <a:t>Blood</a:t>
            </a:r>
            <a:r>
              <a:rPr lang="en-US" altLang="tr-TR" sz="1400">
                <a:solidFill>
                  <a:srgbClr val="660066"/>
                </a:solidFill>
                <a:latin typeface="Times New Roman" panose="02020603050405020304" pitchFamily="18" charset="0"/>
              </a:rPr>
              <a:t> 1994; </a:t>
            </a:r>
          </a:p>
          <a:p>
            <a:r>
              <a:rPr lang="en-US" altLang="tr-TR" sz="1400">
                <a:solidFill>
                  <a:srgbClr val="660066"/>
                </a:solidFill>
                <a:latin typeface="Times New Roman" panose="02020603050405020304" pitchFamily="18" charset="0"/>
              </a:rPr>
              <a:t>2. Schiller G, et al. </a:t>
            </a:r>
            <a:r>
              <a:rPr lang="en-US" altLang="tr-TR" sz="1400" i="1">
                <a:solidFill>
                  <a:srgbClr val="660066"/>
                </a:solidFill>
                <a:latin typeface="Times New Roman" panose="02020603050405020304" pitchFamily="18" charset="0"/>
              </a:rPr>
              <a:t>Blood</a:t>
            </a:r>
            <a:r>
              <a:rPr lang="en-US" altLang="tr-TR" sz="1400">
                <a:solidFill>
                  <a:srgbClr val="660066"/>
                </a:solidFill>
                <a:latin typeface="Times New Roman" panose="02020603050405020304" pitchFamily="18" charset="0"/>
              </a:rPr>
              <a:t> 1995  </a:t>
            </a:r>
          </a:p>
        </p:txBody>
      </p:sp>
      <p:sp>
        <p:nvSpPr>
          <p:cNvPr id="153603" name="Rectangle 281">
            <a:extLst>
              <a:ext uri="{FF2B5EF4-FFF2-40B4-BE49-F238E27FC236}">
                <a16:creationId xmlns:a16="http://schemas.microsoft.com/office/drawing/2014/main" id="{E9B186FB-C211-BB44-AF0D-8E9942E11A44}"/>
              </a:ext>
            </a:extLst>
          </p:cNvPr>
          <p:cNvSpPr>
            <a:spLocks noChangeArrowheads="1"/>
          </p:cNvSpPr>
          <p:nvPr/>
        </p:nvSpPr>
        <p:spPr bwMode="auto">
          <a:xfrm>
            <a:off x="2724151" y="57150"/>
            <a:ext cx="6791325" cy="10541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3200" b="1" dirty="0">
                <a:solidFill>
                  <a:srgbClr val="FFFFFF"/>
                </a:solidFill>
                <a:latin typeface="Times New Roman" panose="02020603050405020304" pitchFamily="18" charset="0"/>
              </a:rPr>
              <a:t>Suboptimal </a:t>
            </a:r>
            <a:r>
              <a:rPr lang="en-US" altLang="tr-TR" sz="3200" b="1" dirty="0" err="1">
                <a:solidFill>
                  <a:srgbClr val="FFFFFF"/>
                </a:solidFill>
                <a:latin typeface="Times New Roman" panose="02020603050405020304" pitchFamily="18" charset="0"/>
              </a:rPr>
              <a:t>Mobilizasyonun</a:t>
            </a:r>
            <a:r>
              <a:rPr lang="en-US" altLang="tr-TR" sz="3200" b="1" dirty="0">
                <a:solidFill>
                  <a:srgbClr val="FFFFFF"/>
                </a:solidFill>
                <a:latin typeface="Times New Roman" panose="02020603050405020304" pitchFamily="18" charset="0"/>
              </a:rPr>
              <a:t> </a:t>
            </a:r>
            <a:r>
              <a:rPr lang="en-US" altLang="tr-TR" sz="3200" b="1" dirty="0" err="1">
                <a:solidFill>
                  <a:srgbClr val="FFFFFF"/>
                </a:solidFill>
                <a:latin typeface="Times New Roman" panose="02020603050405020304" pitchFamily="18" charset="0"/>
              </a:rPr>
              <a:t>sonuçları</a:t>
            </a:r>
            <a:r>
              <a:rPr lang="en-US" altLang="tr-TR" sz="3200" b="1" dirty="0">
                <a:solidFill>
                  <a:srgbClr val="FFFFFF"/>
                </a:solidFill>
                <a:latin typeface="Times New Roman" panose="02020603050405020304" pitchFamily="18" charset="0"/>
              </a:rPr>
              <a:t>?</a:t>
            </a:r>
          </a:p>
        </p:txBody>
      </p:sp>
    </p:spTree>
    <p:extLst>
      <p:ext uri="{BB962C8B-B14F-4D97-AF65-F5344CB8AC3E}">
        <p14:creationId xmlns:p14="http://schemas.microsoft.com/office/powerpoint/2010/main" val="16500781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A73BF5-CD58-4E4C-BCEB-9FB60ABD6F75}"/>
              </a:ext>
            </a:extLst>
          </p:cNvPr>
          <p:cNvSpPr/>
          <p:nvPr/>
        </p:nvSpPr>
        <p:spPr>
          <a:xfrm>
            <a:off x="2527300" y="1885951"/>
            <a:ext cx="7537450" cy="2800767"/>
          </a:xfrm>
          <a:prstGeom prst="rect">
            <a:avLst/>
          </a:prstGeom>
          <a:solidFill>
            <a:schemeClr val="tx2"/>
          </a:solid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200000"/>
              </a:lnSpc>
              <a:defRPr/>
            </a:pPr>
            <a:r>
              <a:rPr lang="en-US" altLang="tr-TR" sz="4400" dirty="0">
                <a:solidFill>
                  <a:srgbClr val="FFFFFF"/>
                </a:solidFill>
                <a:effectLst>
                  <a:outerShdw blurRad="38100" dist="38100" dir="2700000" algn="tl">
                    <a:srgbClr val="000000"/>
                  </a:outerShdw>
                </a:effectLst>
                <a:latin typeface="Times New Roman" panose="02020603050405020304" pitchFamily="18" charset="0"/>
              </a:rPr>
              <a:t>MOBİLİZASYON KURTARMA  STRATEJİLERİ</a:t>
            </a:r>
          </a:p>
        </p:txBody>
      </p:sp>
    </p:spTree>
    <p:extLst>
      <p:ext uri="{BB962C8B-B14F-4D97-AF65-F5344CB8AC3E}">
        <p14:creationId xmlns:p14="http://schemas.microsoft.com/office/powerpoint/2010/main" val="333440320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3">
            <a:extLst>
              <a:ext uri="{FF2B5EF4-FFF2-40B4-BE49-F238E27FC236}">
                <a16:creationId xmlns:a16="http://schemas.microsoft.com/office/drawing/2014/main" id="{9960EE4B-5982-D440-8448-4D124A55745E}"/>
              </a:ext>
            </a:extLst>
          </p:cNvPr>
          <p:cNvSpPr>
            <a:spLocks noGrp="1" noChangeArrowheads="1"/>
          </p:cNvSpPr>
          <p:nvPr>
            <p:ph type="body" idx="4294967295"/>
          </p:nvPr>
        </p:nvSpPr>
        <p:spPr bwMode="auto">
          <a:xfrm>
            <a:off x="1816100" y="1146176"/>
            <a:ext cx="8470900" cy="526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lnSpc>
                <a:spcPct val="110000"/>
              </a:lnSpc>
              <a:buFont typeface="Wingdings" panose="05000000000000000000" pitchFamily="2" charset="2"/>
              <a:buChar char="§"/>
            </a:pPr>
            <a:r>
              <a:rPr lang="en-US" altLang="tr-TR" sz="2000" dirty="0" err="1">
                <a:ea typeface="ＭＳ Ｐゴシック" panose="020B0600070205080204" pitchFamily="34" charset="-128"/>
              </a:rPr>
              <a:t>Plerixafor</a:t>
            </a:r>
            <a:r>
              <a:rPr lang="en-US" altLang="tr-TR" sz="2000" dirty="0">
                <a:ea typeface="ＭＳ Ｐゴシック" panose="020B0600070205080204" pitchFamily="34" charset="-128"/>
              </a:rPr>
              <a:t> (SDF-1 </a:t>
            </a:r>
            <a:r>
              <a:rPr lang="en-US" altLang="tr-TR" sz="2000" dirty="0" err="1">
                <a:ea typeface="ＭＳ Ｐゴシック" panose="020B0600070205080204" pitchFamily="34" charset="-128"/>
              </a:rPr>
              <a:t>alfa</a:t>
            </a:r>
            <a:r>
              <a:rPr lang="en-US" altLang="tr-TR" sz="2000" dirty="0">
                <a:ea typeface="ＭＳ Ｐゴシック" panose="020B0600070205080204" pitchFamily="34" charset="-128"/>
              </a:rPr>
              <a:t> inhibitor)</a:t>
            </a:r>
          </a:p>
          <a:p>
            <a:pPr lvl="1" eaLnBrk="1" hangingPunct="1">
              <a:lnSpc>
                <a:spcPct val="110000"/>
              </a:lnSpc>
              <a:buFont typeface="Wingdings" panose="05000000000000000000" pitchFamily="2" charset="2"/>
              <a:buChar char="§"/>
            </a:pPr>
            <a:r>
              <a:rPr lang="en-US" altLang="tr-TR" sz="2000" dirty="0">
                <a:ea typeface="ＭＳ Ｐゴシック" panose="020B0600070205080204" pitchFamily="34" charset="-128"/>
              </a:rPr>
              <a:t>G-CSF+ </a:t>
            </a:r>
            <a:r>
              <a:rPr lang="en-US" altLang="tr-TR" sz="2000" dirty="0" err="1">
                <a:ea typeface="ＭＳ Ｐゴシック" panose="020B0600070205080204" pitchFamily="34" charset="-128"/>
              </a:rPr>
              <a:t>Plerixafor</a:t>
            </a:r>
            <a:endParaRPr lang="en-US" altLang="tr-TR" sz="2000" dirty="0">
              <a:ea typeface="ＭＳ Ｐゴシック" panose="020B0600070205080204" pitchFamily="34" charset="-128"/>
            </a:endParaRPr>
          </a:p>
          <a:p>
            <a:pPr lvl="1" eaLnBrk="1" hangingPunct="1">
              <a:lnSpc>
                <a:spcPct val="110000"/>
              </a:lnSpc>
              <a:buFont typeface="Wingdings" panose="05000000000000000000" pitchFamily="2" charset="2"/>
              <a:buChar char="§"/>
            </a:pPr>
            <a:r>
              <a:rPr lang="en-US" altLang="tr-TR" sz="2000" dirty="0" err="1">
                <a:ea typeface="ＭＳ Ｐゴシック" panose="020B0600070205080204" pitchFamily="34" charset="-128"/>
              </a:rPr>
              <a:t>Kemoterapi</a:t>
            </a:r>
            <a:r>
              <a:rPr lang="en-US" altLang="tr-TR" sz="2000" dirty="0">
                <a:ea typeface="ＭＳ Ｐゴシック" panose="020B0600070205080204" pitchFamily="34" charset="-128"/>
              </a:rPr>
              <a:t> + G-CSF + </a:t>
            </a:r>
            <a:r>
              <a:rPr lang="en-US" altLang="tr-TR" sz="2000" dirty="0" err="1">
                <a:ea typeface="ＭＳ Ｐゴシック" panose="020B0600070205080204" pitchFamily="34" charset="-128"/>
              </a:rPr>
              <a:t>Plerixafor</a:t>
            </a:r>
            <a:endParaRPr lang="en-US" altLang="tr-TR" sz="2000" dirty="0">
              <a:ea typeface="ＭＳ Ｐゴシック" panose="020B0600070205080204" pitchFamily="34" charset="-128"/>
            </a:endParaRPr>
          </a:p>
          <a:p>
            <a:pPr eaLnBrk="1" hangingPunct="1">
              <a:lnSpc>
                <a:spcPct val="110000"/>
              </a:lnSpc>
              <a:buFont typeface="Wingdings" panose="05000000000000000000" pitchFamily="2" charset="2"/>
              <a:buChar char="§"/>
            </a:pPr>
            <a:r>
              <a:rPr lang="en-US" altLang="tr-TR" sz="2000" dirty="0" err="1">
                <a:ea typeface="ＭＳ Ｐゴシック" panose="020B0600070205080204" pitchFamily="34" charset="-128"/>
              </a:rPr>
              <a:t>Yüksek</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doz</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sitokin</a:t>
            </a:r>
            <a:endParaRPr lang="en-US" altLang="tr-TR" sz="2000" dirty="0">
              <a:ea typeface="ＭＳ Ｐゴシック" panose="020B0600070205080204" pitchFamily="34" charset="-128"/>
            </a:endParaRPr>
          </a:p>
          <a:p>
            <a:pPr lvl="1" eaLnBrk="1" hangingPunct="1">
              <a:lnSpc>
                <a:spcPct val="110000"/>
              </a:lnSpc>
              <a:buFont typeface="Wingdings" panose="05000000000000000000" pitchFamily="2" charset="2"/>
              <a:buChar char="§"/>
            </a:pPr>
            <a:r>
              <a:rPr lang="en-US" altLang="tr-TR" sz="2000" dirty="0" err="1">
                <a:ea typeface="ＭＳ Ｐゴシック" panose="020B0600070205080204" pitchFamily="34" charset="-128"/>
              </a:rPr>
              <a:t>Yüksek</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doz</a:t>
            </a:r>
            <a:r>
              <a:rPr lang="en-US" altLang="tr-TR" sz="2000" dirty="0">
                <a:ea typeface="ＭＳ Ｐゴシック" panose="020B0600070205080204" pitchFamily="34" charset="-128"/>
              </a:rPr>
              <a:t> G-CSF</a:t>
            </a:r>
          </a:p>
          <a:p>
            <a:pPr lvl="1" eaLnBrk="1" hangingPunct="1">
              <a:lnSpc>
                <a:spcPct val="110000"/>
              </a:lnSpc>
              <a:buFont typeface="Wingdings" panose="05000000000000000000" pitchFamily="2" charset="2"/>
              <a:buChar char="§"/>
            </a:pPr>
            <a:r>
              <a:rPr lang="en-US" altLang="tr-TR" sz="2000" dirty="0" err="1">
                <a:ea typeface="ＭＳ Ｐゴシック" panose="020B0600070205080204" pitchFamily="34" charset="-128"/>
              </a:rPr>
              <a:t>Kombine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sitokin</a:t>
            </a:r>
            <a:r>
              <a:rPr lang="en-US" altLang="tr-TR" sz="2000" dirty="0">
                <a:ea typeface="ＭＳ Ｐゴシック" panose="020B0600070205080204" pitchFamily="34" charset="-128"/>
              </a:rPr>
              <a:t> (G-CSF+GM-CSF)</a:t>
            </a:r>
          </a:p>
          <a:p>
            <a:pPr lvl="1" eaLnBrk="1" hangingPunct="1">
              <a:lnSpc>
                <a:spcPct val="110000"/>
              </a:lnSpc>
              <a:buFont typeface="Wingdings" panose="05000000000000000000" pitchFamily="2" charset="2"/>
              <a:buChar char="§"/>
            </a:pPr>
            <a:r>
              <a:rPr lang="en-US" altLang="tr-TR" sz="2000" dirty="0">
                <a:ea typeface="ＭＳ Ｐゴシック" panose="020B0600070205080204" pitchFamily="34" charset="-128"/>
              </a:rPr>
              <a:t>G-CSF+SCF, IL-3</a:t>
            </a:r>
          </a:p>
          <a:p>
            <a:pPr eaLnBrk="1" hangingPunct="1">
              <a:lnSpc>
                <a:spcPct val="110000"/>
              </a:lnSpc>
              <a:buFont typeface="Wingdings" panose="05000000000000000000" pitchFamily="2" charset="2"/>
              <a:buChar char="§"/>
            </a:pPr>
            <a:r>
              <a:rPr lang="en-US" altLang="tr-TR" sz="2000" dirty="0" err="1">
                <a:ea typeface="ＭＳ Ｐゴシック" panose="020B0600070205080204" pitchFamily="34" charset="-128"/>
              </a:rPr>
              <a:t>Kemomobilizasyon</a:t>
            </a:r>
            <a:endParaRPr lang="en-US" altLang="tr-TR" sz="2000" dirty="0">
              <a:ea typeface="ＭＳ Ｐゴシック" panose="020B0600070205080204" pitchFamily="34" charset="-128"/>
            </a:endParaRPr>
          </a:p>
          <a:p>
            <a:pPr lvl="1" eaLnBrk="1" hangingPunct="1">
              <a:lnSpc>
                <a:spcPct val="110000"/>
              </a:lnSpc>
              <a:buFont typeface="Wingdings" panose="05000000000000000000" pitchFamily="2" charset="2"/>
              <a:buChar char="§"/>
            </a:pPr>
            <a:r>
              <a:rPr lang="en-US" altLang="tr-TR" sz="2000" dirty="0" err="1">
                <a:ea typeface="ＭＳ Ｐゴシック" panose="020B0600070205080204" pitchFamily="34" charset="-128"/>
              </a:rPr>
              <a:t>Kemoterapi</a:t>
            </a:r>
            <a:r>
              <a:rPr lang="en-US" altLang="tr-TR" sz="2000" dirty="0">
                <a:ea typeface="ＭＳ Ｐゴシック" panose="020B0600070205080204" pitchFamily="34" charset="-128"/>
              </a:rPr>
              <a:t> + G-CSF</a:t>
            </a:r>
          </a:p>
          <a:p>
            <a:pPr eaLnBrk="1" hangingPunct="1">
              <a:lnSpc>
                <a:spcPct val="110000"/>
              </a:lnSpc>
              <a:buFont typeface="Wingdings" panose="05000000000000000000" pitchFamily="2" charset="2"/>
              <a:buChar char="§"/>
            </a:pPr>
            <a:r>
              <a:rPr lang="en-US" altLang="tr-TR" sz="2000" dirty="0" err="1">
                <a:ea typeface="ＭＳ Ｐゴシック" panose="020B0600070205080204" pitchFamily="34" charset="-128"/>
              </a:rPr>
              <a:t>Yüksek</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hacim</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aferez</a:t>
            </a:r>
            <a:endParaRPr lang="en-US" altLang="tr-TR" sz="2000" dirty="0">
              <a:ea typeface="ＭＳ Ｐゴシック" panose="020B0600070205080204" pitchFamily="34" charset="-128"/>
            </a:endParaRPr>
          </a:p>
          <a:p>
            <a:pPr>
              <a:lnSpc>
                <a:spcPct val="110000"/>
              </a:lnSpc>
              <a:buFont typeface="Wingdings" panose="05000000000000000000" pitchFamily="2" charset="2"/>
              <a:buChar char="§"/>
            </a:pPr>
            <a:r>
              <a:rPr lang="en-US" altLang="tr-TR" sz="2000" dirty="0" err="1">
                <a:ea typeface="ＭＳ Ｐゴシック" panose="020B0600070205080204" pitchFamily="34" charset="-128"/>
              </a:rPr>
              <a:t>Deneysel</a:t>
            </a:r>
            <a:r>
              <a:rPr lang="en-US" altLang="tr-TR" sz="2000" dirty="0">
                <a:ea typeface="ＭＳ Ｐゴシック" panose="020B0600070205080204" pitchFamily="34" charset="-128"/>
              </a:rPr>
              <a:t>: EPO, GH, PTH, TPO, SB251353, </a:t>
            </a:r>
            <a:r>
              <a:rPr lang="en-US" altLang="tr-TR" sz="2000" dirty="0" smtClean="0">
                <a:ea typeface="ＭＳ Ｐゴシック" panose="020B0600070205080204" pitchFamily="34" charset="-128"/>
              </a:rPr>
              <a:t>CTCE-0021</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Filgrastim</a:t>
            </a:r>
            <a:r>
              <a:rPr lang="tr-TR" altLang="tr-TR" sz="2000" dirty="0">
                <a:ea typeface="ＭＳ Ｐゴシック" panose="020B0600070205080204" pitchFamily="34" charset="-128"/>
              </a:rPr>
              <a:t> </a:t>
            </a:r>
            <a:r>
              <a:rPr lang="tr-TR" altLang="tr-TR" sz="2000" dirty="0" smtClean="0">
                <a:ea typeface="ＭＳ Ｐゴシック" panose="020B0600070205080204" pitchFamily="34" charset="-128"/>
              </a:rPr>
              <a:t>+ </a:t>
            </a:r>
            <a:r>
              <a:rPr lang="tr-TR" altLang="tr-TR" sz="2000" dirty="0" err="1">
                <a:ea typeface="ＭＳ Ｐゴシック" panose="020B0600070205080204" pitchFamily="34" charset="-128"/>
              </a:rPr>
              <a:t>stem</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cell</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factor</a:t>
            </a:r>
            <a:r>
              <a:rPr lang="tr-TR" altLang="tr-TR" sz="2000" dirty="0">
                <a:ea typeface="ＭＳ Ｐゴシック" panose="020B0600070205080204" pitchFamily="34" charset="-128"/>
              </a:rPr>
              <a:t> </a:t>
            </a:r>
            <a:r>
              <a:rPr lang="tr-TR" altLang="tr-TR" sz="2000" dirty="0" smtClean="0">
                <a:ea typeface="ＭＳ Ｐゴシック" panose="020B0600070205080204" pitchFamily="34" charset="-128"/>
              </a:rPr>
              <a:t>(</a:t>
            </a:r>
            <a:r>
              <a:rPr lang="tr-TR" altLang="tr-TR" sz="2000" dirty="0">
                <a:ea typeface="ＭＳ Ｐゴシック" panose="020B0600070205080204" pitchFamily="34" charset="-128"/>
              </a:rPr>
              <a:t>SCF; </a:t>
            </a:r>
            <a:r>
              <a:rPr lang="tr-TR" altLang="tr-TR" sz="2000" dirty="0" err="1">
                <a:ea typeface="ＭＳ Ｐゴシック" panose="020B0600070205080204" pitchFamily="34" charset="-128"/>
              </a:rPr>
              <a:t>ancestim</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recombinant</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methionyl</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human</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stem</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cell</a:t>
            </a:r>
            <a:r>
              <a:rPr lang="tr-TR" altLang="tr-TR" sz="2000" dirty="0">
                <a:ea typeface="ＭＳ Ｐゴシック" panose="020B0600070205080204" pitchFamily="34" charset="-128"/>
              </a:rPr>
              <a:t> </a:t>
            </a:r>
            <a:r>
              <a:rPr lang="tr-TR" altLang="tr-TR" sz="2000" dirty="0" err="1">
                <a:ea typeface="ＭＳ Ｐゴシック" panose="020B0600070205080204" pitchFamily="34" charset="-128"/>
              </a:rPr>
              <a:t>factor</a:t>
            </a:r>
            <a:r>
              <a:rPr lang="tr-TR" altLang="tr-TR" sz="2000" dirty="0">
                <a:ea typeface="ＭＳ Ｐゴシック" panose="020B0600070205080204" pitchFamily="34" charset="-128"/>
              </a:rPr>
              <a:t>)</a:t>
            </a:r>
            <a:endParaRPr lang="en-US" altLang="tr-TR" sz="2000" dirty="0">
              <a:ea typeface="ＭＳ Ｐゴシック" panose="020B0600070205080204" pitchFamily="34" charset="-128"/>
            </a:endParaRPr>
          </a:p>
          <a:p>
            <a:pPr eaLnBrk="1" hangingPunct="1">
              <a:lnSpc>
                <a:spcPct val="110000"/>
              </a:lnSpc>
              <a:buFont typeface="Wingdings" panose="05000000000000000000" pitchFamily="2" charset="2"/>
              <a:buChar char="§"/>
            </a:pPr>
            <a:r>
              <a:rPr lang="en-US" altLang="tr-TR" sz="2000" dirty="0">
                <a:ea typeface="ＭＳ Ｐゴシック" panose="020B0600070205080204" pitchFamily="34" charset="-128"/>
              </a:rPr>
              <a:t>Kİ harvest</a:t>
            </a:r>
          </a:p>
          <a:p>
            <a:pPr eaLnBrk="1" hangingPunct="1">
              <a:lnSpc>
                <a:spcPct val="110000"/>
              </a:lnSpc>
            </a:pPr>
            <a:endParaRPr lang="en-US" altLang="tr-TR" sz="2000" dirty="0">
              <a:ea typeface="ＭＳ Ｐゴシック" panose="020B0600070205080204" pitchFamily="34" charset="-128"/>
            </a:endParaRPr>
          </a:p>
        </p:txBody>
      </p:sp>
      <p:sp>
        <p:nvSpPr>
          <p:cNvPr id="158723" name="Rectangle 6">
            <a:extLst>
              <a:ext uri="{FF2B5EF4-FFF2-40B4-BE49-F238E27FC236}">
                <a16:creationId xmlns:a16="http://schemas.microsoft.com/office/drawing/2014/main" id="{BFC8AB0D-E6BB-BB40-A87C-83EF96426A90}"/>
              </a:ext>
            </a:extLst>
          </p:cNvPr>
          <p:cNvSpPr>
            <a:spLocks noChangeArrowheads="1"/>
          </p:cNvSpPr>
          <p:nvPr/>
        </p:nvSpPr>
        <p:spPr bwMode="auto">
          <a:xfrm>
            <a:off x="2724151" y="1"/>
            <a:ext cx="6791325" cy="1058863"/>
          </a:xfrm>
          <a:prstGeom prst="rect">
            <a:avLst/>
          </a:prstGeom>
          <a:solidFill>
            <a:schemeClr val="bg1"/>
          </a:solidFill>
          <a:ln>
            <a:noFill/>
          </a:ln>
        </p:spPr>
        <p:txBody>
          <a:bodyPr lIns="92075" tIns="46038" rIns="92075" bIns="460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tr-TR" sz="3200" b="1" dirty="0" err="1">
                <a:latin typeface="+mn-lt"/>
              </a:rPr>
              <a:t>Mobilizasyon</a:t>
            </a:r>
            <a:r>
              <a:rPr lang="en-GB" altLang="tr-TR" sz="3200" b="1" dirty="0">
                <a:latin typeface="+mn-lt"/>
              </a:rPr>
              <a:t> </a:t>
            </a:r>
            <a:r>
              <a:rPr lang="en-GB" altLang="tr-TR" sz="3200" b="1" dirty="0" err="1">
                <a:latin typeface="+mn-lt"/>
              </a:rPr>
              <a:t>Kurtarma</a:t>
            </a:r>
            <a:r>
              <a:rPr lang="en-GB" altLang="tr-TR" sz="3200" b="1" dirty="0">
                <a:latin typeface="+mn-lt"/>
              </a:rPr>
              <a:t> </a:t>
            </a:r>
            <a:r>
              <a:rPr lang="en-GB" altLang="tr-TR" sz="3200" b="1" dirty="0" err="1">
                <a:latin typeface="+mn-lt"/>
              </a:rPr>
              <a:t>Stratejileri</a:t>
            </a:r>
            <a:endParaRPr lang="tr-TR" altLang="tr-TR" sz="3200" b="1" dirty="0">
              <a:latin typeface="+mn-lt"/>
              <a:sym typeface="Symbol" pitchFamily="2" charset="2"/>
            </a:endParaRPr>
          </a:p>
        </p:txBody>
      </p:sp>
      <p:sp>
        <p:nvSpPr>
          <p:cNvPr id="158724" name="TextBox 1">
            <a:extLst>
              <a:ext uri="{FF2B5EF4-FFF2-40B4-BE49-F238E27FC236}">
                <a16:creationId xmlns:a16="http://schemas.microsoft.com/office/drawing/2014/main" id="{355C51BC-D6AD-1544-95FB-1D608BFE7E5B}"/>
              </a:ext>
            </a:extLst>
          </p:cNvPr>
          <p:cNvSpPr txBox="1">
            <a:spLocks noChangeArrowheads="1"/>
          </p:cNvSpPr>
          <p:nvPr/>
        </p:nvSpPr>
        <p:spPr bwMode="auto">
          <a:xfrm>
            <a:off x="1631951" y="6497639"/>
            <a:ext cx="7534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200">
                <a:latin typeface="Times New Roman" panose="02020603050405020304" pitchFamily="18" charset="0"/>
              </a:rPr>
              <a:t>L. Bik To, et al. How I treat patients who mobilize hematopoietic stem cells poorly. BLOOD 2011; 118(17): 4530-4540</a:t>
            </a:r>
          </a:p>
        </p:txBody>
      </p:sp>
    </p:spTree>
    <p:extLst>
      <p:ext uri="{BB962C8B-B14F-4D97-AF65-F5344CB8AC3E}">
        <p14:creationId xmlns:p14="http://schemas.microsoft.com/office/powerpoint/2010/main" val="4126815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E52A4DE9-0C2D-0744-A9E1-0FA1DF81DE24}"/>
              </a:ext>
            </a:extLst>
          </p:cNvPr>
          <p:cNvSpPr>
            <a:spLocks noGrp="1"/>
          </p:cNvSpPr>
          <p:nvPr>
            <p:ph type="title"/>
          </p:nvPr>
        </p:nvSpPr>
        <p:spPr bwMode="auto">
          <a:xfrm>
            <a:off x="2687639" y="34925"/>
            <a:ext cx="6827837" cy="882650"/>
          </a:xfrm>
          <a:solidFill>
            <a:schemeClr val="bg1"/>
          </a:solidFill>
        </p:spPr>
        <p:txBody>
          <a:bodyPr vert="horz" wrap="square" lIns="91440" tIns="45720" rIns="91440" bIns="45720" numCol="1" rtlCol="0" anchor="t" anchorCtr="0" compatLnSpc="1">
            <a:prstTxWarp prst="textNoShape">
              <a:avLst/>
            </a:prstTxWarp>
            <a:normAutofit/>
          </a:bodyPr>
          <a:lstStyle/>
          <a:p>
            <a:r>
              <a:rPr lang="en-US" altLang="tr-TR" b="1" dirty="0" err="1">
                <a:latin typeface="+mn-lt"/>
                <a:ea typeface="ＭＳ Ｐゴシック" panose="020B0600070205080204" pitchFamily="34" charset="-128"/>
              </a:rPr>
              <a:t>Plerixafor</a:t>
            </a:r>
            <a:endParaRPr lang="en-US" altLang="tr-TR" b="1" dirty="0">
              <a:latin typeface="+mn-lt"/>
              <a:ea typeface="ＭＳ Ｐゴシック" panose="020B0600070205080204" pitchFamily="34" charset="-128"/>
            </a:endParaRPr>
          </a:p>
        </p:txBody>
      </p:sp>
      <p:sp>
        <p:nvSpPr>
          <p:cNvPr id="160770" name="Content Placeholder 2">
            <a:extLst>
              <a:ext uri="{FF2B5EF4-FFF2-40B4-BE49-F238E27FC236}">
                <a16:creationId xmlns:a16="http://schemas.microsoft.com/office/drawing/2014/main" id="{1D4F1AAB-115C-8E4F-82ED-04EB48C062C3}"/>
              </a:ext>
            </a:extLst>
          </p:cNvPr>
          <p:cNvSpPr>
            <a:spLocks noGrp="1"/>
          </p:cNvSpPr>
          <p:nvPr>
            <p:ph idx="1"/>
          </p:nvPr>
        </p:nvSpPr>
        <p:spPr bwMode="auto">
          <a:xfrm>
            <a:off x="1616075" y="1082676"/>
            <a:ext cx="5197475" cy="4908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eaLnBrk="1" hangingPunct="1">
              <a:lnSpc>
                <a:spcPct val="130000"/>
              </a:lnSpc>
              <a:buFont typeface="Wingdings" panose="05000000000000000000" pitchFamily="2" charset="2"/>
              <a:buChar char="§"/>
            </a:pPr>
            <a:r>
              <a:rPr lang="tr-TR" altLang="tr-TR" sz="2000" dirty="0">
                <a:ea typeface="ＭＳ Ｐゴシック" panose="020B0600070205080204" pitchFamily="34" charset="-128"/>
              </a:rPr>
              <a:t>CXCR4</a:t>
            </a:r>
            <a:r>
              <a:rPr lang="tr-TR" altLang="ja-JP" sz="2000" dirty="0">
                <a:ea typeface="ＭＳ Ｐゴシック" panose="020B0600070205080204" pitchFamily="34" charset="-128"/>
              </a:rPr>
              <a:t> ve</a:t>
            </a:r>
            <a:r>
              <a:rPr lang="tr-TR" altLang="tr-TR" sz="2000" dirty="0">
                <a:ea typeface="ＭＳ Ｐゴシック" panose="020B0600070205080204" pitchFamily="34" charset="-128"/>
              </a:rPr>
              <a:t> ligandı SDF-1 ile etkileşimi Kİ</a:t>
            </a:r>
            <a:r>
              <a:rPr lang="ja-JP" altLang="tr-TR" sz="2000" dirty="0">
                <a:ea typeface="ＭＳ Ｐゴシック" panose="020B0600070205080204" pitchFamily="34" charset="-128"/>
              </a:rPr>
              <a:t>’</a:t>
            </a:r>
            <a:r>
              <a:rPr lang="tr-TR" altLang="ja-JP" sz="2000" dirty="0" err="1">
                <a:ea typeface="ＭＳ Ｐゴシック" panose="020B0600070205080204" pitchFamily="34" charset="-128"/>
              </a:rPr>
              <a:t>nde</a:t>
            </a:r>
            <a:r>
              <a:rPr lang="tr-TR" altLang="ja-JP" sz="2000" dirty="0">
                <a:ea typeface="ＭＳ Ｐゴシック" panose="020B0600070205080204" pitchFamily="34" charset="-128"/>
              </a:rPr>
              <a:t> </a:t>
            </a:r>
            <a:r>
              <a:rPr lang="tr-TR" altLang="ja-JP" sz="2000" dirty="0" err="1">
                <a:ea typeface="ＭＳ Ｐゴシック" panose="020B0600070205080204" pitchFamily="34" charset="-128"/>
              </a:rPr>
              <a:t>HKH</a:t>
            </a:r>
            <a:r>
              <a:rPr lang="tr-TR" altLang="en-US" sz="2000" dirty="0" err="1">
                <a:ea typeface="ＭＳ Ｐゴシック" panose="020B0600070205080204" pitchFamily="34" charset="-128"/>
              </a:rPr>
              <a:t>’</a:t>
            </a:r>
            <a:r>
              <a:rPr lang="tr-TR" altLang="ja-JP" sz="2000" dirty="0" err="1">
                <a:ea typeface="ＭＳ Ｐゴシック" panose="020B0600070205080204" pitchFamily="34" charset="-128"/>
              </a:rPr>
              <a:t>lerin</a:t>
            </a:r>
            <a:r>
              <a:rPr lang="tr-TR" altLang="ja-JP" sz="2000" dirty="0">
                <a:ea typeface="ＭＳ Ｐゴシック" panose="020B0600070205080204" pitchFamily="34" charset="-128"/>
              </a:rPr>
              <a:t> adezyon ve </a:t>
            </a:r>
            <a:r>
              <a:rPr lang="tr-TR" altLang="ja-JP" sz="2000" dirty="0" err="1">
                <a:ea typeface="ＭＳ Ｐゴシック" panose="020B0600070205080204" pitchFamily="34" charset="-128"/>
              </a:rPr>
              <a:t>diferansiyasyonu</a:t>
            </a:r>
            <a:r>
              <a:rPr lang="tr-TR" altLang="ja-JP" sz="2000" dirty="0">
                <a:ea typeface="ＭＳ Ｐゴシック" panose="020B0600070205080204" pitchFamily="34" charset="-128"/>
              </a:rPr>
              <a:t> sağlar. </a:t>
            </a:r>
          </a:p>
          <a:p>
            <a:pPr algn="just" eaLnBrk="1" hangingPunct="1">
              <a:lnSpc>
                <a:spcPct val="130000"/>
              </a:lnSpc>
              <a:buFont typeface="Wingdings" panose="05000000000000000000" pitchFamily="2" charset="2"/>
              <a:buChar char="§"/>
            </a:pPr>
            <a:r>
              <a:rPr lang="en-US" altLang="tr-TR" sz="2000" dirty="0">
                <a:solidFill>
                  <a:srgbClr val="FF0000"/>
                </a:solidFill>
                <a:ea typeface="ＭＳ Ｐゴシック" panose="020B0600070205080204" pitchFamily="34" charset="-128"/>
              </a:rPr>
              <a:t>SDF-1/CXCR4 </a:t>
            </a:r>
            <a:r>
              <a:rPr lang="en-US" altLang="tr-TR" sz="2000" dirty="0" err="1">
                <a:solidFill>
                  <a:srgbClr val="FF0000"/>
                </a:solidFill>
                <a:ea typeface="ＭＳ Ｐゴシック" panose="020B0600070205080204" pitchFamily="34" charset="-128"/>
              </a:rPr>
              <a:t>etkileşiminin</a:t>
            </a:r>
            <a:r>
              <a:rPr lang="en-US" altLang="tr-TR" sz="2000" dirty="0">
                <a:solidFill>
                  <a:srgbClr val="FF0000"/>
                </a:solidFill>
                <a:ea typeface="ＭＳ Ｐゴシック" panose="020B0600070205080204" pitchFamily="34" charset="-128"/>
              </a:rPr>
              <a:t> </a:t>
            </a:r>
            <a:r>
              <a:rPr lang="tr-TR" altLang="tr-TR" sz="2000" dirty="0">
                <a:solidFill>
                  <a:srgbClr val="FF0000"/>
                </a:solidFill>
                <a:ea typeface="ＭＳ Ｐゴシック" panose="020B0600070205080204" pitchFamily="34" charset="-128"/>
              </a:rPr>
              <a:t>bozulması </a:t>
            </a:r>
            <a:r>
              <a:rPr lang="tr-TR" altLang="tr-TR" sz="2000" dirty="0" err="1">
                <a:solidFill>
                  <a:srgbClr val="FF0000"/>
                </a:solidFill>
                <a:ea typeface="ＭＳ Ｐゴシック" panose="020B0600070205080204" pitchFamily="34" charset="-128"/>
              </a:rPr>
              <a:t>HKH</a:t>
            </a:r>
            <a:r>
              <a:rPr lang="tr-TR" altLang="en-US" sz="2000" dirty="0" err="1">
                <a:solidFill>
                  <a:srgbClr val="FF0000"/>
                </a:solidFill>
                <a:ea typeface="ＭＳ Ｐゴシック" panose="020B0600070205080204" pitchFamily="34" charset="-128"/>
              </a:rPr>
              <a:t>‘</a:t>
            </a:r>
            <a:r>
              <a:rPr lang="tr-TR" altLang="ja-JP" sz="2000" dirty="0" err="1">
                <a:solidFill>
                  <a:srgbClr val="FF0000"/>
                </a:solidFill>
                <a:ea typeface="ＭＳ Ｐゴシック" panose="020B0600070205080204" pitchFamily="34" charset="-128"/>
              </a:rPr>
              <a:t>lerin</a:t>
            </a:r>
            <a:r>
              <a:rPr lang="tr-TR" altLang="ja-JP" sz="2000" dirty="0">
                <a:solidFill>
                  <a:srgbClr val="FF0000"/>
                </a:solidFill>
                <a:ea typeface="ＭＳ Ｐゴシック" panose="020B0600070205080204" pitchFamily="34" charset="-128"/>
              </a:rPr>
              <a:t> dolaşıma salınmasını sağlar.</a:t>
            </a:r>
            <a:endParaRPr lang="en-US" altLang="ja-JP" sz="2000" dirty="0">
              <a:solidFill>
                <a:srgbClr val="FF0000"/>
              </a:solidFill>
              <a:ea typeface="ＭＳ Ｐゴシック" panose="020B0600070205080204" pitchFamily="34" charset="-128"/>
            </a:endParaRPr>
          </a:p>
          <a:p>
            <a:pPr algn="just">
              <a:lnSpc>
                <a:spcPct val="130000"/>
              </a:lnSpc>
              <a:buFont typeface="Wingdings" panose="05000000000000000000" pitchFamily="2" charset="2"/>
              <a:buChar char="§"/>
            </a:pPr>
            <a:r>
              <a:rPr lang="en-US" altLang="tr-TR" sz="2000" dirty="0" err="1">
                <a:ea typeface="ＭＳ Ｐゴシック" panose="020B0600070205080204" pitchFamily="34" charset="-128"/>
              </a:rPr>
              <a:t>Reversibl</a:t>
            </a:r>
            <a:r>
              <a:rPr lang="en-US" altLang="tr-TR" sz="2000" dirty="0">
                <a:ea typeface="ＭＳ Ｐゴシック" panose="020B0600070205080204" pitchFamily="34" charset="-128"/>
              </a:rPr>
              <a:t> CXCR4 </a:t>
            </a:r>
            <a:r>
              <a:rPr lang="en-US" altLang="tr-TR" sz="2000" dirty="0" err="1">
                <a:ea typeface="ＭＳ Ｐゴシック" panose="020B0600070205080204" pitchFamily="34" charset="-128"/>
              </a:rPr>
              <a:t>inhibitorü</a:t>
            </a:r>
            <a:endParaRPr lang="en-US" altLang="tr-TR" sz="2000" dirty="0">
              <a:ea typeface="ＭＳ Ｐゴシック" panose="020B0600070205080204" pitchFamily="34" charset="-128"/>
            </a:endParaRPr>
          </a:p>
          <a:p>
            <a:pPr algn="just">
              <a:lnSpc>
                <a:spcPct val="130000"/>
              </a:lnSpc>
              <a:buFont typeface="Wingdings" panose="05000000000000000000" pitchFamily="2" charset="2"/>
              <a:buChar char="§"/>
            </a:pPr>
            <a:r>
              <a:rPr lang="en-US" altLang="tr-TR" sz="2000" dirty="0" err="1">
                <a:ea typeface="ＭＳ Ｐゴシック" panose="020B0600070205080204" pitchFamily="34" charset="-128"/>
              </a:rPr>
              <a:t>Farklı</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etki</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mekanizmaları</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aracılığıyla</a:t>
            </a:r>
            <a:r>
              <a:rPr lang="en-US" altLang="tr-TR" sz="2000" dirty="0">
                <a:ea typeface="ＭＳ Ｐゴシック" panose="020B0600070205080204" pitchFamily="34" charset="-128"/>
              </a:rPr>
              <a:t> </a:t>
            </a:r>
            <a:r>
              <a:rPr lang="en-US" altLang="tr-TR" sz="2000" dirty="0">
                <a:solidFill>
                  <a:srgbClr val="FF0000"/>
                </a:solidFill>
                <a:ea typeface="ＭＳ Ｐゴシック" panose="020B0600070205080204" pitchFamily="34" charset="-128"/>
              </a:rPr>
              <a:t>G-CSF </a:t>
            </a:r>
            <a:r>
              <a:rPr lang="en-US" altLang="tr-TR" sz="2000" dirty="0" err="1">
                <a:solidFill>
                  <a:srgbClr val="FF0000"/>
                </a:solidFill>
                <a:ea typeface="ＭＳ Ｐゴシック" panose="020B0600070205080204" pitchFamily="34" charset="-128"/>
              </a:rPr>
              <a:t>ile</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sinerjist</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etkili</a:t>
            </a:r>
            <a:endParaRPr lang="en-US" altLang="tr-TR" sz="2000" dirty="0">
              <a:solidFill>
                <a:srgbClr val="FF0000"/>
              </a:solidFill>
              <a:ea typeface="ＭＳ Ｐゴシック" panose="020B0600070205080204" pitchFamily="34" charset="-128"/>
            </a:endParaRPr>
          </a:p>
          <a:p>
            <a:pPr algn="just">
              <a:lnSpc>
                <a:spcPct val="130000"/>
              </a:lnSpc>
              <a:buFont typeface="Wingdings" panose="05000000000000000000" pitchFamily="2" charset="2"/>
              <a:buChar char="§"/>
            </a:pPr>
            <a:r>
              <a:rPr lang="en-US" altLang="tr-TR" sz="2000" dirty="0" err="1">
                <a:solidFill>
                  <a:srgbClr val="FF0000"/>
                </a:solidFill>
                <a:ea typeface="ＭＳ Ｐゴシック" panose="020B0600070205080204" pitchFamily="34" charset="-128"/>
              </a:rPr>
              <a:t>Tek</a:t>
            </a:r>
            <a:r>
              <a:rPr lang="en-US" altLang="tr-TR" sz="2000" dirty="0">
                <a:solidFill>
                  <a:srgbClr val="FF0000"/>
                </a:solidFill>
                <a:ea typeface="ＭＳ Ｐゴシック" panose="020B0600070205080204" pitchFamily="34" charset="-128"/>
              </a:rPr>
              <a:t> SQ </a:t>
            </a:r>
            <a:r>
              <a:rPr lang="en-US" altLang="tr-TR" sz="2000" dirty="0" err="1">
                <a:solidFill>
                  <a:srgbClr val="FF0000"/>
                </a:solidFill>
                <a:ea typeface="ＭＳ Ｐゴシック" panose="020B0600070205080204" pitchFamily="34" charset="-128"/>
              </a:rPr>
              <a:t>doz</a:t>
            </a:r>
            <a:r>
              <a:rPr lang="en-US" altLang="tr-TR" sz="2000" dirty="0">
                <a:solidFill>
                  <a:srgbClr val="FF0000"/>
                </a:solidFill>
                <a:ea typeface="ＭＳ Ｐゴシック" panose="020B0600070205080204" pitchFamily="34" charset="-128"/>
              </a:rPr>
              <a:t> plerixafor 160–240 </a:t>
            </a:r>
            <a:r>
              <a:rPr lang="en-US" altLang="tr-TR" sz="2000" dirty="0" err="1">
                <a:solidFill>
                  <a:srgbClr val="FF0000"/>
                </a:solidFill>
                <a:ea typeface="ＭＳ Ｐゴシック" panose="020B0600070205080204" pitchFamily="34" charset="-128"/>
              </a:rPr>
              <a:t>μg</a:t>
            </a:r>
            <a:r>
              <a:rPr lang="en-US" altLang="tr-TR" sz="2000" dirty="0">
                <a:solidFill>
                  <a:srgbClr val="FF0000"/>
                </a:solidFill>
                <a:ea typeface="ＭＳ Ｐゴシック" panose="020B0600070205080204" pitchFamily="34" charset="-128"/>
              </a:rPr>
              <a:t>/kg: 6-10-kat CD34</a:t>
            </a:r>
            <a:r>
              <a:rPr lang="en-US" altLang="tr-TR" sz="2000" baseline="30000" dirty="0">
                <a:solidFill>
                  <a:srgbClr val="FF0000"/>
                </a:solidFill>
                <a:ea typeface="ＭＳ Ｐゴシック" panose="020B0600070205080204" pitchFamily="34" charset="-128"/>
              </a:rPr>
              <a:t>+</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hücre</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sayısını</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artırır</a:t>
            </a:r>
            <a:endParaRPr lang="en-US" altLang="tr-TR" sz="2000" dirty="0">
              <a:solidFill>
                <a:srgbClr val="FF0000"/>
              </a:solidFill>
              <a:ea typeface="ＭＳ Ｐゴシック" panose="020B0600070205080204" pitchFamily="34" charset="-128"/>
            </a:endParaRPr>
          </a:p>
        </p:txBody>
      </p:sp>
      <p:sp>
        <p:nvSpPr>
          <p:cNvPr id="160772" name="Rectangle 1">
            <a:extLst>
              <a:ext uri="{FF2B5EF4-FFF2-40B4-BE49-F238E27FC236}">
                <a16:creationId xmlns:a16="http://schemas.microsoft.com/office/drawing/2014/main" id="{EEABA14E-14B2-874A-B012-5680586542BF}"/>
              </a:ext>
            </a:extLst>
          </p:cNvPr>
          <p:cNvSpPr>
            <a:spLocks noChangeArrowheads="1"/>
          </p:cNvSpPr>
          <p:nvPr/>
        </p:nvSpPr>
        <p:spPr bwMode="auto">
          <a:xfrm>
            <a:off x="1576388" y="6146801"/>
            <a:ext cx="77343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buFontTx/>
              <a:buAutoNum type="arabicPeriod"/>
            </a:pPr>
            <a:r>
              <a:rPr lang="en-GB" altLang="tr-TR" sz="1200">
                <a:latin typeface="Times New Roman" panose="02020603050405020304" pitchFamily="18" charset="0"/>
              </a:rPr>
              <a:t>Mozobil</a:t>
            </a:r>
            <a:r>
              <a:rPr lang="en-GB" altLang="tr-TR" sz="1200" baseline="30000">
                <a:latin typeface="Times New Roman" panose="02020603050405020304" pitchFamily="18" charset="0"/>
              </a:rPr>
              <a:t>®</a:t>
            </a:r>
            <a:r>
              <a:rPr lang="en-GB" altLang="tr-TR" sz="1200">
                <a:latin typeface="Times New Roman" panose="02020603050405020304" pitchFamily="18" charset="0"/>
              </a:rPr>
              <a:t> [Summary of Product Characteristics]. Naarden, The Netherlands: Genzyme Europe BV; 2009. </a:t>
            </a:r>
            <a:endParaRPr lang="en-US" altLang="tr-TR" sz="1200">
              <a:latin typeface="Times New Roman" panose="02020603050405020304" pitchFamily="18" charset="0"/>
            </a:endParaRPr>
          </a:p>
          <a:p>
            <a:pPr eaLnBrk="1" hangingPunct="1">
              <a:lnSpc>
                <a:spcPct val="80000"/>
              </a:lnSpc>
              <a:buFontTx/>
              <a:buAutoNum type="arabicPeriod"/>
            </a:pPr>
            <a:r>
              <a:rPr lang="en-US" altLang="tr-TR" sz="1200">
                <a:latin typeface="Times New Roman" panose="02020603050405020304" pitchFamily="18" charset="0"/>
              </a:rPr>
              <a:t>Pusic I, DiPersio JF. The use of growth factors in hematopoietic stem cell transplantation. </a:t>
            </a:r>
            <a:r>
              <a:rPr lang="en-US" altLang="tr-TR" sz="1200" i="1">
                <a:latin typeface="Times New Roman" panose="02020603050405020304" pitchFamily="18" charset="0"/>
              </a:rPr>
              <a:t>Curr Pharm Des.</a:t>
            </a:r>
            <a:r>
              <a:rPr lang="en-US" altLang="tr-TR" sz="1200">
                <a:latin typeface="Times New Roman" panose="02020603050405020304" pitchFamily="18" charset="0"/>
              </a:rPr>
              <a:t> 2008;14:1950-1961.</a:t>
            </a:r>
            <a:endParaRPr lang="it-IT" altLang="tr-TR" sz="1200">
              <a:latin typeface="Times New Roman" panose="02020603050405020304" pitchFamily="18" charset="0"/>
            </a:endParaRPr>
          </a:p>
          <a:p>
            <a:pPr eaLnBrk="1" hangingPunct="1">
              <a:lnSpc>
                <a:spcPct val="80000"/>
              </a:lnSpc>
              <a:buFontTx/>
              <a:buAutoNum type="arabicPeriod"/>
            </a:pPr>
            <a:r>
              <a:rPr lang="it-IT" altLang="tr-TR" sz="1200">
                <a:latin typeface="Times New Roman" panose="02020603050405020304" pitchFamily="18" charset="0"/>
              </a:rPr>
              <a:t>De Clercq E. The bicyclam AMD3100 story. </a:t>
            </a:r>
            <a:r>
              <a:rPr lang="en-US" altLang="tr-TR" sz="1200" i="1">
                <a:latin typeface="Times New Roman" panose="02020603050405020304" pitchFamily="18" charset="0"/>
              </a:rPr>
              <a:t>Nat Rev Drug Discov</a:t>
            </a:r>
            <a:r>
              <a:rPr lang="en-US" altLang="tr-TR" sz="1200">
                <a:latin typeface="Times New Roman" panose="02020603050405020304" pitchFamily="18" charset="0"/>
              </a:rPr>
              <a:t>. 2003;2:581-7.</a:t>
            </a:r>
          </a:p>
        </p:txBody>
      </p:sp>
      <p:pic>
        <p:nvPicPr>
          <p:cNvPr id="160773" name="Picture 6">
            <a:extLst>
              <a:ext uri="{FF2B5EF4-FFF2-40B4-BE49-F238E27FC236}">
                <a16:creationId xmlns:a16="http://schemas.microsoft.com/office/drawing/2014/main" id="{8F2F42C3-DB89-0B44-9755-B10A842D6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550" y="1073150"/>
            <a:ext cx="38163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5074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050">
            <a:extLst>
              <a:ext uri="{FF2B5EF4-FFF2-40B4-BE49-F238E27FC236}">
                <a16:creationId xmlns:a16="http://schemas.microsoft.com/office/drawing/2014/main" id="{E60A1FED-E455-6C4F-9E19-219DDABD3A72}"/>
              </a:ext>
            </a:extLst>
          </p:cNvPr>
          <p:cNvSpPr>
            <a:spLocks noChangeArrowheads="1"/>
          </p:cNvSpPr>
          <p:nvPr/>
        </p:nvSpPr>
        <p:spPr bwMode="auto">
          <a:xfrm>
            <a:off x="2209800" y="533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tr-TR" altLang="tr-TR" sz="3200">
              <a:solidFill>
                <a:srgbClr val="000099"/>
              </a:solidFill>
              <a:latin typeface="Times New Roman" panose="02020603050405020304" pitchFamily="18" charset="0"/>
            </a:endParaRPr>
          </a:p>
        </p:txBody>
      </p:sp>
      <p:grpSp>
        <p:nvGrpSpPr>
          <p:cNvPr id="137219" name="Group 3091">
            <a:extLst>
              <a:ext uri="{FF2B5EF4-FFF2-40B4-BE49-F238E27FC236}">
                <a16:creationId xmlns:a16="http://schemas.microsoft.com/office/drawing/2014/main" id="{DFC54FC4-7F9F-0F47-988E-9F07F428AE16}"/>
              </a:ext>
            </a:extLst>
          </p:cNvPr>
          <p:cNvGrpSpPr>
            <a:grpSpLocks/>
          </p:cNvGrpSpPr>
          <p:nvPr/>
        </p:nvGrpSpPr>
        <p:grpSpPr bwMode="auto">
          <a:xfrm>
            <a:off x="2362200" y="1219200"/>
            <a:ext cx="3189288" cy="4114800"/>
            <a:chOff x="528" y="1152"/>
            <a:chExt cx="1920" cy="2592"/>
          </a:xfrm>
          <a:solidFill>
            <a:schemeClr val="bg1"/>
          </a:solidFill>
        </p:grpSpPr>
        <p:pic>
          <p:nvPicPr>
            <p:cNvPr id="137231" name="Picture 3086" descr="117_Frame">
              <a:extLst>
                <a:ext uri="{FF2B5EF4-FFF2-40B4-BE49-F238E27FC236}">
                  <a16:creationId xmlns:a16="http://schemas.microsoft.com/office/drawing/2014/main" id="{3B86ED25-8CF7-C64D-BE96-A9B73B597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166"/>
            <a:stretch>
              <a:fillRect/>
            </a:stretch>
          </p:blipFill>
          <p:spPr bwMode="auto">
            <a:xfrm>
              <a:off x="528" y="1152"/>
              <a:ext cx="1920" cy="2592"/>
            </a:xfrm>
            <a:prstGeom prst="rect">
              <a:avLst/>
            </a:prstGeom>
            <a:grpFill/>
            <a:ln>
              <a:noFill/>
            </a:ln>
            <a:extLst>
              <a:ext uri="{91240B29-F687-4f45-9708-019B960494DF}"/>
            </a:extLst>
          </p:spPr>
        </p:pic>
        <p:sp>
          <p:nvSpPr>
            <p:cNvPr id="137232" name="Text Box 2058">
              <a:extLst>
                <a:ext uri="{FF2B5EF4-FFF2-40B4-BE49-F238E27FC236}">
                  <a16:creationId xmlns:a16="http://schemas.microsoft.com/office/drawing/2014/main" id="{05F54BEA-3D3C-2D4D-AD91-64AB5AD0BBF7}"/>
                </a:ext>
              </a:extLst>
            </p:cNvPr>
            <p:cNvSpPr txBox="1">
              <a:spLocks noChangeArrowheads="1"/>
            </p:cNvSpPr>
            <p:nvPr/>
          </p:nvSpPr>
          <p:spPr bwMode="auto">
            <a:xfrm>
              <a:off x="1831" y="2767"/>
              <a:ext cx="559" cy="233"/>
            </a:xfrm>
            <a:prstGeom prst="rect">
              <a:avLst/>
            </a:prstGeom>
            <a:grpFill/>
            <a:ln>
              <a:noFill/>
            </a:ln>
            <a:extLst>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dirty="0">
                  <a:solidFill>
                    <a:schemeClr val="bg2"/>
                  </a:solidFill>
                  <a:latin typeface="Times New Roman"/>
                  <a:ea typeface="MS PGothic" charset="0"/>
                  <a:cs typeface="Times New Roman"/>
                </a:rPr>
                <a:t>SDF-1a</a:t>
              </a:r>
            </a:p>
          </p:txBody>
        </p:sp>
        <p:sp>
          <p:nvSpPr>
            <p:cNvPr id="137233" name="Text Box 2059">
              <a:extLst>
                <a:ext uri="{FF2B5EF4-FFF2-40B4-BE49-F238E27FC236}">
                  <a16:creationId xmlns:a16="http://schemas.microsoft.com/office/drawing/2014/main" id="{DD2FFD2E-F1AE-F042-9D37-A16455FCE1B8}"/>
                </a:ext>
              </a:extLst>
            </p:cNvPr>
            <p:cNvSpPr txBox="1">
              <a:spLocks noChangeArrowheads="1"/>
            </p:cNvSpPr>
            <p:nvPr/>
          </p:nvSpPr>
          <p:spPr bwMode="auto">
            <a:xfrm>
              <a:off x="1054" y="2539"/>
              <a:ext cx="577" cy="231"/>
            </a:xfrm>
            <a:prstGeom prst="rect">
              <a:avLst/>
            </a:prstGeom>
            <a:grpFill/>
            <a:ln>
              <a:noFill/>
            </a:ln>
            <a:extLst>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a:latin typeface="Times New Roman"/>
                  <a:ea typeface="MS PGothic" charset="0"/>
                  <a:cs typeface="Times New Roman"/>
                </a:rPr>
                <a:t>CXCR4</a:t>
              </a:r>
            </a:p>
          </p:txBody>
        </p:sp>
        <p:sp>
          <p:nvSpPr>
            <p:cNvPr id="137234" name="Text Box 2060">
              <a:extLst>
                <a:ext uri="{FF2B5EF4-FFF2-40B4-BE49-F238E27FC236}">
                  <a16:creationId xmlns:a16="http://schemas.microsoft.com/office/drawing/2014/main" id="{2CD4436A-50A3-0248-A673-BAD3CC64F454}"/>
                </a:ext>
              </a:extLst>
            </p:cNvPr>
            <p:cNvSpPr txBox="1">
              <a:spLocks noChangeArrowheads="1"/>
            </p:cNvSpPr>
            <p:nvPr/>
          </p:nvSpPr>
          <p:spPr bwMode="auto">
            <a:xfrm>
              <a:off x="1148" y="1953"/>
              <a:ext cx="841" cy="252"/>
            </a:xfrm>
            <a:prstGeom prst="rect">
              <a:avLst/>
            </a:prstGeom>
            <a:grpFill/>
            <a:ln>
              <a:noFill/>
            </a:ln>
            <a:extLst>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tr-TR" sz="2000" b="1" dirty="0">
                  <a:solidFill>
                    <a:srgbClr val="FF0000"/>
                  </a:solidFill>
                  <a:latin typeface="Times New Roman"/>
                  <a:cs typeface="Times New Roman"/>
                </a:rPr>
                <a:t>Kök Hücre</a:t>
              </a:r>
              <a:endParaRPr lang="en-US" sz="2000" b="1" dirty="0">
                <a:solidFill>
                  <a:srgbClr val="FF0000"/>
                </a:solidFill>
                <a:latin typeface="Times New Roman"/>
                <a:cs typeface="Times New Roman"/>
              </a:endParaRPr>
            </a:p>
          </p:txBody>
        </p:sp>
        <p:sp>
          <p:nvSpPr>
            <p:cNvPr id="137235" name="Text Box 2061">
              <a:extLst>
                <a:ext uri="{FF2B5EF4-FFF2-40B4-BE49-F238E27FC236}">
                  <a16:creationId xmlns:a16="http://schemas.microsoft.com/office/drawing/2014/main" id="{8DFD471B-B7A5-5A4D-B2BC-E85D3860FB47}"/>
                </a:ext>
              </a:extLst>
            </p:cNvPr>
            <p:cNvSpPr txBox="1">
              <a:spLocks noChangeArrowheads="1"/>
            </p:cNvSpPr>
            <p:nvPr/>
          </p:nvSpPr>
          <p:spPr bwMode="auto">
            <a:xfrm>
              <a:off x="975" y="3403"/>
              <a:ext cx="874" cy="250"/>
            </a:xfrm>
            <a:prstGeom prst="rect">
              <a:avLst/>
            </a:prstGeom>
            <a:grpFill/>
            <a:ln>
              <a:noFill/>
            </a:ln>
            <a:extLst>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tr-TR" sz="2000" b="1">
                  <a:solidFill>
                    <a:srgbClr val="FF0000"/>
                  </a:solidFill>
                  <a:latin typeface="Times New Roman"/>
                  <a:cs typeface="Times New Roman"/>
                </a:rPr>
                <a:t>Kemik İliği</a:t>
              </a:r>
              <a:endParaRPr lang="en-US" sz="2000" b="1">
                <a:solidFill>
                  <a:srgbClr val="FF0000"/>
                </a:solidFill>
                <a:latin typeface="Times New Roman"/>
                <a:cs typeface="Times New Roman"/>
              </a:endParaRPr>
            </a:p>
          </p:txBody>
        </p:sp>
      </p:grpSp>
      <p:sp>
        <p:nvSpPr>
          <p:cNvPr id="162819" name="Rectangle 3083">
            <a:extLst>
              <a:ext uri="{FF2B5EF4-FFF2-40B4-BE49-F238E27FC236}">
                <a16:creationId xmlns:a16="http://schemas.microsoft.com/office/drawing/2014/main" id="{05846A62-FABD-CE48-8D64-79EC7E3CE30F}"/>
              </a:ext>
            </a:extLst>
          </p:cNvPr>
          <p:cNvSpPr>
            <a:spLocks noGrp="1" noChangeArrowheads="1"/>
          </p:cNvSpPr>
          <p:nvPr>
            <p:ph type="title" idx="4294967295"/>
          </p:nvPr>
        </p:nvSpPr>
        <p:spPr bwMode="auto">
          <a:xfrm>
            <a:off x="2600325" y="17463"/>
            <a:ext cx="7010400" cy="900112"/>
          </a:xfrm>
          <a:prstGeom prst="rect">
            <a:avLst/>
          </a:prstGeom>
          <a:solidFill>
            <a:schemeClr val="bg1"/>
          </a:solidFill>
        </p:spPr>
        <p:txBody>
          <a:bodyPr vert="horz" lIns="91440" tIns="45720" rIns="91440" bIns="0" rtlCol="0" anchor="b">
            <a:normAutofit/>
          </a:bodyPr>
          <a:lstStyle/>
          <a:p>
            <a:pPr eaLnBrk="1" hangingPunct="1"/>
            <a:r>
              <a:rPr lang="en-US" altLang="tr-TR" sz="3500" b="1">
                <a:latin typeface="Times New Roman" panose="02020603050405020304" pitchFamily="18" charset="0"/>
                <a:ea typeface="ＭＳ Ｐゴシック" panose="020B0600070205080204" pitchFamily="34" charset="-128"/>
              </a:rPr>
              <a:t>Plerixafor</a:t>
            </a:r>
            <a:r>
              <a:rPr lang="tr-TR" altLang="tr-TR" sz="3500" b="1">
                <a:latin typeface="Times New Roman" panose="02020603050405020304" pitchFamily="18" charset="0"/>
                <a:ea typeface="ＭＳ Ｐゴシック" panose="020B0600070205080204" pitchFamily="34" charset="-128"/>
              </a:rPr>
              <a:t>: Etki mekanizması</a:t>
            </a:r>
            <a:endParaRPr lang="en-US" altLang="tr-TR" sz="3500" b="1">
              <a:latin typeface="Times New Roman" panose="02020603050405020304" pitchFamily="18" charset="0"/>
              <a:ea typeface="ＭＳ Ｐゴシック" panose="020B0600070205080204" pitchFamily="34" charset="-128"/>
            </a:endParaRPr>
          </a:p>
        </p:txBody>
      </p:sp>
      <p:sp>
        <p:nvSpPr>
          <p:cNvPr id="162820" name="Rectangle 3085">
            <a:extLst>
              <a:ext uri="{FF2B5EF4-FFF2-40B4-BE49-F238E27FC236}">
                <a16:creationId xmlns:a16="http://schemas.microsoft.com/office/drawing/2014/main" id="{0C9A60E2-A600-AD48-B397-58499B44EAA7}"/>
              </a:ext>
            </a:extLst>
          </p:cNvPr>
          <p:cNvSpPr>
            <a:spLocks noGrp="1" noChangeArrowheads="1"/>
          </p:cNvSpPr>
          <p:nvPr>
            <p:ph type="body" sz="half" idx="4294967295"/>
          </p:nvPr>
        </p:nvSpPr>
        <p:spPr bwMode="auto">
          <a:xfrm>
            <a:off x="2057400" y="5486400"/>
            <a:ext cx="41148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1588" algn="just">
              <a:buNone/>
            </a:pPr>
            <a:r>
              <a:rPr lang="en-US" altLang="tr-TR" sz="1600" dirty="0">
                <a:ea typeface="ＭＳ Ｐゴシック" panose="020B0600070205080204" pitchFamily="34" charset="-128"/>
              </a:rPr>
              <a:t>SDF-1</a:t>
            </a:r>
            <a:r>
              <a:rPr lang="en-US" altLang="tr-TR" sz="1600" dirty="0">
                <a:ea typeface="ＭＳ Ｐゴシック" panose="020B0600070205080204" pitchFamily="34" charset="-128"/>
                <a:sym typeface="Symbol" pitchFamily="2" charset="2"/>
              </a:rPr>
              <a:t></a:t>
            </a:r>
            <a:r>
              <a:rPr lang="en-US" altLang="tr-TR" sz="1600" dirty="0">
                <a:ea typeface="ＭＳ Ｐゴシック" panose="020B0600070205080204" pitchFamily="34" charset="-128"/>
              </a:rPr>
              <a:t> </a:t>
            </a:r>
            <a:r>
              <a:rPr lang="tr-TR" altLang="tr-TR" sz="1600" dirty="0">
                <a:ea typeface="ＭＳ Ｐゴシック" panose="020B0600070205080204" pitchFamily="34" charset="-128"/>
              </a:rPr>
              <a:t>ve</a:t>
            </a:r>
            <a:r>
              <a:rPr lang="en-US" altLang="tr-TR" sz="1600" dirty="0">
                <a:ea typeface="ＭＳ Ｐゴシック" panose="020B0600070205080204" pitchFamily="34" charset="-128"/>
              </a:rPr>
              <a:t> CXCR4 </a:t>
            </a:r>
            <a:r>
              <a:rPr lang="tr-TR" altLang="tr-TR" sz="1600" dirty="0">
                <a:ea typeface="ＭＳ Ｐゴシック" panose="020B0600070205080204" pitchFamily="34" charset="-128"/>
              </a:rPr>
              <a:t>kök hücre trafiğinde ve kök hücrelerin kemik iliğinde tutunmasında anahtar düzenleyici rol oynamaktadır</a:t>
            </a:r>
            <a:endParaRPr lang="en-US" altLang="tr-TR" sz="1600" dirty="0">
              <a:ea typeface="ＭＳ Ｐゴシック" panose="020B0600070205080204" pitchFamily="34" charset="-128"/>
            </a:endParaRPr>
          </a:p>
        </p:txBody>
      </p:sp>
      <p:sp>
        <p:nvSpPr>
          <p:cNvPr id="162821" name="Rectangle 3089">
            <a:extLst>
              <a:ext uri="{FF2B5EF4-FFF2-40B4-BE49-F238E27FC236}">
                <a16:creationId xmlns:a16="http://schemas.microsoft.com/office/drawing/2014/main" id="{4CD86EE5-6077-4C43-A03A-37551A53DD40}"/>
              </a:ext>
            </a:extLst>
          </p:cNvPr>
          <p:cNvSpPr>
            <a:spLocks noChangeArrowheads="1"/>
          </p:cNvSpPr>
          <p:nvPr/>
        </p:nvSpPr>
        <p:spPr bwMode="auto">
          <a:xfrm>
            <a:off x="2439988" y="6477001"/>
            <a:ext cx="320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tr-TR" sz="1200">
                <a:latin typeface="Times New Roman" panose="02020603050405020304" pitchFamily="18" charset="0"/>
              </a:rPr>
              <a:t>Lapidot T and Petit I. </a:t>
            </a:r>
            <a:r>
              <a:rPr lang="en-US" altLang="tr-TR" sz="1200" i="1">
                <a:latin typeface="Times New Roman" panose="02020603050405020304" pitchFamily="18" charset="0"/>
              </a:rPr>
              <a:t>Exp Hematol</a:t>
            </a:r>
            <a:r>
              <a:rPr lang="en-US" altLang="tr-TR" sz="1200">
                <a:latin typeface="Times New Roman" panose="02020603050405020304" pitchFamily="18" charset="0"/>
              </a:rPr>
              <a:t>. 2002;30:973</a:t>
            </a:r>
          </a:p>
        </p:txBody>
      </p:sp>
      <p:grpSp>
        <p:nvGrpSpPr>
          <p:cNvPr id="162822" name="Group 3092">
            <a:extLst>
              <a:ext uri="{FF2B5EF4-FFF2-40B4-BE49-F238E27FC236}">
                <a16:creationId xmlns:a16="http://schemas.microsoft.com/office/drawing/2014/main" id="{4D93F5D2-88A1-DE44-A0F1-90FA85485754}"/>
              </a:ext>
            </a:extLst>
          </p:cNvPr>
          <p:cNvGrpSpPr>
            <a:grpSpLocks/>
          </p:cNvGrpSpPr>
          <p:nvPr/>
        </p:nvGrpSpPr>
        <p:grpSpPr bwMode="auto">
          <a:xfrm>
            <a:off x="6781800" y="1219201"/>
            <a:ext cx="3087688" cy="4113213"/>
            <a:chOff x="528" y="1008"/>
            <a:chExt cx="2307" cy="3216"/>
          </a:xfrm>
        </p:grpSpPr>
        <p:pic>
          <p:nvPicPr>
            <p:cNvPr id="162828" name="Picture 3093" descr="151_Frame">
              <a:extLst>
                <a:ext uri="{FF2B5EF4-FFF2-40B4-BE49-F238E27FC236}">
                  <a16:creationId xmlns:a16="http://schemas.microsoft.com/office/drawing/2014/main" id="{7A17F451-1C8B-3149-8D48-5BCB62FE2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753" t="2667" b="13333"/>
            <a:stretch>
              <a:fillRect/>
            </a:stretch>
          </p:blipFill>
          <p:spPr bwMode="auto">
            <a:xfrm>
              <a:off x="528" y="1008"/>
              <a:ext cx="2307"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9" name="Text Box 3094">
              <a:extLst>
                <a:ext uri="{FF2B5EF4-FFF2-40B4-BE49-F238E27FC236}">
                  <a16:creationId xmlns:a16="http://schemas.microsoft.com/office/drawing/2014/main" id="{BECAEA0A-BD85-904A-9975-7206F5959620}"/>
                </a:ext>
              </a:extLst>
            </p:cNvPr>
            <p:cNvSpPr txBox="1">
              <a:spLocks noChangeArrowheads="1"/>
            </p:cNvSpPr>
            <p:nvPr/>
          </p:nvSpPr>
          <p:spPr bwMode="auto">
            <a:xfrm>
              <a:off x="1684" y="2972"/>
              <a:ext cx="1130" cy="3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b="1">
                  <a:latin typeface="Times New Roman" panose="02020603050405020304" pitchFamily="18" charset="0"/>
                </a:rPr>
                <a:t>Plerixafor</a:t>
              </a:r>
            </a:p>
          </p:txBody>
        </p:sp>
      </p:grpSp>
      <p:sp>
        <p:nvSpPr>
          <p:cNvPr id="162823" name="Rectangle 3095">
            <a:extLst>
              <a:ext uri="{FF2B5EF4-FFF2-40B4-BE49-F238E27FC236}">
                <a16:creationId xmlns:a16="http://schemas.microsoft.com/office/drawing/2014/main" id="{6B6FBE34-D5FF-E04F-8789-BC7CD37AB262}"/>
              </a:ext>
            </a:extLst>
          </p:cNvPr>
          <p:cNvSpPr>
            <a:spLocks noChangeArrowheads="1"/>
          </p:cNvSpPr>
          <p:nvPr/>
        </p:nvSpPr>
        <p:spPr bwMode="auto">
          <a:xfrm>
            <a:off x="6477000" y="5410200"/>
            <a:ext cx="388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90000"/>
              </a:lnSpc>
              <a:spcBef>
                <a:spcPct val="20000"/>
              </a:spcBef>
              <a:buFont typeface="Wingdings" pitchFamily="2" charset="2"/>
              <a:buNone/>
            </a:pPr>
            <a:r>
              <a:rPr lang="en-CA" altLang="tr-TR" sz="1600" dirty="0">
                <a:latin typeface="+mn-lt"/>
              </a:rPr>
              <a:t>Plerixafor CXCR4/SDF-1a </a:t>
            </a:r>
            <a:r>
              <a:rPr lang="tr-TR" altLang="tr-TR" sz="1600" dirty="0">
                <a:latin typeface="+mn-lt"/>
              </a:rPr>
              <a:t>etkileşimini bloke etmektedir.</a:t>
            </a:r>
            <a:r>
              <a:rPr lang="en-CA" altLang="tr-TR" sz="1600" dirty="0">
                <a:latin typeface="+mn-lt"/>
              </a:rPr>
              <a:t> </a:t>
            </a:r>
            <a:r>
              <a:rPr lang="tr-TR" altLang="tr-TR" sz="1600" dirty="0">
                <a:latin typeface="+mn-lt"/>
              </a:rPr>
              <a:t>Bu şekilde Kİ</a:t>
            </a:r>
            <a:r>
              <a:rPr lang="ja-JP" altLang="tr-TR" sz="1600" dirty="0">
                <a:latin typeface="+mn-lt"/>
              </a:rPr>
              <a:t>’</a:t>
            </a:r>
            <a:r>
              <a:rPr lang="tr-TR" altLang="ja-JP" sz="1600" dirty="0">
                <a:latin typeface="+mn-lt"/>
              </a:rPr>
              <a:t>den dolaşıma kök hücrelerin salınımını sağlamaktadır.</a:t>
            </a:r>
            <a:endParaRPr lang="en-US" altLang="tr-TR" sz="1600" dirty="0">
              <a:solidFill>
                <a:schemeClr val="accent1"/>
              </a:solidFill>
              <a:latin typeface="+mn-lt"/>
            </a:endParaRPr>
          </a:p>
        </p:txBody>
      </p:sp>
      <p:sp>
        <p:nvSpPr>
          <p:cNvPr id="162824" name="Text Box 3096">
            <a:extLst>
              <a:ext uri="{FF2B5EF4-FFF2-40B4-BE49-F238E27FC236}">
                <a16:creationId xmlns:a16="http://schemas.microsoft.com/office/drawing/2014/main" id="{FAB51329-B5FF-7B41-909A-58584417E756}"/>
              </a:ext>
            </a:extLst>
          </p:cNvPr>
          <p:cNvSpPr txBox="1">
            <a:spLocks noChangeArrowheads="1"/>
          </p:cNvSpPr>
          <p:nvPr/>
        </p:nvSpPr>
        <p:spPr bwMode="auto">
          <a:xfrm>
            <a:off x="6990668" y="6477001"/>
            <a:ext cx="31566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tr-TR" sz="1200">
                <a:latin typeface="Times New Roman" panose="02020603050405020304" pitchFamily="18" charset="0"/>
              </a:rPr>
              <a:t>Martin C, et al. </a:t>
            </a:r>
            <a:r>
              <a:rPr lang="en-US" altLang="tr-TR" sz="1200" i="1">
                <a:latin typeface="Times New Roman" panose="02020603050405020304" pitchFamily="18" charset="0"/>
              </a:rPr>
              <a:t>Br J Haematol</a:t>
            </a:r>
            <a:r>
              <a:rPr lang="en-US" altLang="tr-TR" sz="1200">
                <a:latin typeface="Times New Roman" panose="02020603050405020304" pitchFamily="18" charset="0"/>
              </a:rPr>
              <a:t>. 2006; 134:326.  </a:t>
            </a:r>
          </a:p>
        </p:txBody>
      </p:sp>
    </p:spTree>
    <p:extLst>
      <p:ext uri="{BB962C8B-B14F-4D97-AF65-F5344CB8AC3E}">
        <p14:creationId xmlns:p14="http://schemas.microsoft.com/office/powerpoint/2010/main" val="30598346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1 Başlık">
            <a:extLst>
              <a:ext uri="{FF2B5EF4-FFF2-40B4-BE49-F238E27FC236}">
                <a16:creationId xmlns:a16="http://schemas.microsoft.com/office/drawing/2014/main" id="{B847458B-775D-1842-A5B6-439B839538AA}"/>
              </a:ext>
            </a:extLst>
          </p:cNvPr>
          <p:cNvSpPr>
            <a:spLocks noGrp="1"/>
          </p:cNvSpPr>
          <p:nvPr>
            <p:ph type="title"/>
          </p:nvPr>
        </p:nvSpPr>
        <p:spPr bwMode="auto">
          <a:xfrm>
            <a:off x="2771775" y="395654"/>
            <a:ext cx="6669088" cy="7473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tr-TR" altLang="tr-TR" sz="3600" b="1" dirty="0">
                <a:latin typeface="+mn-lt"/>
                <a:ea typeface="ＭＳ Ｐゴシック" panose="020B0600070205080204" pitchFamily="34" charset="-128"/>
              </a:rPr>
              <a:t>P</a:t>
            </a:r>
            <a:r>
              <a:rPr lang="en-US" altLang="tr-TR" sz="3600" b="1" dirty="0" err="1">
                <a:latin typeface="+mn-lt"/>
                <a:ea typeface="ＭＳ Ｐゴシック" panose="020B0600070205080204" pitchFamily="34" charset="-128"/>
              </a:rPr>
              <a:t>lerixafor</a:t>
            </a:r>
            <a:r>
              <a:rPr lang="tr-TR" altLang="tr-TR" sz="3600" b="1" dirty="0">
                <a:latin typeface="+mn-lt"/>
                <a:ea typeface="ＭＳ Ｐゴシック" panose="020B0600070205080204" pitchFamily="34" charset="-128"/>
              </a:rPr>
              <a:t> Uygulama</a:t>
            </a:r>
          </a:p>
        </p:txBody>
      </p:sp>
      <p:pic>
        <p:nvPicPr>
          <p:cNvPr id="166914" name="Picture 2">
            <a:extLst>
              <a:ext uri="{FF2B5EF4-FFF2-40B4-BE49-F238E27FC236}">
                <a16:creationId xmlns:a16="http://schemas.microsoft.com/office/drawing/2014/main" id="{F68986D6-64D7-2441-8719-4706DE698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925" y="2395539"/>
            <a:ext cx="65341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5992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492">
            <a:extLst>
              <a:ext uri="{FF2B5EF4-FFF2-40B4-BE49-F238E27FC236}">
                <a16:creationId xmlns:a16="http://schemas.microsoft.com/office/drawing/2014/main" id="{C318CF88-4076-9C46-8372-2AE84DE228B1}"/>
              </a:ext>
            </a:extLst>
          </p:cNvPr>
          <p:cNvSpPr txBox="1">
            <a:spLocks noChangeArrowheads="1"/>
          </p:cNvSpPr>
          <p:nvPr/>
        </p:nvSpPr>
        <p:spPr bwMode="auto">
          <a:xfrm>
            <a:off x="1524001" y="6454776"/>
            <a:ext cx="3203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tr-TR" sz="1400">
                <a:latin typeface="Times New Roman" panose="02020603050405020304" pitchFamily="18" charset="0"/>
              </a:rPr>
              <a:t>Liles WC, et al. </a:t>
            </a:r>
            <a:r>
              <a:rPr lang="en-US" altLang="tr-TR" sz="1400" i="1">
                <a:latin typeface="Times New Roman" panose="02020603050405020304" pitchFamily="18" charset="0"/>
              </a:rPr>
              <a:t>Transfusion</a:t>
            </a:r>
            <a:r>
              <a:rPr lang="en-US" altLang="tr-TR" sz="1400">
                <a:latin typeface="Times New Roman" panose="02020603050405020304" pitchFamily="18" charset="0"/>
              </a:rPr>
              <a:t> 2005;45:295.</a:t>
            </a:r>
          </a:p>
        </p:txBody>
      </p:sp>
      <p:sp>
        <p:nvSpPr>
          <p:cNvPr id="168962" name="Rectangle 172">
            <a:extLst>
              <a:ext uri="{FF2B5EF4-FFF2-40B4-BE49-F238E27FC236}">
                <a16:creationId xmlns:a16="http://schemas.microsoft.com/office/drawing/2014/main" id="{67E8B78B-985D-0A40-AFB3-0AA7B9DE2422}"/>
              </a:ext>
            </a:extLst>
          </p:cNvPr>
          <p:cNvSpPr>
            <a:spLocks noChangeArrowheads="1"/>
          </p:cNvSpPr>
          <p:nvPr/>
        </p:nvSpPr>
        <p:spPr bwMode="auto">
          <a:xfrm>
            <a:off x="1631951" y="1611313"/>
            <a:ext cx="6873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sp>
        <p:nvSpPr>
          <p:cNvPr id="168963" name="Rectangle 173">
            <a:extLst>
              <a:ext uri="{FF2B5EF4-FFF2-40B4-BE49-F238E27FC236}">
                <a16:creationId xmlns:a16="http://schemas.microsoft.com/office/drawing/2014/main" id="{64F75905-D3A4-AA4F-815C-75346E68A407}"/>
              </a:ext>
            </a:extLst>
          </p:cNvPr>
          <p:cNvSpPr>
            <a:spLocks noChangeArrowheads="1"/>
          </p:cNvSpPr>
          <p:nvPr/>
        </p:nvSpPr>
        <p:spPr bwMode="auto">
          <a:xfrm>
            <a:off x="5262564" y="5465763"/>
            <a:ext cx="981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400" b="1">
                <a:latin typeface="Times New Roman" panose="02020603050405020304" pitchFamily="18" charset="0"/>
              </a:rPr>
              <a:t>zaman (saat)</a:t>
            </a:r>
            <a:endParaRPr lang="en-US" altLang="tr-TR" sz="1400">
              <a:latin typeface="Times New Roman" panose="02020603050405020304" pitchFamily="18" charset="0"/>
            </a:endParaRPr>
          </a:p>
        </p:txBody>
      </p:sp>
      <p:sp>
        <p:nvSpPr>
          <p:cNvPr id="168964" name="Rectangle 174">
            <a:extLst>
              <a:ext uri="{FF2B5EF4-FFF2-40B4-BE49-F238E27FC236}">
                <a16:creationId xmlns:a16="http://schemas.microsoft.com/office/drawing/2014/main" id="{CF0F070F-54E7-504F-A53B-9DC6B5A3CBB4}"/>
              </a:ext>
            </a:extLst>
          </p:cNvPr>
          <p:cNvSpPr>
            <a:spLocks noChangeArrowheads="1"/>
          </p:cNvSpPr>
          <p:nvPr/>
        </p:nvSpPr>
        <p:spPr bwMode="auto">
          <a:xfrm rot="-5400000">
            <a:off x="496095" y="3067845"/>
            <a:ext cx="3597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400" b="1">
                <a:latin typeface="Times New Roman" panose="02020603050405020304" pitchFamily="18" charset="0"/>
              </a:rPr>
              <a:t>Absolu PK CD34+ hücre sayısı </a:t>
            </a:r>
          </a:p>
          <a:p>
            <a:pPr algn="ctr"/>
            <a:r>
              <a:rPr lang="en-US" altLang="tr-TR" sz="1400" b="1">
                <a:latin typeface="Times New Roman" panose="02020603050405020304" pitchFamily="18" charset="0"/>
              </a:rPr>
              <a:t> (hücre x 10</a:t>
            </a:r>
            <a:r>
              <a:rPr lang="en-US" altLang="tr-TR" sz="1400" b="1" baseline="30000">
                <a:latin typeface="Times New Roman" panose="02020603050405020304" pitchFamily="18" charset="0"/>
              </a:rPr>
              <a:t>6</a:t>
            </a:r>
            <a:r>
              <a:rPr lang="en-US" altLang="tr-TR" sz="1400" b="1">
                <a:latin typeface="Times New Roman" panose="02020603050405020304" pitchFamily="18" charset="0"/>
              </a:rPr>
              <a:t> / L)</a:t>
            </a:r>
          </a:p>
        </p:txBody>
      </p:sp>
      <p:grpSp>
        <p:nvGrpSpPr>
          <p:cNvPr id="168965" name="Group 175">
            <a:extLst>
              <a:ext uri="{FF2B5EF4-FFF2-40B4-BE49-F238E27FC236}">
                <a16:creationId xmlns:a16="http://schemas.microsoft.com/office/drawing/2014/main" id="{E2BD398F-D42F-854D-AECB-387F19B0736C}"/>
              </a:ext>
            </a:extLst>
          </p:cNvPr>
          <p:cNvGrpSpPr>
            <a:grpSpLocks/>
          </p:cNvGrpSpPr>
          <p:nvPr/>
        </p:nvGrpSpPr>
        <p:grpSpPr bwMode="auto">
          <a:xfrm>
            <a:off x="3211514" y="2695576"/>
            <a:ext cx="5062537" cy="1795463"/>
            <a:chOff x="855" y="985"/>
            <a:chExt cx="1315" cy="573"/>
          </a:xfrm>
        </p:grpSpPr>
        <p:grpSp>
          <p:nvGrpSpPr>
            <p:cNvPr id="169089" name="Group 176">
              <a:extLst>
                <a:ext uri="{FF2B5EF4-FFF2-40B4-BE49-F238E27FC236}">
                  <a16:creationId xmlns:a16="http://schemas.microsoft.com/office/drawing/2014/main" id="{B3C65204-A261-CB45-B7B1-A5FD6ED8CCB0}"/>
                </a:ext>
              </a:extLst>
            </p:cNvPr>
            <p:cNvGrpSpPr>
              <a:grpSpLocks/>
            </p:cNvGrpSpPr>
            <p:nvPr/>
          </p:nvGrpSpPr>
          <p:grpSpPr bwMode="auto">
            <a:xfrm>
              <a:off x="855" y="985"/>
              <a:ext cx="1315" cy="573"/>
              <a:chOff x="855" y="985"/>
              <a:chExt cx="1315" cy="573"/>
            </a:xfrm>
          </p:grpSpPr>
          <p:grpSp>
            <p:nvGrpSpPr>
              <p:cNvPr id="169096" name="Group 177">
                <a:extLst>
                  <a:ext uri="{FF2B5EF4-FFF2-40B4-BE49-F238E27FC236}">
                    <a16:creationId xmlns:a16="http://schemas.microsoft.com/office/drawing/2014/main" id="{E9598FC5-2FD1-4644-8383-B74E9BB50E37}"/>
                  </a:ext>
                </a:extLst>
              </p:cNvPr>
              <p:cNvGrpSpPr>
                <a:grpSpLocks/>
              </p:cNvGrpSpPr>
              <p:nvPr/>
            </p:nvGrpSpPr>
            <p:grpSpPr bwMode="auto">
              <a:xfrm>
                <a:off x="855" y="985"/>
                <a:ext cx="1315" cy="573"/>
                <a:chOff x="855" y="985"/>
                <a:chExt cx="1315" cy="573"/>
              </a:xfrm>
            </p:grpSpPr>
            <p:grpSp>
              <p:nvGrpSpPr>
                <p:cNvPr id="169098" name="Group 178">
                  <a:extLst>
                    <a:ext uri="{FF2B5EF4-FFF2-40B4-BE49-F238E27FC236}">
                      <a16:creationId xmlns:a16="http://schemas.microsoft.com/office/drawing/2014/main" id="{D6427246-E7D2-B045-BD73-567880B1A242}"/>
                    </a:ext>
                  </a:extLst>
                </p:cNvPr>
                <p:cNvGrpSpPr>
                  <a:grpSpLocks/>
                </p:cNvGrpSpPr>
                <p:nvPr/>
              </p:nvGrpSpPr>
              <p:grpSpPr bwMode="auto">
                <a:xfrm>
                  <a:off x="1339" y="1142"/>
                  <a:ext cx="27" cy="138"/>
                  <a:chOff x="1335" y="1142"/>
                  <a:chExt cx="27" cy="138"/>
                </a:xfrm>
              </p:grpSpPr>
              <p:sp>
                <p:nvSpPr>
                  <p:cNvPr id="169124" name="Oval 179">
                    <a:extLst>
                      <a:ext uri="{FF2B5EF4-FFF2-40B4-BE49-F238E27FC236}">
                        <a16:creationId xmlns:a16="http://schemas.microsoft.com/office/drawing/2014/main" id="{47EEA628-8605-6149-BA05-BF8F827AF113}"/>
                      </a:ext>
                    </a:extLst>
                  </p:cNvPr>
                  <p:cNvSpPr>
                    <a:spLocks noChangeArrowheads="1"/>
                  </p:cNvSpPr>
                  <p:nvPr/>
                </p:nvSpPr>
                <p:spPr bwMode="auto">
                  <a:xfrm>
                    <a:off x="1335" y="1194"/>
                    <a:ext cx="27" cy="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sp>
                <p:nvSpPr>
                  <p:cNvPr id="169125" name="Freeform 180">
                    <a:extLst>
                      <a:ext uri="{FF2B5EF4-FFF2-40B4-BE49-F238E27FC236}">
                        <a16:creationId xmlns:a16="http://schemas.microsoft.com/office/drawing/2014/main" id="{AC9F1811-7C67-0A41-B891-B45AEDA788E0}"/>
                      </a:ext>
                    </a:extLst>
                  </p:cNvPr>
                  <p:cNvSpPr>
                    <a:spLocks/>
                  </p:cNvSpPr>
                  <p:nvPr/>
                </p:nvSpPr>
                <p:spPr bwMode="auto">
                  <a:xfrm>
                    <a:off x="1335" y="1142"/>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126" name="Line 181">
                    <a:extLst>
                      <a:ext uri="{FF2B5EF4-FFF2-40B4-BE49-F238E27FC236}">
                        <a16:creationId xmlns:a16="http://schemas.microsoft.com/office/drawing/2014/main" id="{E13F305E-612A-6E4F-AB01-49A83BEF2070}"/>
                      </a:ext>
                    </a:extLst>
                  </p:cNvPr>
                  <p:cNvSpPr>
                    <a:spLocks noChangeShapeType="1"/>
                  </p:cNvSpPr>
                  <p:nvPr/>
                </p:nvSpPr>
                <p:spPr bwMode="auto">
                  <a:xfrm>
                    <a:off x="1348" y="1142"/>
                    <a:ext cx="1" cy="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27" name="Line 182">
                    <a:extLst>
                      <a:ext uri="{FF2B5EF4-FFF2-40B4-BE49-F238E27FC236}">
                        <a16:creationId xmlns:a16="http://schemas.microsoft.com/office/drawing/2014/main" id="{B9AF7B9A-4FB0-514C-AE72-21C870778A52}"/>
                      </a:ext>
                    </a:extLst>
                  </p:cNvPr>
                  <p:cNvSpPr>
                    <a:spLocks noChangeShapeType="1"/>
                  </p:cNvSpPr>
                  <p:nvPr/>
                </p:nvSpPr>
                <p:spPr bwMode="auto">
                  <a:xfrm flipV="1">
                    <a:off x="1348" y="1225"/>
                    <a:ext cx="1" cy="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28" name="Freeform 183">
                    <a:extLst>
                      <a:ext uri="{FF2B5EF4-FFF2-40B4-BE49-F238E27FC236}">
                        <a16:creationId xmlns:a16="http://schemas.microsoft.com/office/drawing/2014/main" id="{5579BA3A-8AF4-E248-B811-EF8F2A34AC13}"/>
                      </a:ext>
                    </a:extLst>
                  </p:cNvPr>
                  <p:cNvSpPr>
                    <a:spLocks/>
                  </p:cNvSpPr>
                  <p:nvPr/>
                </p:nvSpPr>
                <p:spPr bwMode="auto">
                  <a:xfrm>
                    <a:off x="1335" y="1279"/>
                    <a:ext cx="27" cy="1"/>
                  </a:xfrm>
                  <a:custGeom>
                    <a:avLst/>
                    <a:gdLst>
                      <a:gd name="T0" fmla="*/ 0 w 24"/>
                      <a:gd name="T1" fmla="*/ 0 h 1"/>
                      <a:gd name="T2" fmla="*/ 19820 w 24"/>
                      <a:gd name="T3" fmla="*/ 0 h 1"/>
                      <a:gd name="T4" fmla="*/ 0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grpSp>
              <p:nvGrpSpPr>
                <p:cNvPr id="169099" name="Group 184">
                  <a:extLst>
                    <a:ext uri="{FF2B5EF4-FFF2-40B4-BE49-F238E27FC236}">
                      <a16:creationId xmlns:a16="http://schemas.microsoft.com/office/drawing/2014/main" id="{0FCDE659-C00B-7949-AE2B-0D888173F620}"/>
                    </a:ext>
                  </a:extLst>
                </p:cNvPr>
                <p:cNvGrpSpPr>
                  <a:grpSpLocks/>
                </p:cNvGrpSpPr>
                <p:nvPr/>
              </p:nvGrpSpPr>
              <p:grpSpPr bwMode="auto">
                <a:xfrm>
                  <a:off x="1017" y="1119"/>
                  <a:ext cx="27" cy="240"/>
                  <a:chOff x="1083" y="1116"/>
                  <a:chExt cx="27" cy="240"/>
                </a:xfrm>
              </p:grpSpPr>
              <p:sp>
                <p:nvSpPr>
                  <p:cNvPr id="169119" name="Freeform 185">
                    <a:extLst>
                      <a:ext uri="{FF2B5EF4-FFF2-40B4-BE49-F238E27FC236}">
                        <a16:creationId xmlns:a16="http://schemas.microsoft.com/office/drawing/2014/main" id="{578D97CF-46CE-6949-96C6-4E682F27F98F}"/>
                      </a:ext>
                    </a:extLst>
                  </p:cNvPr>
                  <p:cNvSpPr>
                    <a:spLocks/>
                  </p:cNvSpPr>
                  <p:nvPr/>
                </p:nvSpPr>
                <p:spPr bwMode="auto">
                  <a:xfrm>
                    <a:off x="1083" y="1116"/>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120" name="Line 186">
                    <a:extLst>
                      <a:ext uri="{FF2B5EF4-FFF2-40B4-BE49-F238E27FC236}">
                        <a16:creationId xmlns:a16="http://schemas.microsoft.com/office/drawing/2014/main" id="{F425DECB-4BB9-FD44-98ED-25647D270B95}"/>
                      </a:ext>
                    </a:extLst>
                  </p:cNvPr>
                  <p:cNvSpPr>
                    <a:spLocks noChangeShapeType="1"/>
                  </p:cNvSpPr>
                  <p:nvPr/>
                </p:nvSpPr>
                <p:spPr bwMode="auto">
                  <a:xfrm>
                    <a:off x="1096" y="1116"/>
                    <a:ext cx="2"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21" name="Line 187">
                    <a:extLst>
                      <a:ext uri="{FF2B5EF4-FFF2-40B4-BE49-F238E27FC236}">
                        <a16:creationId xmlns:a16="http://schemas.microsoft.com/office/drawing/2014/main" id="{95AA6153-37E0-D04E-8C51-F2E59F2E64E3}"/>
                      </a:ext>
                    </a:extLst>
                  </p:cNvPr>
                  <p:cNvSpPr>
                    <a:spLocks noChangeShapeType="1"/>
                  </p:cNvSpPr>
                  <p:nvPr/>
                </p:nvSpPr>
                <p:spPr bwMode="auto">
                  <a:xfrm flipV="1">
                    <a:off x="1095" y="1251"/>
                    <a:ext cx="2"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22" name="Freeform 188">
                    <a:extLst>
                      <a:ext uri="{FF2B5EF4-FFF2-40B4-BE49-F238E27FC236}">
                        <a16:creationId xmlns:a16="http://schemas.microsoft.com/office/drawing/2014/main" id="{603A8CC2-10B8-7A4D-8622-09A7B3385F90}"/>
                      </a:ext>
                    </a:extLst>
                  </p:cNvPr>
                  <p:cNvSpPr>
                    <a:spLocks/>
                  </p:cNvSpPr>
                  <p:nvPr/>
                </p:nvSpPr>
                <p:spPr bwMode="auto">
                  <a:xfrm>
                    <a:off x="1083" y="1355"/>
                    <a:ext cx="27" cy="1"/>
                  </a:xfrm>
                  <a:custGeom>
                    <a:avLst/>
                    <a:gdLst>
                      <a:gd name="T0" fmla="*/ 0 w 24"/>
                      <a:gd name="T1" fmla="*/ 0 h 1"/>
                      <a:gd name="T2" fmla="*/ 19820 w 24"/>
                      <a:gd name="T3" fmla="*/ 0 h 1"/>
                      <a:gd name="T4" fmla="*/ 0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123" name="Oval 189">
                    <a:extLst>
                      <a:ext uri="{FF2B5EF4-FFF2-40B4-BE49-F238E27FC236}">
                        <a16:creationId xmlns:a16="http://schemas.microsoft.com/office/drawing/2014/main" id="{F538812F-6488-4F4B-8E90-BD05D91B2DD2}"/>
                      </a:ext>
                    </a:extLst>
                  </p:cNvPr>
                  <p:cNvSpPr>
                    <a:spLocks noChangeArrowheads="1"/>
                  </p:cNvSpPr>
                  <p:nvPr/>
                </p:nvSpPr>
                <p:spPr bwMode="auto">
                  <a:xfrm>
                    <a:off x="1083" y="1220"/>
                    <a:ext cx="27" cy="3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grpSp>
            <p:grpSp>
              <p:nvGrpSpPr>
                <p:cNvPr id="169100" name="Group 190">
                  <a:extLst>
                    <a:ext uri="{FF2B5EF4-FFF2-40B4-BE49-F238E27FC236}">
                      <a16:creationId xmlns:a16="http://schemas.microsoft.com/office/drawing/2014/main" id="{3C8A6B30-F51B-A948-8575-F39D5EA902B4}"/>
                    </a:ext>
                  </a:extLst>
                </p:cNvPr>
                <p:cNvGrpSpPr>
                  <a:grpSpLocks/>
                </p:cNvGrpSpPr>
                <p:nvPr/>
              </p:nvGrpSpPr>
              <p:grpSpPr bwMode="auto">
                <a:xfrm>
                  <a:off x="1181" y="985"/>
                  <a:ext cx="27" cy="237"/>
                  <a:chOff x="1225" y="985"/>
                  <a:chExt cx="27" cy="237"/>
                </a:xfrm>
              </p:grpSpPr>
              <p:grpSp>
                <p:nvGrpSpPr>
                  <p:cNvPr id="169114" name="Group 191">
                    <a:extLst>
                      <a:ext uri="{FF2B5EF4-FFF2-40B4-BE49-F238E27FC236}">
                        <a16:creationId xmlns:a16="http://schemas.microsoft.com/office/drawing/2014/main" id="{9CE347B8-911A-8D4F-896D-CBE9E32B04EF}"/>
                      </a:ext>
                    </a:extLst>
                  </p:cNvPr>
                  <p:cNvGrpSpPr>
                    <a:grpSpLocks/>
                  </p:cNvGrpSpPr>
                  <p:nvPr/>
                </p:nvGrpSpPr>
                <p:grpSpPr bwMode="auto">
                  <a:xfrm>
                    <a:off x="1225" y="985"/>
                    <a:ext cx="27" cy="237"/>
                    <a:chOff x="1234" y="985"/>
                    <a:chExt cx="27" cy="237"/>
                  </a:xfrm>
                </p:grpSpPr>
                <p:sp>
                  <p:nvSpPr>
                    <p:cNvPr id="169116" name="Freeform 192">
                      <a:extLst>
                        <a:ext uri="{FF2B5EF4-FFF2-40B4-BE49-F238E27FC236}">
                          <a16:creationId xmlns:a16="http://schemas.microsoft.com/office/drawing/2014/main" id="{0D90699D-1FD5-2048-AFFC-7367FD7DD7D6}"/>
                        </a:ext>
                      </a:extLst>
                    </p:cNvPr>
                    <p:cNvSpPr>
                      <a:spLocks/>
                    </p:cNvSpPr>
                    <p:nvPr/>
                  </p:nvSpPr>
                  <p:spPr bwMode="auto">
                    <a:xfrm>
                      <a:off x="1234" y="985"/>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117" name="Line 193">
                      <a:extLst>
                        <a:ext uri="{FF2B5EF4-FFF2-40B4-BE49-F238E27FC236}">
                          <a16:creationId xmlns:a16="http://schemas.microsoft.com/office/drawing/2014/main" id="{8F09C332-057B-CD42-B05D-56736CF8A80A}"/>
                        </a:ext>
                      </a:extLst>
                    </p:cNvPr>
                    <p:cNvSpPr>
                      <a:spLocks noChangeShapeType="1"/>
                    </p:cNvSpPr>
                    <p:nvPr/>
                  </p:nvSpPr>
                  <p:spPr bwMode="auto">
                    <a:xfrm>
                      <a:off x="1248" y="985"/>
                      <a:ext cx="1" cy="2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18" name="Freeform 194">
                      <a:extLst>
                        <a:ext uri="{FF2B5EF4-FFF2-40B4-BE49-F238E27FC236}">
                          <a16:creationId xmlns:a16="http://schemas.microsoft.com/office/drawing/2014/main" id="{ECE188FC-6FCF-B745-89ED-E6FEFC813A24}"/>
                        </a:ext>
                      </a:extLst>
                    </p:cNvPr>
                    <p:cNvSpPr>
                      <a:spLocks/>
                    </p:cNvSpPr>
                    <p:nvPr/>
                  </p:nvSpPr>
                  <p:spPr bwMode="auto">
                    <a:xfrm>
                      <a:off x="1234" y="1220"/>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169115" name="Oval 195">
                    <a:extLst>
                      <a:ext uri="{FF2B5EF4-FFF2-40B4-BE49-F238E27FC236}">
                        <a16:creationId xmlns:a16="http://schemas.microsoft.com/office/drawing/2014/main" id="{8897D5EC-FB67-A742-B72B-74FD36652C23}"/>
                      </a:ext>
                    </a:extLst>
                  </p:cNvPr>
                  <p:cNvSpPr>
                    <a:spLocks noChangeArrowheads="1"/>
                  </p:cNvSpPr>
                  <p:nvPr/>
                </p:nvSpPr>
                <p:spPr bwMode="auto">
                  <a:xfrm>
                    <a:off x="1225" y="1087"/>
                    <a:ext cx="27" cy="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grpSp>
            <p:grpSp>
              <p:nvGrpSpPr>
                <p:cNvPr id="169101" name="Group 196">
                  <a:extLst>
                    <a:ext uri="{FF2B5EF4-FFF2-40B4-BE49-F238E27FC236}">
                      <a16:creationId xmlns:a16="http://schemas.microsoft.com/office/drawing/2014/main" id="{B24E4C0D-BFAB-0F48-97F3-284CE6C70FD8}"/>
                    </a:ext>
                  </a:extLst>
                </p:cNvPr>
                <p:cNvGrpSpPr>
                  <a:grpSpLocks/>
                </p:cNvGrpSpPr>
                <p:nvPr/>
              </p:nvGrpSpPr>
              <p:grpSpPr bwMode="auto">
                <a:xfrm>
                  <a:off x="2142" y="1339"/>
                  <a:ext cx="28" cy="138"/>
                  <a:chOff x="2160" y="1339"/>
                  <a:chExt cx="28" cy="138"/>
                </a:xfrm>
              </p:grpSpPr>
              <p:sp>
                <p:nvSpPr>
                  <p:cNvPr id="169108" name="Line 197">
                    <a:extLst>
                      <a:ext uri="{FF2B5EF4-FFF2-40B4-BE49-F238E27FC236}">
                        <a16:creationId xmlns:a16="http://schemas.microsoft.com/office/drawing/2014/main" id="{CC5248F1-29C6-654D-8555-FCF53C4A7ADF}"/>
                      </a:ext>
                    </a:extLst>
                  </p:cNvPr>
                  <p:cNvSpPr>
                    <a:spLocks noChangeShapeType="1"/>
                  </p:cNvSpPr>
                  <p:nvPr/>
                </p:nvSpPr>
                <p:spPr bwMode="auto">
                  <a:xfrm>
                    <a:off x="2172" y="1406"/>
                    <a:ext cx="1"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09" name="Freeform 198">
                    <a:extLst>
                      <a:ext uri="{FF2B5EF4-FFF2-40B4-BE49-F238E27FC236}">
                        <a16:creationId xmlns:a16="http://schemas.microsoft.com/office/drawing/2014/main" id="{D9D56B95-9397-6C4B-9868-62A7CFA76A83}"/>
                      </a:ext>
                    </a:extLst>
                  </p:cNvPr>
                  <p:cNvSpPr>
                    <a:spLocks/>
                  </p:cNvSpPr>
                  <p:nvPr/>
                </p:nvSpPr>
                <p:spPr bwMode="auto">
                  <a:xfrm>
                    <a:off x="2160" y="1339"/>
                    <a:ext cx="28" cy="2"/>
                  </a:xfrm>
                  <a:custGeom>
                    <a:avLst/>
                    <a:gdLst>
                      <a:gd name="T0" fmla="*/ 0 w 25"/>
                      <a:gd name="T1" fmla="*/ 0 h 2"/>
                      <a:gd name="T2" fmla="*/ 15840 w 25"/>
                      <a:gd name="T3" fmla="*/ 0 h 2"/>
                      <a:gd name="T4" fmla="*/ 0 w 25"/>
                      <a:gd name="T5" fmla="*/ 0 h 2"/>
                      <a:gd name="T6" fmla="*/ 0 60000 65536"/>
                      <a:gd name="T7" fmla="*/ 0 60000 65536"/>
                      <a:gd name="T8" fmla="*/ 0 60000 65536"/>
                      <a:gd name="T9" fmla="*/ 0 w 25"/>
                      <a:gd name="T10" fmla="*/ 0 h 2"/>
                      <a:gd name="T11" fmla="*/ 25 w 25"/>
                      <a:gd name="T12" fmla="*/ 2 h 2"/>
                    </a:gdLst>
                    <a:ahLst/>
                    <a:cxnLst>
                      <a:cxn ang="T6">
                        <a:pos x="T0" y="T1"/>
                      </a:cxn>
                      <a:cxn ang="T7">
                        <a:pos x="T2" y="T3"/>
                      </a:cxn>
                      <a:cxn ang="T8">
                        <a:pos x="T4" y="T5"/>
                      </a:cxn>
                    </a:cxnLst>
                    <a:rect l="T9" t="T10" r="T11" b="T12"/>
                    <a:pathLst>
                      <a:path w="25" h="2">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110" name="Line 199">
                    <a:extLst>
                      <a:ext uri="{FF2B5EF4-FFF2-40B4-BE49-F238E27FC236}">
                        <a16:creationId xmlns:a16="http://schemas.microsoft.com/office/drawing/2014/main" id="{707EA65E-6FAF-CC43-AA35-4AE41CED06DA}"/>
                      </a:ext>
                    </a:extLst>
                  </p:cNvPr>
                  <p:cNvSpPr>
                    <a:spLocks noChangeShapeType="1"/>
                  </p:cNvSpPr>
                  <p:nvPr/>
                </p:nvSpPr>
                <p:spPr bwMode="auto">
                  <a:xfrm>
                    <a:off x="2173" y="1339"/>
                    <a:ext cx="2" cy="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11" name="Line 200">
                    <a:extLst>
                      <a:ext uri="{FF2B5EF4-FFF2-40B4-BE49-F238E27FC236}">
                        <a16:creationId xmlns:a16="http://schemas.microsoft.com/office/drawing/2014/main" id="{B1D2E020-B529-8A43-B224-4B8CFBF040F9}"/>
                      </a:ext>
                    </a:extLst>
                  </p:cNvPr>
                  <p:cNvSpPr>
                    <a:spLocks noChangeShapeType="1"/>
                  </p:cNvSpPr>
                  <p:nvPr/>
                </p:nvSpPr>
                <p:spPr bwMode="auto">
                  <a:xfrm flipV="1">
                    <a:off x="2173" y="1422"/>
                    <a:ext cx="2" cy="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12" name="Freeform 201">
                    <a:extLst>
                      <a:ext uri="{FF2B5EF4-FFF2-40B4-BE49-F238E27FC236}">
                        <a16:creationId xmlns:a16="http://schemas.microsoft.com/office/drawing/2014/main" id="{0CFB18F5-E0A0-904A-B420-EA5561B4D8F4}"/>
                      </a:ext>
                    </a:extLst>
                  </p:cNvPr>
                  <p:cNvSpPr>
                    <a:spLocks/>
                  </p:cNvSpPr>
                  <p:nvPr/>
                </p:nvSpPr>
                <p:spPr bwMode="auto">
                  <a:xfrm>
                    <a:off x="2160" y="1476"/>
                    <a:ext cx="28" cy="1"/>
                  </a:xfrm>
                  <a:custGeom>
                    <a:avLst/>
                    <a:gdLst>
                      <a:gd name="T0" fmla="*/ 0 w 25"/>
                      <a:gd name="T1" fmla="*/ 0 h 1"/>
                      <a:gd name="T2" fmla="*/ 15840 w 25"/>
                      <a:gd name="T3" fmla="*/ 0 h 1"/>
                      <a:gd name="T4" fmla="*/ 0 w 25"/>
                      <a:gd name="T5" fmla="*/ 0 h 1"/>
                      <a:gd name="T6" fmla="*/ 0 60000 65536"/>
                      <a:gd name="T7" fmla="*/ 0 60000 65536"/>
                      <a:gd name="T8" fmla="*/ 0 60000 65536"/>
                      <a:gd name="T9" fmla="*/ 0 w 25"/>
                      <a:gd name="T10" fmla="*/ 0 h 1"/>
                      <a:gd name="T11" fmla="*/ 25 w 25"/>
                      <a:gd name="T12" fmla="*/ 1 h 1"/>
                    </a:gdLst>
                    <a:ahLst/>
                    <a:cxnLst>
                      <a:cxn ang="T6">
                        <a:pos x="T0" y="T1"/>
                      </a:cxn>
                      <a:cxn ang="T7">
                        <a:pos x="T2" y="T3"/>
                      </a:cxn>
                      <a:cxn ang="T8">
                        <a:pos x="T4" y="T5"/>
                      </a:cxn>
                    </a:cxnLst>
                    <a:rect l="T9" t="T10" r="T11" b="T12"/>
                    <a:pathLst>
                      <a:path w="25" h="1">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113" name="Oval 202">
                    <a:extLst>
                      <a:ext uri="{FF2B5EF4-FFF2-40B4-BE49-F238E27FC236}">
                        <a16:creationId xmlns:a16="http://schemas.microsoft.com/office/drawing/2014/main" id="{24D70EF5-096B-B148-A39B-01839849DE9B}"/>
                      </a:ext>
                    </a:extLst>
                  </p:cNvPr>
                  <p:cNvSpPr>
                    <a:spLocks noChangeArrowheads="1"/>
                  </p:cNvSpPr>
                  <p:nvPr/>
                </p:nvSpPr>
                <p:spPr bwMode="auto">
                  <a:xfrm>
                    <a:off x="2160" y="1393"/>
                    <a:ext cx="28" cy="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grpSp>
            <p:grpSp>
              <p:nvGrpSpPr>
                <p:cNvPr id="169102" name="Group 203">
                  <a:extLst>
                    <a:ext uri="{FF2B5EF4-FFF2-40B4-BE49-F238E27FC236}">
                      <a16:creationId xmlns:a16="http://schemas.microsoft.com/office/drawing/2014/main" id="{E12CBB70-7C03-6548-9643-D726D8A3F126}"/>
                    </a:ext>
                  </a:extLst>
                </p:cNvPr>
                <p:cNvGrpSpPr>
                  <a:grpSpLocks/>
                </p:cNvGrpSpPr>
                <p:nvPr/>
              </p:nvGrpSpPr>
              <p:grpSpPr bwMode="auto">
                <a:xfrm>
                  <a:off x="855" y="1484"/>
                  <a:ext cx="29" cy="74"/>
                  <a:chOff x="865" y="1484"/>
                  <a:chExt cx="29" cy="74"/>
                </a:xfrm>
              </p:grpSpPr>
              <p:sp>
                <p:nvSpPr>
                  <p:cNvPr id="169103" name="Freeform 204">
                    <a:extLst>
                      <a:ext uri="{FF2B5EF4-FFF2-40B4-BE49-F238E27FC236}">
                        <a16:creationId xmlns:a16="http://schemas.microsoft.com/office/drawing/2014/main" id="{03C9608D-E1DA-A949-9871-7E8312B3BF87}"/>
                      </a:ext>
                    </a:extLst>
                  </p:cNvPr>
                  <p:cNvSpPr>
                    <a:spLocks/>
                  </p:cNvSpPr>
                  <p:nvPr/>
                </p:nvSpPr>
                <p:spPr bwMode="auto">
                  <a:xfrm>
                    <a:off x="865" y="1484"/>
                    <a:ext cx="29" cy="2"/>
                  </a:xfrm>
                  <a:custGeom>
                    <a:avLst/>
                    <a:gdLst>
                      <a:gd name="T0" fmla="*/ 0 w 25"/>
                      <a:gd name="T1" fmla="*/ 0 h 2"/>
                      <a:gd name="T2" fmla="*/ 115664 w 25"/>
                      <a:gd name="T3" fmla="*/ 0 h 2"/>
                      <a:gd name="T4" fmla="*/ 0 w 25"/>
                      <a:gd name="T5" fmla="*/ 0 h 2"/>
                      <a:gd name="T6" fmla="*/ 0 60000 65536"/>
                      <a:gd name="T7" fmla="*/ 0 60000 65536"/>
                      <a:gd name="T8" fmla="*/ 0 60000 65536"/>
                      <a:gd name="T9" fmla="*/ 0 w 25"/>
                      <a:gd name="T10" fmla="*/ 0 h 2"/>
                      <a:gd name="T11" fmla="*/ 25 w 25"/>
                      <a:gd name="T12" fmla="*/ 2 h 2"/>
                    </a:gdLst>
                    <a:ahLst/>
                    <a:cxnLst>
                      <a:cxn ang="T6">
                        <a:pos x="T0" y="T1"/>
                      </a:cxn>
                      <a:cxn ang="T7">
                        <a:pos x="T2" y="T3"/>
                      </a:cxn>
                      <a:cxn ang="T8">
                        <a:pos x="T4" y="T5"/>
                      </a:cxn>
                    </a:cxnLst>
                    <a:rect l="T9" t="T10" r="T11" b="T12"/>
                    <a:pathLst>
                      <a:path w="25" h="2">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104" name="Freeform 205">
                    <a:extLst>
                      <a:ext uri="{FF2B5EF4-FFF2-40B4-BE49-F238E27FC236}">
                        <a16:creationId xmlns:a16="http://schemas.microsoft.com/office/drawing/2014/main" id="{1AF73B35-AC84-0B4A-A79F-D6FCB353A335}"/>
                      </a:ext>
                    </a:extLst>
                  </p:cNvPr>
                  <p:cNvSpPr>
                    <a:spLocks/>
                  </p:cNvSpPr>
                  <p:nvPr/>
                </p:nvSpPr>
                <p:spPr bwMode="auto">
                  <a:xfrm>
                    <a:off x="865" y="1557"/>
                    <a:ext cx="29" cy="1"/>
                  </a:xfrm>
                  <a:custGeom>
                    <a:avLst/>
                    <a:gdLst>
                      <a:gd name="T0" fmla="*/ 0 w 25"/>
                      <a:gd name="T1" fmla="*/ 0 h 1"/>
                      <a:gd name="T2" fmla="*/ 115664 w 25"/>
                      <a:gd name="T3" fmla="*/ 0 h 1"/>
                      <a:gd name="T4" fmla="*/ 0 w 25"/>
                      <a:gd name="T5" fmla="*/ 0 h 1"/>
                      <a:gd name="T6" fmla="*/ 0 60000 65536"/>
                      <a:gd name="T7" fmla="*/ 0 60000 65536"/>
                      <a:gd name="T8" fmla="*/ 0 60000 65536"/>
                      <a:gd name="T9" fmla="*/ 0 w 25"/>
                      <a:gd name="T10" fmla="*/ 0 h 1"/>
                      <a:gd name="T11" fmla="*/ 25 w 25"/>
                      <a:gd name="T12" fmla="*/ 1 h 1"/>
                    </a:gdLst>
                    <a:ahLst/>
                    <a:cxnLst>
                      <a:cxn ang="T6">
                        <a:pos x="T0" y="T1"/>
                      </a:cxn>
                      <a:cxn ang="T7">
                        <a:pos x="T2" y="T3"/>
                      </a:cxn>
                      <a:cxn ang="T8">
                        <a:pos x="T4" y="T5"/>
                      </a:cxn>
                    </a:cxnLst>
                    <a:rect l="T9" t="T10" r="T11" b="T12"/>
                    <a:pathLst>
                      <a:path w="25" h="1">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105" name="Oval 206">
                    <a:extLst>
                      <a:ext uri="{FF2B5EF4-FFF2-40B4-BE49-F238E27FC236}">
                        <a16:creationId xmlns:a16="http://schemas.microsoft.com/office/drawing/2014/main" id="{E65B8388-CC56-0A46-815B-27E65C5B2F98}"/>
                      </a:ext>
                    </a:extLst>
                  </p:cNvPr>
                  <p:cNvSpPr>
                    <a:spLocks noChangeArrowheads="1"/>
                  </p:cNvSpPr>
                  <p:nvPr/>
                </p:nvSpPr>
                <p:spPr bwMode="auto">
                  <a:xfrm>
                    <a:off x="865" y="1505"/>
                    <a:ext cx="29" cy="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sp>
                <p:nvSpPr>
                  <p:cNvPr id="169106" name="Line 207">
                    <a:extLst>
                      <a:ext uri="{FF2B5EF4-FFF2-40B4-BE49-F238E27FC236}">
                        <a16:creationId xmlns:a16="http://schemas.microsoft.com/office/drawing/2014/main" id="{142C8B5B-AAFE-5B49-B848-BBCCBA33A0B1}"/>
                      </a:ext>
                    </a:extLst>
                  </p:cNvPr>
                  <p:cNvSpPr>
                    <a:spLocks noChangeShapeType="1"/>
                  </p:cNvSpPr>
                  <p:nvPr/>
                </p:nvSpPr>
                <p:spPr bwMode="auto">
                  <a:xfrm>
                    <a:off x="879" y="1484"/>
                    <a:ext cx="1" cy="2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107" name="Line 208">
                    <a:extLst>
                      <a:ext uri="{FF2B5EF4-FFF2-40B4-BE49-F238E27FC236}">
                        <a16:creationId xmlns:a16="http://schemas.microsoft.com/office/drawing/2014/main" id="{C03A2DBA-6844-6646-AA5F-FC6A27BD5A53}"/>
                      </a:ext>
                    </a:extLst>
                  </p:cNvPr>
                  <p:cNvSpPr>
                    <a:spLocks noChangeShapeType="1"/>
                  </p:cNvSpPr>
                  <p:nvPr/>
                </p:nvSpPr>
                <p:spPr bwMode="auto">
                  <a:xfrm flipV="1">
                    <a:off x="879" y="1534"/>
                    <a:ext cx="1" cy="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grpSp>
          </p:grpSp>
          <p:sp>
            <p:nvSpPr>
              <p:cNvPr id="169097" name="Freeform 209">
                <a:extLst>
                  <a:ext uri="{FF2B5EF4-FFF2-40B4-BE49-F238E27FC236}">
                    <a16:creationId xmlns:a16="http://schemas.microsoft.com/office/drawing/2014/main" id="{DC71000F-0229-9143-9D19-DAD6590EBDDD}"/>
                  </a:ext>
                </a:extLst>
              </p:cNvPr>
              <p:cNvSpPr>
                <a:spLocks/>
              </p:cNvSpPr>
              <p:nvPr/>
            </p:nvSpPr>
            <p:spPr bwMode="auto">
              <a:xfrm>
                <a:off x="871" y="1101"/>
                <a:ext cx="1281" cy="420"/>
              </a:xfrm>
              <a:custGeom>
                <a:avLst/>
                <a:gdLst>
                  <a:gd name="T0" fmla="*/ 0 w 1281"/>
                  <a:gd name="T1" fmla="*/ 420 h 420"/>
                  <a:gd name="T2" fmla="*/ 159 w 1281"/>
                  <a:gd name="T3" fmla="*/ 132 h 420"/>
                  <a:gd name="T4" fmla="*/ 321 w 1281"/>
                  <a:gd name="T5" fmla="*/ 0 h 420"/>
                  <a:gd name="T6" fmla="*/ 480 w 1281"/>
                  <a:gd name="T7" fmla="*/ 108 h 420"/>
                  <a:gd name="T8" fmla="*/ 1281 w 1281"/>
                  <a:gd name="T9" fmla="*/ 306 h 420"/>
                  <a:gd name="T10" fmla="*/ 0 60000 65536"/>
                  <a:gd name="T11" fmla="*/ 0 60000 65536"/>
                  <a:gd name="T12" fmla="*/ 0 60000 65536"/>
                  <a:gd name="T13" fmla="*/ 0 60000 65536"/>
                  <a:gd name="T14" fmla="*/ 0 60000 65536"/>
                  <a:gd name="T15" fmla="*/ 0 w 1281"/>
                  <a:gd name="T16" fmla="*/ 0 h 420"/>
                  <a:gd name="T17" fmla="*/ 1281 w 1281"/>
                  <a:gd name="T18" fmla="*/ 420 h 420"/>
                </a:gdLst>
                <a:ahLst/>
                <a:cxnLst>
                  <a:cxn ang="T10">
                    <a:pos x="T0" y="T1"/>
                  </a:cxn>
                  <a:cxn ang="T11">
                    <a:pos x="T2" y="T3"/>
                  </a:cxn>
                  <a:cxn ang="T12">
                    <a:pos x="T4" y="T5"/>
                  </a:cxn>
                  <a:cxn ang="T13">
                    <a:pos x="T6" y="T7"/>
                  </a:cxn>
                  <a:cxn ang="T14">
                    <a:pos x="T8" y="T9"/>
                  </a:cxn>
                </a:cxnLst>
                <a:rect l="T15" t="T16" r="T17" b="T18"/>
                <a:pathLst>
                  <a:path w="1281" h="420">
                    <a:moveTo>
                      <a:pt x="0" y="420"/>
                    </a:moveTo>
                    <a:lnTo>
                      <a:pt x="159" y="132"/>
                    </a:lnTo>
                    <a:lnTo>
                      <a:pt x="321" y="0"/>
                    </a:lnTo>
                    <a:lnTo>
                      <a:pt x="480" y="108"/>
                    </a:lnTo>
                    <a:lnTo>
                      <a:pt x="1281" y="306"/>
                    </a:ln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grpSp>
        <p:grpSp>
          <p:nvGrpSpPr>
            <p:cNvPr id="169090" name="Group 210">
              <a:extLst>
                <a:ext uri="{FF2B5EF4-FFF2-40B4-BE49-F238E27FC236}">
                  <a16:creationId xmlns:a16="http://schemas.microsoft.com/office/drawing/2014/main" id="{BBBAD6B7-9DDA-904F-ABE2-D71C35C8E27A}"/>
                </a:ext>
              </a:extLst>
            </p:cNvPr>
            <p:cNvGrpSpPr>
              <a:grpSpLocks/>
            </p:cNvGrpSpPr>
            <p:nvPr/>
          </p:nvGrpSpPr>
          <p:grpSpPr bwMode="auto">
            <a:xfrm>
              <a:off x="918" y="1365"/>
              <a:ext cx="27" cy="107"/>
              <a:chOff x="918" y="1365"/>
              <a:chExt cx="27" cy="107"/>
            </a:xfrm>
          </p:grpSpPr>
          <p:sp>
            <p:nvSpPr>
              <p:cNvPr id="169091" name="Oval 211">
                <a:extLst>
                  <a:ext uri="{FF2B5EF4-FFF2-40B4-BE49-F238E27FC236}">
                    <a16:creationId xmlns:a16="http://schemas.microsoft.com/office/drawing/2014/main" id="{97DD5B8D-FF87-D244-B337-5484D533918C}"/>
                  </a:ext>
                </a:extLst>
              </p:cNvPr>
              <p:cNvSpPr>
                <a:spLocks noChangeArrowheads="1"/>
              </p:cNvSpPr>
              <p:nvPr/>
            </p:nvSpPr>
            <p:spPr bwMode="auto">
              <a:xfrm>
                <a:off x="918" y="1403"/>
                <a:ext cx="27" cy="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sp>
            <p:nvSpPr>
              <p:cNvPr id="169092" name="Freeform 212">
                <a:extLst>
                  <a:ext uri="{FF2B5EF4-FFF2-40B4-BE49-F238E27FC236}">
                    <a16:creationId xmlns:a16="http://schemas.microsoft.com/office/drawing/2014/main" id="{7AA3785A-05EE-4747-ABBA-251DFBB1571C}"/>
                  </a:ext>
                </a:extLst>
              </p:cNvPr>
              <p:cNvSpPr>
                <a:spLocks/>
              </p:cNvSpPr>
              <p:nvPr/>
            </p:nvSpPr>
            <p:spPr bwMode="auto">
              <a:xfrm>
                <a:off x="918" y="1365"/>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93" name="Line 213">
                <a:extLst>
                  <a:ext uri="{FF2B5EF4-FFF2-40B4-BE49-F238E27FC236}">
                    <a16:creationId xmlns:a16="http://schemas.microsoft.com/office/drawing/2014/main" id="{2F84185C-5A99-614A-8B0E-69D4CBD8ACB4}"/>
                  </a:ext>
                </a:extLst>
              </p:cNvPr>
              <p:cNvSpPr>
                <a:spLocks noChangeShapeType="1"/>
              </p:cNvSpPr>
              <p:nvPr/>
            </p:nvSpPr>
            <p:spPr bwMode="auto">
              <a:xfrm>
                <a:off x="930" y="1365"/>
                <a:ext cx="2" cy="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94" name="Line 214">
                <a:extLst>
                  <a:ext uri="{FF2B5EF4-FFF2-40B4-BE49-F238E27FC236}">
                    <a16:creationId xmlns:a16="http://schemas.microsoft.com/office/drawing/2014/main" id="{A5A5E88A-CB5C-7241-9BB6-7B77FA69025C}"/>
                  </a:ext>
                </a:extLst>
              </p:cNvPr>
              <p:cNvSpPr>
                <a:spLocks noChangeShapeType="1"/>
              </p:cNvSpPr>
              <p:nvPr/>
            </p:nvSpPr>
            <p:spPr bwMode="auto">
              <a:xfrm flipV="1">
                <a:off x="930" y="1432"/>
                <a:ext cx="2" cy="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95" name="Freeform 215">
                <a:extLst>
                  <a:ext uri="{FF2B5EF4-FFF2-40B4-BE49-F238E27FC236}">
                    <a16:creationId xmlns:a16="http://schemas.microsoft.com/office/drawing/2014/main" id="{81C1A8D4-8240-FF44-A025-06FC392D1EDD}"/>
                  </a:ext>
                </a:extLst>
              </p:cNvPr>
              <p:cNvSpPr>
                <a:spLocks/>
              </p:cNvSpPr>
              <p:nvPr/>
            </p:nvSpPr>
            <p:spPr bwMode="auto">
              <a:xfrm>
                <a:off x="918" y="1470"/>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grpSp>
      <p:grpSp>
        <p:nvGrpSpPr>
          <p:cNvPr id="168966" name="Group 216">
            <a:extLst>
              <a:ext uri="{FF2B5EF4-FFF2-40B4-BE49-F238E27FC236}">
                <a16:creationId xmlns:a16="http://schemas.microsoft.com/office/drawing/2014/main" id="{9D3CEDD1-D947-4144-9FD8-F5232F439845}"/>
              </a:ext>
            </a:extLst>
          </p:cNvPr>
          <p:cNvGrpSpPr>
            <a:grpSpLocks/>
          </p:cNvGrpSpPr>
          <p:nvPr/>
        </p:nvGrpSpPr>
        <p:grpSpPr bwMode="auto">
          <a:xfrm>
            <a:off x="3211514" y="3273425"/>
            <a:ext cx="5043487" cy="979488"/>
            <a:chOff x="855" y="1170"/>
            <a:chExt cx="1311" cy="312"/>
          </a:xfrm>
        </p:grpSpPr>
        <p:sp>
          <p:nvSpPr>
            <p:cNvPr id="169056" name="Freeform 217">
              <a:extLst>
                <a:ext uri="{FF2B5EF4-FFF2-40B4-BE49-F238E27FC236}">
                  <a16:creationId xmlns:a16="http://schemas.microsoft.com/office/drawing/2014/main" id="{837BD362-B56A-244D-90CB-750406F89FB6}"/>
                </a:ext>
              </a:extLst>
            </p:cNvPr>
            <p:cNvSpPr>
              <a:spLocks/>
            </p:cNvSpPr>
            <p:nvPr/>
          </p:nvSpPr>
          <p:spPr bwMode="auto">
            <a:xfrm>
              <a:off x="868" y="1275"/>
              <a:ext cx="1284" cy="141"/>
            </a:xfrm>
            <a:custGeom>
              <a:avLst/>
              <a:gdLst>
                <a:gd name="T0" fmla="*/ 1284 w 1284"/>
                <a:gd name="T1" fmla="*/ 0 h 141"/>
                <a:gd name="T2" fmla="*/ 483 w 1284"/>
                <a:gd name="T3" fmla="*/ 39 h 141"/>
                <a:gd name="T4" fmla="*/ 324 w 1284"/>
                <a:gd name="T5" fmla="*/ 75 h 141"/>
                <a:gd name="T6" fmla="*/ 162 w 1284"/>
                <a:gd name="T7" fmla="*/ 57 h 141"/>
                <a:gd name="T8" fmla="*/ 54 w 1284"/>
                <a:gd name="T9" fmla="*/ 141 h 141"/>
                <a:gd name="T10" fmla="*/ 0 w 1284"/>
                <a:gd name="T11" fmla="*/ 108 h 141"/>
                <a:gd name="T12" fmla="*/ 0 60000 65536"/>
                <a:gd name="T13" fmla="*/ 0 60000 65536"/>
                <a:gd name="T14" fmla="*/ 0 60000 65536"/>
                <a:gd name="T15" fmla="*/ 0 60000 65536"/>
                <a:gd name="T16" fmla="*/ 0 60000 65536"/>
                <a:gd name="T17" fmla="*/ 0 60000 65536"/>
                <a:gd name="T18" fmla="*/ 0 w 1284"/>
                <a:gd name="T19" fmla="*/ 0 h 141"/>
                <a:gd name="T20" fmla="*/ 1284 w 1284"/>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1284" h="141">
                  <a:moveTo>
                    <a:pt x="1284" y="0"/>
                  </a:moveTo>
                  <a:lnTo>
                    <a:pt x="483" y="39"/>
                  </a:lnTo>
                  <a:lnTo>
                    <a:pt x="324" y="75"/>
                  </a:lnTo>
                  <a:lnTo>
                    <a:pt x="162" y="57"/>
                  </a:lnTo>
                  <a:lnTo>
                    <a:pt x="54" y="141"/>
                  </a:lnTo>
                  <a:lnTo>
                    <a:pt x="0" y="108"/>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grpSp>
          <p:nvGrpSpPr>
            <p:cNvPr id="169057" name="Group 218">
              <a:extLst>
                <a:ext uri="{FF2B5EF4-FFF2-40B4-BE49-F238E27FC236}">
                  <a16:creationId xmlns:a16="http://schemas.microsoft.com/office/drawing/2014/main" id="{2F6B94FB-1CC7-6D4F-B679-C8F8FFD944B9}"/>
                </a:ext>
              </a:extLst>
            </p:cNvPr>
            <p:cNvGrpSpPr>
              <a:grpSpLocks/>
            </p:cNvGrpSpPr>
            <p:nvPr/>
          </p:nvGrpSpPr>
          <p:grpSpPr bwMode="auto">
            <a:xfrm>
              <a:off x="855" y="1170"/>
              <a:ext cx="1311" cy="312"/>
              <a:chOff x="855" y="1170"/>
              <a:chExt cx="1311" cy="312"/>
            </a:xfrm>
          </p:grpSpPr>
          <p:grpSp>
            <p:nvGrpSpPr>
              <p:cNvPr id="169058" name="Group 219">
                <a:extLst>
                  <a:ext uri="{FF2B5EF4-FFF2-40B4-BE49-F238E27FC236}">
                    <a16:creationId xmlns:a16="http://schemas.microsoft.com/office/drawing/2014/main" id="{8D88272F-5A79-9047-982B-69CDD904DA46}"/>
                  </a:ext>
                </a:extLst>
              </p:cNvPr>
              <p:cNvGrpSpPr>
                <a:grpSpLocks/>
              </p:cNvGrpSpPr>
              <p:nvPr/>
            </p:nvGrpSpPr>
            <p:grpSpPr bwMode="auto">
              <a:xfrm>
                <a:off x="1176" y="1284"/>
                <a:ext cx="27" cy="128"/>
                <a:chOff x="1176" y="1284"/>
                <a:chExt cx="27" cy="128"/>
              </a:xfrm>
            </p:grpSpPr>
            <p:sp>
              <p:nvSpPr>
                <p:cNvPr id="169085" name="Freeform 220">
                  <a:extLst>
                    <a:ext uri="{FF2B5EF4-FFF2-40B4-BE49-F238E27FC236}">
                      <a16:creationId xmlns:a16="http://schemas.microsoft.com/office/drawing/2014/main" id="{374542BF-DFE0-1440-8FA3-C9E7F826DF71}"/>
                    </a:ext>
                  </a:extLst>
                </p:cNvPr>
                <p:cNvSpPr>
                  <a:spLocks/>
                </p:cNvSpPr>
                <p:nvPr/>
              </p:nvSpPr>
              <p:spPr bwMode="auto">
                <a:xfrm>
                  <a:off x="1176" y="1284"/>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86" name="Line 221">
                  <a:extLst>
                    <a:ext uri="{FF2B5EF4-FFF2-40B4-BE49-F238E27FC236}">
                      <a16:creationId xmlns:a16="http://schemas.microsoft.com/office/drawing/2014/main" id="{631CB91B-15E0-3144-B4F5-47C48CA04E54}"/>
                    </a:ext>
                  </a:extLst>
                </p:cNvPr>
                <p:cNvSpPr>
                  <a:spLocks noChangeShapeType="1"/>
                </p:cNvSpPr>
                <p:nvPr/>
              </p:nvSpPr>
              <p:spPr bwMode="auto">
                <a:xfrm>
                  <a:off x="1190" y="1284"/>
                  <a:ext cx="1" cy="1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87" name="Freeform 222">
                  <a:extLst>
                    <a:ext uri="{FF2B5EF4-FFF2-40B4-BE49-F238E27FC236}">
                      <a16:creationId xmlns:a16="http://schemas.microsoft.com/office/drawing/2014/main" id="{D61AE224-5F5A-844F-A6AC-77241E94FA1B}"/>
                    </a:ext>
                  </a:extLst>
                </p:cNvPr>
                <p:cNvSpPr>
                  <a:spLocks/>
                </p:cNvSpPr>
                <p:nvPr/>
              </p:nvSpPr>
              <p:spPr bwMode="auto">
                <a:xfrm>
                  <a:off x="1176" y="1410"/>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88" name="Rectangle 223">
                  <a:extLst>
                    <a:ext uri="{FF2B5EF4-FFF2-40B4-BE49-F238E27FC236}">
                      <a16:creationId xmlns:a16="http://schemas.microsoft.com/office/drawing/2014/main" id="{FD71068B-BDBA-E34B-8267-FD8D96A42920}"/>
                    </a:ext>
                  </a:extLst>
                </p:cNvPr>
                <p:cNvSpPr>
                  <a:spLocks noChangeArrowheads="1"/>
                </p:cNvSpPr>
                <p:nvPr/>
              </p:nvSpPr>
              <p:spPr bwMode="auto">
                <a:xfrm>
                  <a:off x="1176" y="1334"/>
                  <a:ext cx="27" cy="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grpSp>
          <p:grpSp>
            <p:nvGrpSpPr>
              <p:cNvPr id="169059" name="Group 224">
                <a:extLst>
                  <a:ext uri="{FF2B5EF4-FFF2-40B4-BE49-F238E27FC236}">
                    <a16:creationId xmlns:a16="http://schemas.microsoft.com/office/drawing/2014/main" id="{6E50F90C-9851-DD4F-9C8B-113C05E642AE}"/>
                  </a:ext>
                </a:extLst>
              </p:cNvPr>
              <p:cNvGrpSpPr>
                <a:grpSpLocks/>
              </p:cNvGrpSpPr>
              <p:nvPr/>
            </p:nvGrpSpPr>
            <p:grpSpPr bwMode="auto">
              <a:xfrm>
                <a:off x="1337" y="1246"/>
                <a:ext cx="27" cy="133"/>
                <a:chOff x="1321" y="1246"/>
                <a:chExt cx="27" cy="133"/>
              </a:xfrm>
            </p:grpSpPr>
            <p:sp>
              <p:nvSpPr>
                <p:cNvPr id="169081" name="Freeform 225">
                  <a:extLst>
                    <a:ext uri="{FF2B5EF4-FFF2-40B4-BE49-F238E27FC236}">
                      <a16:creationId xmlns:a16="http://schemas.microsoft.com/office/drawing/2014/main" id="{6A423665-1366-E844-91CA-912D82C06FE3}"/>
                    </a:ext>
                  </a:extLst>
                </p:cNvPr>
                <p:cNvSpPr>
                  <a:spLocks/>
                </p:cNvSpPr>
                <p:nvPr/>
              </p:nvSpPr>
              <p:spPr bwMode="auto">
                <a:xfrm>
                  <a:off x="1321" y="1246"/>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82" name="Line 226">
                  <a:extLst>
                    <a:ext uri="{FF2B5EF4-FFF2-40B4-BE49-F238E27FC236}">
                      <a16:creationId xmlns:a16="http://schemas.microsoft.com/office/drawing/2014/main" id="{513D84BF-168D-A047-B2C5-B39C29DE5E8D}"/>
                    </a:ext>
                  </a:extLst>
                </p:cNvPr>
                <p:cNvSpPr>
                  <a:spLocks noChangeShapeType="1"/>
                </p:cNvSpPr>
                <p:nvPr/>
              </p:nvSpPr>
              <p:spPr bwMode="auto">
                <a:xfrm>
                  <a:off x="1333" y="1246"/>
                  <a:ext cx="1" cy="1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83" name="Freeform 227">
                  <a:extLst>
                    <a:ext uri="{FF2B5EF4-FFF2-40B4-BE49-F238E27FC236}">
                      <a16:creationId xmlns:a16="http://schemas.microsoft.com/office/drawing/2014/main" id="{D1A37334-88A9-C342-88EA-10A345411AF5}"/>
                    </a:ext>
                  </a:extLst>
                </p:cNvPr>
                <p:cNvSpPr>
                  <a:spLocks/>
                </p:cNvSpPr>
                <p:nvPr/>
              </p:nvSpPr>
              <p:spPr bwMode="auto">
                <a:xfrm>
                  <a:off x="1321" y="1377"/>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84" name="Rectangle 228">
                  <a:extLst>
                    <a:ext uri="{FF2B5EF4-FFF2-40B4-BE49-F238E27FC236}">
                      <a16:creationId xmlns:a16="http://schemas.microsoft.com/office/drawing/2014/main" id="{ADC0FC67-00FF-044B-B164-894C22F78E29}"/>
                    </a:ext>
                  </a:extLst>
                </p:cNvPr>
                <p:cNvSpPr>
                  <a:spLocks noChangeArrowheads="1"/>
                </p:cNvSpPr>
                <p:nvPr/>
              </p:nvSpPr>
              <p:spPr bwMode="auto">
                <a:xfrm>
                  <a:off x="1321" y="1298"/>
                  <a:ext cx="27" cy="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grpSp>
          <p:grpSp>
            <p:nvGrpSpPr>
              <p:cNvPr id="169060" name="Group 229">
                <a:extLst>
                  <a:ext uri="{FF2B5EF4-FFF2-40B4-BE49-F238E27FC236}">
                    <a16:creationId xmlns:a16="http://schemas.microsoft.com/office/drawing/2014/main" id="{952A4386-9359-3E4F-ADDE-F356920C0EAA}"/>
                  </a:ext>
                </a:extLst>
              </p:cNvPr>
              <p:cNvGrpSpPr>
                <a:grpSpLocks/>
              </p:cNvGrpSpPr>
              <p:nvPr/>
            </p:nvGrpSpPr>
            <p:grpSpPr bwMode="auto">
              <a:xfrm>
                <a:off x="2138" y="1170"/>
                <a:ext cx="28" cy="214"/>
                <a:chOff x="2108" y="1170"/>
                <a:chExt cx="28" cy="214"/>
              </a:xfrm>
            </p:grpSpPr>
            <p:sp>
              <p:nvSpPr>
                <p:cNvPr id="169077" name="Freeform 230">
                  <a:extLst>
                    <a:ext uri="{FF2B5EF4-FFF2-40B4-BE49-F238E27FC236}">
                      <a16:creationId xmlns:a16="http://schemas.microsoft.com/office/drawing/2014/main" id="{82F5BDF2-5304-0641-9FFB-D8A1E1752832}"/>
                    </a:ext>
                  </a:extLst>
                </p:cNvPr>
                <p:cNvSpPr>
                  <a:spLocks/>
                </p:cNvSpPr>
                <p:nvPr/>
              </p:nvSpPr>
              <p:spPr bwMode="auto">
                <a:xfrm>
                  <a:off x="2108" y="1170"/>
                  <a:ext cx="28" cy="2"/>
                </a:xfrm>
                <a:custGeom>
                  <a:avLst/>
                  <a:gdLst>
                    <a:gd name="T0" fmla="*/ 0 w 25"/>
                    <a:gd name="T1" fmla="*/ 0 h 2"/>
                    <a:gd name="T2" fmla="*/ 15840 w 25"/>
                    <a:gd name="T3" fmla="*/ 0 h 2"/>
                    <a:gd name="T4" fmla="*/ 0 w 25"/>
                    <a:gd name="T5" fmla="*/ 0 h 2"/>
                    <a:gd name="T6" fmla="*/ 0 60000 65536"/>
                    <a:gd name="T7" fmla="*/ 0 60000 65536"/>
                    <a:gd name="T8" fmla="*/ 0 60000 65536"/>
                    <a:gd name="T9" fmla="*/ 0 w 25"/>
                    <a:gd name="T10" fmla="*/ 0 h 2"/>
                    <a:gd name="T11" fmla="*/ 25 w 25"/>
                    <a:gd name="T12" fmla="*/ 2 h 2"/>
                  </a:gdLst>
                  <a:ahLst/>
                  <a:cxnLst>
                    <a:cxn ang="T6">
                      <a:pos x="T0" y="T1"/>
                    </a:cxn>
                    <a:cxn ang="T7">
                      <a:pos x="T2" y="T3"/>
                    </a:cxn>
                    <a:cxn ang="T8">
                      <a:pos x="T4" y="T5"/>
                    </a:cxn>
                  </a:cxnLst>
                  <a:rect l="T9" t="T10" r="T11" b="T12"/>
                  <a:pathLst>
                    <a:path w="25" h="2">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78" name="Line 231">
                  <a:extLst>
                    <a:ext uri="{FF2B5EF4-FFF2-40B4-BE49-F238E27FC236}">
                      <a16:creationId xmlns:a16="http://schemas.microsoft.com/office/drawing/2014/main" id="{530B4DB2-2AE9-064A-B3AD-7B0D3FF14FB9}"/>
                    </a:ext>
                  </a:extLst>
                </p:cNvPr>
                <p:cNvSpPr>
                  <a:spLocks noChangeShapeType="1"/>
                </p:cNvSpPr>
                <p:nvPr/>
              </p:nvSpPr>
              <p:spPr bwMode="auto">
                <a:xfrm>
                  <a:off x="2121" y="1170"/>
                  <a:ext cx="2" cy="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79" name="Freeform 232">
                  <a:extLst>
                    <a:ext uri="{FF2B5EF4-FFF2-40B4-BE49-F238E27FC236}">
                      <a16:creationId xmlns:a16="http://schemas.microsoft.com/office/drawing/2014/main" id="{E601E4CD-4847-E54A-895F-CD8CC12DAB91}"/>
                    </a:ext>
                  </a:extLst>
                </p:cNvPr>
                <p:cNvSpPr>
                  <a:spLocks/>
                </p:cNvSpPr>
                <p:nvPr/>
              </p:nvSpPr>
              <p:spPr bwMode="auto">
                <a:xfrm>
                  <a:off x="2108" y="1382"/>
                  <a:ext cx="28" cy="2"/>
                </a:xfrm>
                <a:custGeom>
                  <a:avLst/>
                  <a:gdLst>
                    <a:gd name="T0" fmla="*/ 0 w 25"/>
                    <a:gd name="T1" fmla="*/ 0 h 2"/>
                    <a:gd name="T2" fmla="*/ 15840 w 25"/>
                    <a:gd name="T3" fmla="*/ 0 h 2"/>
                    <a:gd name="T4" fmla="*/ 0 w 25"/>
                    <a:gd name="T5" fmla="*/ 0 h 2"/>
                    <a:gd name="T6" fmla="*/ 0 60000 65536"/>
                    <a:gd name="T7" fmla="*/ 0 60000 65536"/>
                    <a:gd name="T8" fmla="*/ 0 60000 65536"/>
                    <a:gd name="T9" fmla="*/ 0 w 25"/>
                    <a:gd name="T10" fmla="*/ 0 h 2"/>
                    <a:gd name="T11" fmla="*/ 25 w 25"/>
                    <a:gd name="T12" fmla="*/ 2 h 2"/>
                  </a:gdLst>
                  <a:ahLst/>
                  <a:cxnLst>
                    <a:cxn ang="T6">
                      <a:pos x="T0" y="T1"/>
                    </a:cxn>
                    <a:cxn ang="T7">
                      <a:pos x="T2" y="T3"/>
                    </a:cxn>
                    <a:cxn ang="T8">
                      <a:pos x="T4" y="T5"/>
                    </a:cxn>
                  </a:cxnLst>
                  <a:rect l="T9" t="T10" r="T11" b="T12"/>
                  <a:pathLst>
                    <a:path w="25" h="2">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80" name="Rectangle 233">
                  <a:extLst>
                    <a:ext uri="{FF2B5EF4-FFF2-40B4-BE49-F238E27FC236}">
                      <a16:creationId xmlns:a16="http://schemas.microsoft.com/office/drawing/2014/main" id="{1BE93691-8CD3-824A-996D-275BE6BD5EFC}"/>
                    </a:ext>
                  </a:extLst>
                </p:cNvPr>
                <p:cNvSpPr>
                  <a:spLocks noChangeArrowheads="1"/>
                </p:cNvSpPr>
                <p:nvPr/>
              </p:nvSpPr>
              <p:spPr bwMode="auto">
                <a:xfrm>
                  <a:off x="2108" y="1261"/>
                  <a:ext cx="28" cy="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grpSp>
          <p:grpSp>
            <p:nvGrpSpPr>
              <p:cNvPr id="169061" name="Group 234">
                <a:extLst>
                  <a:ext uri="{FF2B5EF4-FFF2-40B4-BE49-F238E27FC236}">
                    <a16:creationId xmlns:a16="http://schemas.microsoft.com/office/drawing/2014/main" id="{57B0B4E3-C146-4244-B489-E4C495F0F6A1}"/>
                  </a:ext>
                </a:extLst>
              </p:cNvPr>
              <p:cNvGrpSpPr>
                <a:grpSpLocks/>
              </p:cNvGrpSpPr>
              <p:nvPr/>
            </p:nvGrpSpPr>
            <p:grpSpPr bwMode="auto">
              <a:xfrm>
                <a:off x="855" y="1322"/>
                <a:ext cx="29" cy="122"/>
                <a:chOff x="855" y="1322"/>
                <a:chExt cx="29" cy="122"/>
              </a:xfrm>
            </p:grpSpPr>
            <p:sp>
              <p:nvSpPr>
                <p:cNvPr id="169073" name="Freeform 235">
                  <a:extLst>
                    <a:ext uri="{FF2B5EF4-FFF2-40B4-BE49-F238E27FC236}">
                      <a16:creationId xmlns:a16="http://schemas.microsoft.com/office/drawing/2014/main" id="{B9D40CC1-1AE4-974B-8812-B06C87AFA9DF}"/>
                    </a:ext>
                  </a:extLst>
                </p:cNvPr>
                <p:cNvSpPr>
                  <a:spLocks/>
                </p:cNvSpPr>
                <p:nvPr/>
              </p:nvSpPr>
              <p:spPr bwMode="auto">
                <a:xfrm>
                  <a:off x="855" y="1322"/>
                  <a:ext cx="29" cy="2"/>
                </a:xfrm>
                <a:custGeom>
                  <a:avLst/>
                  <a:gdLst>
                    <a:gd name="T0" fmla="*/ 0 w 25"/>
                    <a:gd name="T1" fmla="*/ 0 h 2"/>
                    <a:gd name="T2" fmla="*/ 115664 w 25"/>
                    <a:gd name="T3" fmla="*/ 0 h 2"/>
                    <a:gd name="T4" fmla="*/ 0 w 25"/>
                    <a:gd name="T5" fmla="*/ 0 h 2"/>
                    <a:gd name="T6" fmla="*/ 0 60000 65536"/>
                    <a:gd name="T7" fmla="*/ 0 60000 65536"/>
                    <a:gd name="T8" fmla="*/ 0 60000 65536"/>
                    <a:gd name="T9" fmla="*/ 0 w 25"/>
                    <a:gd name="T10" fmla="*/ 0 h 2"/>
                    <a:gd name="T11" fmla="*/ 25 w 25"/>
                    <a:gd name="T12" fmla="*/ 2 h 2"/>
                  </a:gdLst>
                  <a:ahLst/>
                  <a:cxnLst>
                    <a:cxn ang="T6">
                      <a:pos x="T0" y="T1"/>
                    </a:cxn>
                    <a:cxn ang="T7">
                      <a:pos x="T2" y="T3"/>
                    </a:cxn>
                    <a:cxn ang="T8">
                      <a:pos x="T4" y="T5"/>
                    </a:cxn>
                  </a:cxnLst>
                  <a:rect l="T9" t="T10" r="T11" b="T12"/>
                  <a:pathLst>
                    <a:path w="25" h="2">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74" name="Freeform 236">
                  <a:extLst>
                    <a:ext uri="{FF2B5EF4-FFF2-40B4-BE49-F238E27FC236}">
                      <a16:creationId xmlns:a16="http://schemas.microsoft.com/office/drawing/2014/main" id="{550B112F-5952-464A-8587-9E90FF42761B}"/>
                    </a:ext>
                  </a:extLst>
                </p:cNvPr>
                <p:cNvSpPr>
                  <a:spLocks/>
                </p:cNvSpPr>
                <p:nvPr/>
              </p:nvSpPr>
              <p:spPr bwMode="auto">
                <a:xfrm>
                  <a:off x="855" y="1443"/>
                  <a:ext cx="29" cy="1"/>
                </a:xfrm>
                <a:custGeom>
                  <a:avLst/>
                  <a:gdLst>
                    <a:gd name="T0" fmla="*/ 0 w 25"/>
                    <a:gd name="T1" fmla="*/ 0 h 1"/>
                    <a:gd name="T2" fmla="*/ 115664 w 25"/>
                    <a:gd name="T3" fmla="*/ 0 h 1"/>
                    <a:gd name="T4" fmla="*/ 0 w 25"/>
                    <a:gd name="T5" fmla="*/ 0 h 1"/>
                    <a:gd name="T6" fmla="*/ 0 60000 65536"/>
                    <a:gd name="T7" fmla="*/ 0 60000 65536"/>
                    <a:gd name="T8" fmla="*/ 0 60000 65536"/>
                    <a:gd name="T9" fmla="*/ 0 w 25"/>
                    <a:gd name="T10" fmla="*/ 0 h 1"/>
                    <a:gd name="T11" fmla="*/ 25 w 25"/>
                    <a:gd name="T12" fmla="*/ 1 h 1"/>
                  </a:gdLst>
                  <a:ahLst/>
                  <a:cxnLst>
                    <a:cxn ang="T6">
                      <a:pos x="T0" y="T1"/>
                    </a:cxn>
                    <a:cxn ang="T7">
                      <a:pos x="T2" y="T3"/>
                    </a:cxn>
                    <a:cxn ang="T8">
                      <a:pos x="T4" y="T5"/>
                    </a:cxn>
                  </a:cxnLst>
                  <a:rect l="T9" t="T10" r="T11" b="T12"/>
                  <a:pathLst>
                    <a:path w="25" h="1">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75" name="Rectangle 237">
                  <a:extLst>
                    <a:ext uri="{FF2B5EF4-FFF2-40B4-BE49-F238E27FC236}">
                      <a16:creationId xmlns:a16="http://schemas.microsoft.com/office/drawing/2014/main" id="{A0336CB3-4E9D-D548-9B04-06914A2E7542}"/>
                    </a:ext>
                  </a:extLst>
                </p:cNvPr>
                <p:cNvSpPr>
                  <a:spLocks noChangeArrowheads="1"/>
                </p:cNvSpPr>
                <p:nvPr/>
              </p:nvSpPr>
              <p:spPr bwMode="auto">
                <a:xfrm>
                  <a:off x="855" y="1367"/>
                  <a:ext cx="29" cy="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sp>
              <p:nvSpPr>
                <p:cNvPr id="169076" name="Line 238">
                  <a:extLst>
                    <a:ext uri="{FF2B5EF4-FFF2-40B4-BE49-F238E27FC236}">
                      <a16:creationId xmlns:a16="http://schemas.microsoft.com/office/drawing/2014/main" id="{5031DB90-2EF1-9545-BD87-E15171D1C038}"/>
                    </a:ext>
                  </a:extLst>
                </p:cNvPr>
                <p:cNvSpPr>
                  <a:spLocks noChangeShapeType="1"/>
                </p:cNvSpPr>
                <p:nvPr/>
              </p:nvSpPr>
              <p:spPr bwMode="auto">
                <a:xfrm>
                  <a:off x="869" y="1322"/>
                  <a:ext cx="1" cy="12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grpSp>
          <p:grpSp>
            <p:nvGrpSpPr>
              <p:cNvPr id="169062" name="Group 239">
                <a:extLst>
                  <a:ext uri="{FF2B5EF4-FFF2-40B4-BE49-F238E27FC236}">
                    <a16:creationId xmlns:a16="http://schemas.microsoft.com/office/drawing/2014/main" id="{16CEC58E-092E-0042-8537-560017B6F654}"/>
                  </a:ext>
                </a:extLst>
              </p:cNvPr>
              <p:cNvGrpSpPr>
                <a:grpSpLocks/>
              </p:cNvGrpSpPr>
              <p:nvPr/>
            </p:nvGrpSpPr>
            <p:grpSpPr bwMode="auto">
              <a:xfrm>
                <a:off x="911" y="1356"/>
                <a:ext cx="27" cy="126"/>
                <a:chOff x="925" y="1362"/>
                <a:chExt cx="27" cy="126"/>
              </a:xfrm>
            </p:grpSpPr>
            <p:sp>
              <p:nvSpPr>
                <p:cNvPr id="169069" name="Line 240">
                  <a:extLst>
                    <a:ext uri="{FF2B5EF4-FFF2-40B4-BE49-F238E27FC236}">
                      <a16:creationId xmlns:a16="http://schemas.microsoft.com/office/drawing/2014/main" id="{E830CBB5-BE49-4744-AE22-649DB4269BB0}"/>
                    </a:ext>
                  </a:extLst>
                </p:cNvPr>
                <p:cNvSpPr>
                  <a:spLocks noChangeShapeType="1"/>
                </p:cNvSpPr>
                <p:nvPr/>
              </p:nvSpPr>
              <p:spPr bwMode="auto">
                <a:xfrm>
                  <a:off x="937" y="1362"/>
                  <a:ext cx="2" cy="1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70" name="Rectangle 241">
                  <a:extLst>
                    <a:ext uri="{FF2B5EF4-FFF2-40B4-BE49-F238E27FC236}">
                      <a16:creationId xmlns:a16="http://schemas.microsoft.com/office/drawing/2014/main" id="{AF6AD940-FD35-1B4D-9E01-4FEC9C237C84}"/>
                    </a:ext>
                  </a:extLst>
                </p:cNvPr>
                <p:cNvSpPr>
                  <a:spLocks noChangeArrowheads="1"/>
                </p:cNvSpPr>
                <p:nvPr/>
              </p:nvSpPr>
              <p:spPr bwMode="auto">
                <a:xfrm>
                  <a:off x="925" y="1408"/>
                  <a:ext cx="27" cy="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sp>
              <p:nvSpPr>
                <p:cNvPr id="169071" name="Freeform 242">
                  <a:extLst>
                    <a:ext uri="{FF2B5EF4-FFF2-40B4-BE49-F238E27FC236}">
                      <a16:creationId xmlns:a16="http://schemas.microsoft.com/office/drawing/2014/main" id="{1B93FC5A-33AB-E04E-AF8D-C810CE5C5359}"/>
                    </a:ext>
                  </a:extLst>
                </p:cNvPr>
                <p:cNvSpPr>
                  <a:spLocks/>
                </p:cNvSpPr>
                <p:nvPr/>
              </p:nvSpPr>
              <p:spPr bwMode="auto">
                <a:xfrm>
                  <a:off x="925" y="1362"/>
                  <a:ext cx="27" cy="1"/>
                </a:xfrm>
                <a:custGeom>
                  <a:avLst/>
                  <a:gdLst>
                    <a:gd name="T0" fmla="*/ 0 w 24"/>
                    <a:gd name="T1" fmla="*/ 0 h 1"/>
                    <a:gd name="T2" fmla="*/ 19820 w 24"/>
                    <a:gd name="T3" fmla="*/ 0 h 1"/>
                    <a:gd name="T4" fmla="*/ 0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72" name="Freeform 243">
                  <a:extLst>
                    <a:ext uri="{FF2B5EF4-FFF2-40B4-BE49-F238E27FC236}">
                      <a16:creationId xmlns:a16="http://schemas.microsoft.com/office/drawing/2014/main" id="{54AC1C79-15E2-0644-9543-09768580A7D6}"/>
                    </a:ext>
                  </a:extLst>
                </p:cNvPr>
                <p:cNvSpPr>
                  <a:spLocks/>
                </p:cNvSpPr>
                <p:nvPr/>
              </p:nvSpPr>
              <p:spPr bwMode="auto">
                <a:xfrm>
                  <a:off x="925" y="1486"/>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grpSp>
            <p:nvGrpSpPr>
              <p:cNvPr id="169063" name="Group 244">
                <a:extLst>
                  <a:ext uri="{FF2B5EF4-FFF2-40B4-BE49-F238E27FC236}">
                    <a16:creationId xmlns:a16="http://schemas.microsoft.com/office/drawing/2014/main" id="{103FBFD9-8A76-204C-BCD4-0FA5D1862211}"/>
                  </a:ext>
                </a:extLst>
              </p:cNvPr>
              <p:cNvGrpSpPr>
                <a:grpSpLocks/>
              </p:cNvGrpSpPr>
              <p:nvPr/>
            </p:nvGrpSpPr>
            <p:grpSpPr bwMode="auto">
              <a:xfrm>
                <a:off x="1017" y="1252"/>
                <a:ext cx="27" cy="164"/>
                <a:chOff x="1053" y="1248"/>
                <a:chExt cx="27" cy="164"/>
              </a:xfrm>
            </p:grpSpPr>
            <p:grpSp>
              <p:nvGrpSpPr>
                <p:cNvPr id="169064" name="Group 245">
                  <a:extLst>
                    <a:ext uri="{FF2B5EF4-FFF2-40B4-BE49-F238E27FC236}">
                      <a16:creationId xmlns:a16="http://schemas.microsoft.com/office/drawing/2014/main" id="{4D56D1BD-0A96-5344-BB83-3FDB15B5D33B}"/>
                    </a:ext>
                  </a:extLst>
                </p:cNvPr>
                <p:cNvGrpSpPr>
                  <a:grpSpLocks/>
                </p:cNvGrpSpPr>
                <p:nvPr/>
              </p:nvGrpSpPr>
              <p:grpSpPr bwMode="auto">
                <a:xfrm>
                  <a:off x="1053" y="1248"/>
                  <a:ext cx="27" cy="164"/>
                  <a:chOff x="1058" y="1248"/>
                  <a:chExt cx="27" cy="164"/>
                </a:xfrm>
              </p:grpSpPr>
              <p:sp>
                <p:nvSpPr>
                  <p:cNvPr id="169066" name="Freeform 246">
                    <a:extLst>
                      <a:ext uri="{FF2B5EF4-FFF2-40B4-BE49-F238E27FC236}">
                        <a16:creationId xmlns:a16="http://schemas.microsoft.com/office/drawing/2014/main" id="{D7CD081D-9D93-F045-98A4-5066C29D0E57}"/>
                      </a:ext>
                    </a:extLst>
                  </p:cNvPr>
                  <p:cNvSpPr>
                    <a:spLocks/>
                  </p:cNvSpPr>
                  <p:nvPr/>
                </p:nvSpPr>
                <p:spPr bwMode="auto">
                  <a:xfrm>
                    <a:off x="1058" y="1248"/>
                    <a:ext cx="27" cy="1"/>
                  </a:xfrm>
                  <a:custGeom>
                    <a:avLst/>
                    <a:gdLst>
                      <a:gd name="T0" fmla="*/ 0 w 24"/>
                      <a:gd name="T1" fmla="*/ 0 h 1"/>
                      <a:gd name="T2" fmla="*/ 19820 w 24"/>
                      <a:gd name="T3" fmla="*/ 0 h 1"/>
                      <a:gd name="T4" fmla="*/ 0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67" name="Line 247">
                    <a:extLst>
                      <a:ext uri="{FF2B5EF4-FFF2-40B4-BE49-F238E27FC236}">
                        <a16:creationId xmlns:a16="http://schemas.microsoft.com/office/drawing/2014/main" id="{5BF95186-7CEA-3F43-967D-B11EAC383BF0}"/>
                      </a:ext>
                    </a:extLst>
                  </p:cNvPr>
                  <p:cNvSpPr>
                    <a:spLocks noChangeShapeType="1"/>
                  </p:cNvSpPr>
                  <p:nvPr/>
                </p:nvSpPr>
                <p:spPr bwMode="auto">
                  <a:xfrm>
                    <a:off x="1071" y="1248"/>
                    <a:ext cx="2" cy="1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68" name="Freeform 248">
                    <a:extLst>
                      <a:ext uri="{FF2B5EF4-FFF2-40B4-BE49-F238E27FC236}">
                        <a16:creationId xmlns:a16="http://schemas.microsoft.com/office/drawing/2014/main" id="{AB6ACCE9-0324-6D4D-BD18-EB00ACA87E0B}"/>
                      </a:ext>
                    </a:extLst>
                  </p:cNvPr>
                  <p:cNvSpPr>
                    <a:spLocks/>
                  </p:cNvSpPr>
                  <p:nvPr/>
                </p:nvSpPr>
                <p:spPr bwMode="auto">
                  <a:xfrm>
                    <a:off x="1058" y="1410"/>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169065" name="Rectangle 249">
                  <a:extLst>
                    <a:ext uri="{FF2B5EF4-FFF2-40B4-BE49-F238E27FC236}">
                      <a16:creationId xmlns:a16="http://schemas.microsoft.com/office/drawing/2014/main" id="{F94171EB-C165-CF47-81D6-3732B8639F95}"/>
                    </a:ext>
                  </a:extLst>
                </p:cNvPr>
                <p:cNvSpPr>
                  <a:spLocks noChangeArrowheads="1"/>
                </p:cNvSpPr>
                <p:nvPr/>
              </p:nvSpPr>
              <p:spPr bwMode="auto">
                <a:xfrm>
                  <a:off x="1053" y="1312"/>
                  <a:ext cx="27" cy="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grpSp>
        </p:grpSp>
      </p:grpSp>
      <p:sp>
        <p:nvSpPr>
          <p:cNvPr id="168967" name="Rectangle 250">
            <a:extLst>
              <a:ext uri="{FF2B5EF4-FFF2-40B4-BE49-F238E27FC236}">
                <a16:creationId xmlns:a16="http://schemas.microsoft.com/office/drawing/2014/main" id="{62E67211-9879-1C46-B968-EFC399D9DB2C}"/>
              </a:ext>
            </a:extLst>
          </p:cNvPr>
          <p:cNvSpPr>
            <a:spLocks noChangeArrowheads="1"/>
          </p:cNvSpPr>
          <p:nvPr/>
        </p:nvSpPr>
        <p:spPr bwMode="auto">
          <a:xfrm>
            <a:off x="3211514" y="5065713"/>
            <a:ext cx="777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0</a:t>
            </a:r>
            <a:endParaRPr lang="en-US" altLang="tr-TR" sz="1200">
              <a:latin typeface="Times New Roman" panose="02020603050405020304" pitchFamily="18" charset="0"/>
            </a:endParaRPr>
          </a:p>
        </p:txBody>
      </p:sp>
      <p:sp>
        <p:nvSpPr>
          <p:cNvPr id="168968" name="Rectangle 251">
            <a:extLst>
              <a:ext uri="{FF2B5EF4-FFF2-40B4-BE49-F238E27FC236}">
                <a16:creationId xmlns:a16="http://schemas.microsoft.com/office/drawing/2014/main" id="{4B50AC27-8F9A-B047-AD1E-2CCCB2875AD5}"/>
              </a:ext>
            </a:extLst>
          </p:cNvPr>
          <p:cNvSpPr>
            <a:spLocks noChangeArrowheads="1"/>
          </p:cNvSpPr>
          <p:nvPr/>
        </p:nvSpPr>
        <p:spPr bwMode="auto">
          <a:xfrm>
            <a:off x="3838575" y="5065713"/>
            <a:ext cx="777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3</a:t>
            </a:r>
            <a:endParaRPr lang="en-US" altLang="tr-TR" sz="1200">
              <a:latin typeface="Times New Roman" panose="02020603050405020304" pitchFamily="18" charset="0"/>
            </a:endParaRPr>
          </a:p>
        </p:txBody>
      </p:sp>
      <p:sp>
        <p:nvSpPr>
          <p:cNvPr id="168969" name="Rectangle 252">
            <a:extLst>
              <a:ext uri="{FF2B5EF4-FFF2-40B4-BE49-F238E27FC236}">
                <a16:creationId xmlns:a16="http://schemas.microsoft.com/office/drawing/2014/main" id="{4F8F8F81-2F1C-E64C-BE7B-07E5DCFEE42D}"/>
              </a:ext>
            </a:extLst>
          </p:cNvPr>
          <p:cNvSpPr>
            <a:spLocks noChangeArrowheads="1"/>
          </p:cNvSpPr>
          <p:nvPr/>
        </p:nvSpPr>
        <p:spPr bwMode="auto">
          <a:xfrm>
            <a:off x="4452939" y="5065713"/>
            <a:ext cx="777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6</a:t>
            </a:r>
            <a:endParaRPr lang="en-US" altLang="tr-TR" sz="1200">
              <a:latin typeface="Times New Roman" panose="02020603050405020304" pitchFamily="18" charset="0"/>
            </a:endParaRPr>
          </a:p>
        </p:txBody>
      </p:sp>
      <p:sp>
        <p:nvSpPr>
          <p:cNvPr id="168970" name="Rectangle 253">
            <a:extLst>
              <a:ext uri="{FF2B5EF4-FFF2-40B4-BE49-F238E27FC236}">
                <a16:creationId xmlns:a16="http://schemas.microsoft.com/office/drawing/2014/main" id="{9A5A601F-B605-C540-B806-5B2231EEDF5C}"/>
              </a:ext>
            </a:extLst>
          </p:cNvPr>
          <p:cNvSpPr>
            <a:spLocks noChangeArrowheads="1"/>
          </p:cNvSpPr>
          <p:nvPr/>
        </p:nvSpPr>
        <p:spPr bwMode="auto">
          <a:xfrm>
            <a:off x="5067300" y="5065713"/>
            <a:ext cx="76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9</a:t>
            </a:r>
            <a:endParaRPr lang="en-US" altLang="tr-TR" sz="1200">
              <a:latin typeface="Times New Roman" panose="02020603050405020304" pitchFamily="18" charset="0"/>
            </a:endParaRPr>
          </a:p>
        </p:txBody>
      </p:sp>
      <p:sp>
        <p:nvSpPr>
          <p:cNvPr id="168971" name="Rectangle 254">
            <a:extLst>
              <a:ext uri="{FF2B5EF4-FFF2-40B4-BE49-F238E27FC236}">
                <a16:creationId xmlns:a16="http://schemas.microsoft.com/office/drawing/2014/main" id="{5BBABDDF-E9C1-7146-BF3B-31825B2CF1A7}"/>
              </a:ext>
            </a:extLst>
          </p:cNvPr>
          <p:cNvSpPr>
            <a:spLocks noChangeArrowheads="1"/>
          </p:cNvSpPr>
          <p:nvPr/>
        </p:nvSpPr>
        <p:spPr bwMode="auto">
          <a:xfrm>
            <a:off x="5648325" y="5065713"/>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12</a:t>
            </a:r>
            <a:endParaRPr lang="en-US" altLang="tr-TR" sz="1200">
              <a:latin typeface="Times New Roman" panose="02020603050405020304" pitchFamily="18" charset="0"/>
            </a:endParaRPr>
          </a:p>
        </p:txBody>
      </p:sp>
      <p:sp>
        <p:nvSpPr>
          <p:cNvPr id="168972" name="Rectangle 255">
            <a:extLst>
              <a:ext uri="{FF2B5EF4-FFF2-40B4-BE49-F238E27FC236}">
                <a16:creationId xmlns:a16="http://schemas.microsoft.com/office/drawing/2014/main" id="{E2E62E39-4035-E242-A18C-2653EA543CBD}"/>
              </a:ext>
            </a:extLst>
          </p:cNvPr>
          <p:cNvSpPr>
            <a:spLocks noChangeArrowheads="1"/>
          </p:cNvSpPr>
          <p:nvPr/>
        </p:nvSpPr>
        <p:spPr bwMode="auto">
          <a:xfrm>
            <a:off x="6259513" y="5065713"/>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15</a:t>
            </a:r>
            <a:endParaRPr lang="en-US" altLang="tr-TR" sz="1200">
              <a:latin typeface="Times New Roman" panose="02020603050405020304" pitchFamily="18" charset="0"/>
            </a:endParaRPr>
          </a:p>
        </p:txBody>
      </p:sp>
      <p:sp>
        <p:nvSpPr>
          <p:cNvPr id="168973" name="Rectangle 256">
            <a:extLst>
              <a:ext uri="{FF2B5EF4-FFF2-40B4-BE49-F238E27FC236}">
                <a16:creationId xmlns:a16="http://schemas.microsoft.com/office/drawing/2014/main" id="{E581A569-BE8B-814C-BC07-5605871221F8}"/>
              </a:ext>
            </a:extLst>
          </p:cNvPr>
          <p:cNvSpPr>
            <a:spLocks noChangeArrowheads="1"/>
          </p:cNvSpPr>
          <p:nvPr/>
        </p:nvSpPr>
        <p:spPr bwMode="auto">
          <a:xfrm>
            <a:off x="6881814" y="5065713"/>
            <a:ext cx="153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18</a:t>
            </a:r>
            <a:endParaRPr lang="en-US" altLang="tr-TR" sz="1200">
              <a:latin typeface="Times New Roman" panose="02020603050405020304" pitchFamily="18" charset="0"/>
            </a:endParaRPr>
          </a:p>
        </p:txBody>
      </p:sp>
      <p:sp>
        <p:nvSpPr>
          <p:cNvPr id="168974" name="Rectangle 257">
            <a:extLst>
              <a:ext uri="{FF2B5EF4-FFF2-40B4-BE49-F238E27FC236}">
                <a16:creationId xmlns:a16="http://schemas.microsoft.com/office/drawing/2014/main" id="{E9D25C66-C2EE-6241-A405-BDEE15CEC464}"/>
              </a:ext>
            </a:extLst>
          </p:cNvPr>
          <p:cNvSpPr>
            <a:spLocks noChangeArrowheads="1"/>
          </p:cNvSpPr>
          <p:nvPr/>
        </p:nvSpPr>
        <p:spPr bwMode="auto">
          <a:xfrm>
            <a:off x="7497764" y="5065713"/>
            <a:ext cx="153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21</a:t>
            </a:r>
            <a:endParaRPr lang="en-US" altLang="tr-TR" sz="1200">
              <a:latin typeface="Times New Roman" panose="02020603050405020304" pitchFamily="18" charset="0"/>
            </a:endParaRPr>
          </a:p>
        </p:txBody>
      </p:sp>
      <p:sp>
        <p:nvSpPr>
          <p:cNvPr id="168975" name="Rectangle 258">
            <a:extLst>
              <a:ext uri="{FF2B5EF4-FFF2-40B4-BE49-F238E27FC236}">
                <a16:creationId xmlns:a16="http://schemas.microsoft.com/office/drawing/2014/main" id="{E34C4604-927B-2A4C-9FDB-226B3B655B49}"/>
              </a:ext>
            </a:extLst>
          </p:cNvPr>
          <p:cNvSpPr>
            <a:spLocks noChangeArrowheads="1"/>
          </p:cNvSpPr>
          <p:nvPr/>
        </p:nvSpPr>
        <p:spPr bwMode="auto">
          <a:xfrm>
            <a:off x="8113713" y="5065713"/>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24</a:t>
            </a:r>
            <a:endParaRPr lang="en-US" altLang="tr-TR" sz="1200">
              <a:latin typeface="Times New Roman" panose="02020603050405020304" pitchFamily="18" charset="0"/>
            </a:endParaRPr>
          </a:p>
        </p:txBody>
      </p:sp>
      <p:sp>
        <p:nvSpPr>
          <p:cNvPr id="168976" name="Rectangle 259">
            <a:extLst>
              <a:ext uri="{FF2B5EF4-FFF2-40B4-BE49-F238E27FC236}">
                <a16:creationId xmlns:a16="http://schemas.microsoft.com/office/drawing/2014/main" id="{85F82A6E-2D2B-D34C-A858-6F15B668AADC}"/>
              </a:ext>
            </a:extLst>
          </p:cNvPr>
          <p:cNvSpPr>
            <a:spLocks noChangeArrowheads="1"/>
          </p:cNvSpPr>
          <p:nvPr/>
        </p:nvSpPr>
        <p:spPr bwMode="auto">
          <a:xfrm>
            <a:off x="2998789" y="4848225"/>
            <a:ext cx="777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0</a:t>
            </a:r>
            <a:endParaRPr lang="en-US" altLang="tr-TR" sz="1200">
              <a:latin typeface="Times New Roman" panose="02020603050405020304" pitchFamily="18" charset="0"/>
            </a:endParaRPr>
          </a:p>
        </p:txBody>
      </p:sp>
      <p:sp>
        <p:nvSpPr>
          <p:cNvPr id="168977" name="Rectangle 260">
            <a:extLst>
              <a:ext uri="{FF2B5EF4-FFF2-40B4-BE49-F238E27FC236}">
                <a16:creationId xmlns:a16="http://schemas.microsoft.com/office/drawing/2014/main" id="{A9B6E9E5-D52D-044D-B4D3-3BA20534B002}"/>
              </a:ext>
            </a:extLst>
          </p:cNvPr>
          <p:cNvSpPr>
            <a:spLocks noChangeArrowheads="1"/>
          </p:cNvSpPr>
          <p:nvPr/>
        </p:nvSpPr>
        <p:spPr bwMode="auto">
          <a:xfrm>
            <a:off x="2919414" y="4044950"/>
            <a:ext cx="153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50</a:t>
            </a:r>
            <a:endParaRPr lang="en-US" altLang="tr-TR" sz="1200">
              <a:latin typeface="Times New Roman" panose="02020603050405020304" pitchFamily="18" charset="0"/>
            </a:endParaRPr>
          </a:p>
        </p:txBody>
      </p:sp>
      <p:sp>
        <p:nvSpPr>
          <p:cNvPr id="168978" name="Rectangle 261">
            <a:extLst>
              <a:ext uri="{FF2B5EF4-FFF2-40B4-BE49-F238E27FC236}">
                <a16:creationId xmlns:a16="http://schemas.microsoft.com/office/drawing/2014/main" id="{D92E5896-BB44-6E42-8B6C-571D3BD1E6AE}"/>
              </a:ext>
            </a:extLst>
          </p:cNvPr>
          <p:cNvSpPr>
            <a:spLocks noChangeArrowheads="1"/>
          </p:cNvSpPr>
          <p:nvPr/>
        </p:nvSpPr>
        <p:spPr bwMode="auto">
          <a:xfrm>
            <a:off x="2838450" y="3243263"/>
            <a:ext cx="230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100</a:t>
            </a:r>
            <a:endParaRPr lang="en-US" altLang="tr-TR" sz="1200">
              <a:latin typeface="Times New Roman" panose="02020603050405020304" pitchFamily="18" charset="0"/>
            </a:endParaRPr>
          </a:p>
        </p:txBody>
      </p:sp>
      <p:sp>
        <p:nvSpPr>
          <p:cNvPr id="168979" name="Rectangle 262">
            <a:extLst>
              <a:ext uri="{FF2B5EF4-FFF2-40B4-BE49-F238E27FC236}">
                <a16:creationId xmlns:a16="http://schemas.microsoft.com/office/drawing/2014/main" id="{7C55D7B8-AA7C-4744-A250-0D8855760A49}"/>
              </a:ext>
            </a:extLst>
          </p:cNvPr>
          <p:cNvSpPr>
            <a:spLocks noChangeArrowheads="1"/>
          </p:cNvSpPr>
          <p:nvPr/>
        </p:nvSpPr>
        <p:spPr bwMode="auto">
          <a:xfrm>
            <a:off x="2838450" y="2443163"/>
            <a:ext cx="230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150</a:t>
            </a:r>
            <a:endParaRPr lang="en-US" altLang="tr-TR" sz="1200">
              <a:latin typeface="Times New Roman" panose="02020603050405020304" pitchFamily="18" charset="0"/>
            </a:endParaRPr>
          </a:p>
        </p:txBody>
      </p:sp>
      <p:sp>
        <p:nvSpPr>
          <p:cNvPr id="168980" name="Line 263">
            <a:extLst>
              <a:ext uri="{FF2B5EF4-FFF2-40B4-BE49-F238E27FC236}">
                <a16:creationId xmlns:a16="http://schemas.microsoft.com/office/drawing/2014/main" id="{D2D1D799-614B-4445-A90F-55ADE0B77695}"/>
              </a:ext>
            </a:extLst>
          </p:cNvPr>
          <p:cNvSpPr>
            <a:spLocks noChangeShapeType="1"/>
          </p:cNvSpPr>
          <p:nvPr/>
        </p:nvSpPr>
        <p:spPr bwMode="auto">
          <a:xfrm>
            <a:off x="4500564" y="4941888"/>
            <a:ext cx="3175" cy="952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1" name="Line 264">
            <a:extLst>
              <a:ext uri="{FF2B5EF4-FFF2-40B4-BE49-F238E27FC236}">
                <a16:creationId xmlns:a16="http://schemas.microsoft.com/office/drawing/2014/main" id="{1488227E-8EF6-154B-8DFA-0CB249F9AF15}"/>
              </a:ext>
            </a:extLst>
          </p:cNvPr>
          <p:cNvSpPr>
            <a:spLocks noChangeShapeType="1"/>
          </p:cNvSpPr>
          <p:nvPr/>
        </p:nvSpPr>
        <p:spPr bwMode="auto">
          <a:xfrm>
            <a:off x="6342064" y="4941888"/>
            <a:ext cx="3175" cy="952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2" name="Line 265">
            <a:extLst>
              <a:ext uri="{FF2B5EF4-FFF2-40B4-BE49-F238E27FC236}">
                <a16:creationId xmlns:a16="http://schemas.microsoft.com/office/drawing/2014/main" id="{DF1A8F61-AE09-4345-B4EA-5011AFF72AF0}"/>
              </a:ext>
            </a:extLst>
          </p:cNvPr>
          <p:cNvSpPr>
            <a:spLocks noChangeShapeType="1"/>
          </p:cNvSpPr>
          <p:nvPr/>
        </p:nvSpPr>
        <p:spPr bwMode="auto">
          <a:xfrm>
            <a:off x="6650038" y="4941888"/>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3" name="Line 266">
            <a:extLst>
              <a:ext uri="{FF2B5EF4-FFF2-40B4-BE49-F238E27FC236}">
                <a16:creationId xmlns:a16="http://schemas.microsoft.com/office/drawing/2014/main" id="{EBC7AF57-135D-C847-8F6A-C758BE8332C2}"/>
              </a:ext>
            </a:extLst>
          </p:cNvPr>
          <p:cNvSpPr>
            <a:spLocks noChangeShapeType="1"/>
          </p:cNvSpPr>
          <p:nvPr/>
        </p:nvSpPr>
        <p:spPr bwMode="auto">
          <a:xfrm flipH="1">
            <a:off x="6959600" y="4941888"/>
            <a:ext cx="1588" cy="952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4" name="Line 267">
            <a:extLst>
              <a:ext uri="{FF2B5EF4-FFF2-40B4-BE49-F238E27FC236}">
                <a16:creationId xmlns:a16="http://schemas.microsoft.com/office/drawing/2014/main" id="{113B07C8-9501-F34C-BFBC-00BDA33ADFA7}"/>
              </a:ext>
            </a:extLst>
          </p:cNvPr>
          <p:cNvSpPr>
            <a:spLocks noChangeShapeType="1"/>
          </p:cNvSpPr>
          <p:nvPr/>
        </p:nvSpPr>
        <p:spPr bwMode="auto">
          <a:xfrm>
            <a:off x="7575551" y="4941888"/>
            <a:ext cx="3175" cy="952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5" name="Line 268">
            <a:extLst>
              <a:ext uri="{FF2B5EF4-FFF2-40B4-BE49-F238E27FC236}">
                <a16:creationId xmlns:a16="http://schemas.microsoft.com/office/drawing/2014/main" id="{E2EDD5ED-4987-B245-8C91-07E31AE12947}"/>
              </a:ext>
            </a:extLst>
          </p:cNvPr>
          <p:cNvSpPr>
            <a:spLocks noChangeShapeType="1"/>
          </p:cNvSpPr>
          <p:nvPr/>
        </p:nvSpPr>
        <p:spPr bwMode="auto">
          <a:xfrm flipV="1">
            <a:off x="3130550" y="4929188"/>
            <a:ext cx="51943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6" name="Line 269">
            <a:extLst>
              <a:ext uri="{FF2B5EF4-FFF2-40B4-BE49-F238E27FC236}">
                <a16:creationId xmlns:a16="http://schemas.microsoft.com/office/drawing/2014/main" id="{A0EF35D8-336C-E141-BC42-D787378554FB}"/>
              </a:ext>
            </a:extLst>
          </p:cNvPr>
          <p:cNvSpPr>
            <a:spLocks noChangeShapeType="1"/>
          </p:cNvSpPr>
          <p:nvPr/>
        </p:nvSpPr>
        <p:spPr bwMode="auto">
          <a:xfrm flipH="1" flipV="1">
            <a:off x="3243264" y="1730376"/>
            <a:ext cx="7937" cy="32115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7" name="Line 270">
            <a:extLst>
              <a:ext uri="{FF2B5EF4-FFF2-40B4-BE49-F238E27FC236}">
                <a16:creationId xmlns:a16="http://schemas.microsoft.com/office/drawing/2014/main" id="{EEFD5521-29F9-5147-BB75-60F29FC46BAC}"/>
              </a:ext>
            </a:extLst>
          </p:cNvPr>
          <p:cNvSpPr>
            <a:spLocks noChangeShapeType="1"/>
          </p:cNvSpPr>
          <p:nvPr/>
        </p:nvSpPr>
        <p:spPr bwMode="auto">
          <a:xfrm flipH="1" flipV="1">
            <a:off x="3186114" y="4540250"/>
            <a:ext cx="650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8" name="Line 271">
            <a:extLst>
              <a:ext uri="{FF2B5EF4-FFF2-40B4-BE49-F238E27FC236}">
                <a16:creationId xmlns:a16="http://schemas.microsoft.com/office/drawing/2014/main" id="{8B81E363-C22B-794C-AF52-120950A90CC4}"/>
              </a:ext>
            </a:extLst>
          </p:cNvPr>
          <p:cNvSpPr>
            <a:spLocks noChangeShapeType="1"/>
          </p:cNvSpPr>
          <p:nvPr/>
        </p:nvSpPr>
        <p:spPr bwMode="auto">
          <a:xfrm flipH="1">
            <a:off x="3138488" y="4148138"/>
            <a:ext cx="1127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89" name="Line 272">
            <a:extLst>
              <a:ext uri="{FF2B5EF4-FFF2-40B4-BE49-F238E27FC236}">
                <a16:creationId xmlns:a16="http://schemas.microsoft.com/office/drawing/2014/main" id="{9D15AF65-CF26-5042-849E-4922A0279A8D}"/>
              </a:ext>
            </a:extLst>
          </p:cNvPr>
          <p:cNvSpPr>
            <a:spLocks noChangeShapeType="1"/>
          </p:cNvSpPr>
          <p:nvPr/>
        </p:nvSpPr>
        <p:spPr bwMode="auto">
          <a:xfrm flipH="1" flipV="1">
            <a:off x="3181350" y="2928938"/>
            <a:ext cx="698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90" name="Line 273">
            <a:extLst>
              <a:ext uri="{FF2B5EF4-FFF2-40B4-BE49-F238E27FC236}">
                <a16:creationId xmlns:a16="http://schemas.microsoft.com/office/drawing/2014/main" id="{F35285C4-B094-AB43-A554-ABA9D4C36279}"/>
              </a:ext>
            </a:extLst>
          </p:cNvPr>
          <p:cNvSpPr>
            <a:spLocks noChangeShapeType="1"/>
          </p:cNvSpPr>
          <p:nvPr/>
        </p:nvSpPr>
        <p:spPr bwMode="auto">
          <a:xfrm flipH="1">
            <a:off x="3157539" y="1735138"/>
            <a:ext cx="1047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8991" name="Rectangle 274">
            <a:extLst>
              <a:ext uri="{FF2B5EF4-FFF2-40B4-BE49-F238E27FC236}">
                <a16:creationId xmlns:a16="http://schemas.microsoft.com/office/drawing/2014/main" id="{2271FB82-F218-B343-A5F0-40741BF52F21}"/>
              </a:ext>
            </a:extLst>
          </p:cNvPr>
          <p:cNvSpPr>
            <a:spLocks noChangeArrowheads="1"/>
          </p:cNvSpPr>
          <p:nvPr/>
        </p:nvSpPr>
        <p:spPr bwMode="auto">
          <a:xfrm>
            <a:off x="2838450" y="1641475"/>
            <a:ext cx="230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b="1">
                <a:latin typeface="Times New Roman" panose="02020603050405020304" pitchFamily="18" charset="0"/>
              </a:rPr>
              <a:t>200</a:t>
            </a:r>
            <a:endParaRPr lang="en-US" altLang="tr-TR" sz="1200">
              <a:latin typeface="Times New Roman" panose="02020603050405020304" pitchFamily="18" charset="0"/>
            </a:endParaRPr>
          </a:p>
        </p:txBody>
      </p:sp>
      <p:sp>
        <p:nvSpPr>
          <p:cNvPr id="168992" name="Rectangle 275">
            <a:extLst>
              <a:ext uri="{FF2B5EF4-FFF2-40B4-BE49-F238E27FC236}">
                <a16:creationId xmlns:a16="http://schemas.microsoft.com/office/drawing/2014/main" id="{4EFED742-3686-3D47-8AEF-40897128CB69}"/>
              </a:ext>
            </a:extLst>
          </p:cNvPr>
          <p:cNvSpPr>
            <a:spLocks noChangeArrowheads="1"/>
          </p:cNvSpPr>
          <p:nvPr/>
        </p:nvSpPr>
        <p:spPr bwMode="auto">
          <a:xfrm>
            <a:off x="6064251" y="1862138"/>
            <a:ext cx="11668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tr-TR" sz="1200" b="1">
                <a:latin typeface="Times New Roman" panose="02020603050405020304" pitchFamily="18" charset="0"/>
              </a:rPr>
              <a:t>G-CSF tek başına</a:t>
            </a:r>
          </a:p>
        </p:txBody>
      </p:sp>
      <p:sp>
        <p:nvSpPr>
          <p:cNvPr id="168993" name="Rectangle 276">
            <a:extLst>
              <a:ext uri="{FF2B5EF4-FFF2-40B4-BE49-F238E27FC236}">
                <a16:creationId xmlns:a16="http://schemas.microsoft.com/office/drawing/2014/main" id="{105BB18F-4B2D-5A40-A4CD-B17CDDC7AA25}"/>
              </a:ext>
            </a:extLst>
          </p:cNvPr>
          <p:cNvSpPr>
            <a:spLocks noChangeArrowheads="1"/>
          </p:cNvSpPr>
          <p:nvPr/>
        </p:nvSpPr>
        <p:spPr bwMode="auto">
          <a:xfrm>
            <a:off x="6064250" y="2081213"/>
            <a:ext cx="1373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tr-TR" sz="1200" b="1">
                <a:latin typeface="Times New Roman" panose="02020603050405020304" pitchFamily="18" charset="0"/>
              </a:rPr>
              <a:t>Plerixafor tek başına</a:t>
            </a:r>
          </a:p>
        </p:txBody>
      </p:sp>
      <p:sp>
        <p:nvSpPr>
          <p:cNvPr id="168994" name="Rectangle 277">
            <a:extLst>
              <a:ext uri="{FF2B5EF4-FFF2-40B4-BE49-F238E27FC236}">
                <a16:creationId xmlns:a16="http://schemas.microsoft.com/office/drawing/2014/main" id="{42BF4013-1EDC-5E4F-9CF9-783BF9DC01CE}"/>
              </a:ext>
            </a:extLst>
          </p:cNvPr>
          <p:cNvSpPr>
            <a:spLocks noChangeArrowheads="1"/>
          </p:cNvSpPr>
          <p:nvPr/>
        </p:nvSpPr>
        <p:spPr bwMode="auto">
          <a:xfrm>
            <a:off x="6064250" y="2319338"/>
            <a:ext cx="12842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tr-TR" sz="1200" b="1">
                <a:latin typeface="Times New Roman" panose="02020603050405020304" pitchFamily="18" charset="0"/>
              </a:rPr>
              <a:t>G-CSF + Plerixafor</a:t>
            </a:r>
          </a:p>
        </p:txBody>
      </p:sp>
      <p:sp>
        <p:nvSpPr>
          <p:cNvPr id="168995" name="Rectangle 278">
            <a:extLst>
              <a:ext uri="{FF2B5EF4-FFF2-40B4-BE49-F238E27FC236}">
                <a16:creationId xmlns:a16="http://schemas.microsoft.com/office/drawing/2014/main" id="{85563354-9ECA-DC4A-BD0A-BD590900F9C5}"/>
              </a:ext>
            </a:extLst>
          </p:cNvPr>
          <p:cNvSpPr>
            <a:spLocks noChangeArrowheads="1"/>
          </p:cNvSpPr>
          <p:nvPr/>
        </p:nvSpPr>
        <p:spPr bwMode="auto">
          <a:xfrm>
            <a:off x="5661026" y="1938339"/>
            <a:ext cx="111125" cy="96837"/>
          </a:xfrm>
          <a:prstGeom prst="rect">
            <a:avLst/>
          </a:prstGeom>
          <a:noFill/>
          <a:ln w="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sp>
        <p:nvSpPr>
          <p:cNvPr id="168996" name="Oval 279">
            <a:extLst>
              <a:ext uri="{FF2B5EF4-FFF2-40B4-BE49-F238E27FC236}">
                <a16:creationId xmlns:a16="http://schemas.microsoft.com/office/drawing/2014/main" id="{6044D5A1-3915-A541-BF8D-16403F93C2BD}"/>
              </a:ext>
            </a:extLst>
          </p:cNvPr>
          <p:cNvSpPr>
            <a:spLocks noChangeArrowheads="1"/>
          </p:cNvSpPr>
          <p:nvPr/>
        </p:nvSpPr>
        <p:spPr bwMode="auto">
          <a:xfrm>
            <a:off x="5661026" y="2166938"/>
            <a:ext cx="111125" cy="101600"/>
          </a:xfrm>
          <a:prstGeom prst="ellipse">
            <a:avLst/>
          </a:pr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s-ES" altLang="tr-TR">
              <a:latin typeface="Times New Roman" panose="02020603050405020304" pitchFamily="18" charset="0"/>
            </a:endParaRPr>
          </a:p>
        </p:txBody>
      </p:sp>
      <p:sp>
        <p:nvSpPr>
          <p:cNvPr id="168997" name="Line 280">
            <a:extLst>
              <a:ext uri="{FF2B5EF4-FFF2-40B4-BE49-F238E27FC236}">
                <a16:creationId xmlns:a16="http://schemas.microsoft.com/office/drawing/2014/main" id="{D8576393-BF00-4241-9B4D-2568B6C6B79A}"/>
              </a:ext>
            </a:extLst>
          </p:cNvPr>
          <p:cNvSpPr>
            <a:spLocks noChangeShapeType="1"/>
          </p:cNvSpPr>
          <p:nvPr/>
        </p:nvSpPr>
        <p:spPr bwMode="auto">
          <a:xfrm>
            <a:off x="5467351" y="1985963"/>
            <a:ext cx="511175"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168998" name="Line 281">
            <a:extLst>
              <a:ext uri="{FF2B5EF4-FFF2-40B4-BE49-F238E27FC236}">
                <a16:creationId xmlns:a16="http://schemas.microsoft.com/office/drawing/2014/main" id="{608C0345-4B56-3148-B82C-61E91D7AC91C}"/>
              </a:ext>
            </a:extLst>
          </p:cNvPr>
          <p:cNvSpPr>
            <a:spLocks noChangeShapeType="1"/>
          </p:cNvSpPr>
          <p:nvPr/>
        </p:nvSpPr>
        <p:spPr bwMode="auto">
          <a:xfrm>
            <a:off x="5467351" y="2219325"/>
            <a:ext cx="51117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168999" name="Line 282">
            <a:extLst>
              <a:ext uri="{FF2B5EF4-FFF2-40B4-BE49-F238E27FC236}">
                <a16:creationId xmlns:a16="http://schemas.microsoft.com/office/drawing/2014/main" id="{438B756C-0467-9F40-86E8-D60623BDCEB2}"/>
              </a:ext>
            </a:extLst>
          </p:cNvPr>
          <p:cNvSpPr>
            <a:spLocks noChangeShapeType="1"/>
          </p:cNvSpPr>
          <p:nvPr/>
        </p:nvSpPr>
        <p:spPr bwMode="auto">
          <a:xfrm>
            <a:off x="5467351" y="2449513"/>
            <a:ext cx="511175"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169000" name="Freeform 283">
            <a:extLst>
              <a:ext uri="{FF2B5EF4-FFF2-40B4-BE49-F238E27FC236}">
                <a16:creationId xmlns:a16="http://schemas.microsoft.com/office/drawing/2014/main" id="{1883F48A-40DC-EE45-9706-F292A97E9AEB}"/>
              </a:ext>
            </a:extLst>
          </p:cNvPr>
          <p:cNvSpPr>
            <a:spLocks/>
          </p:cNvSpPr>
          <p:nvPr/>
        </p:nvSpPr>
        <p:spPr bwMode="auto">
          <a:xfrm>
            <a:off x="3289301" y="2533650"/>
            <a:ext cx="4943475" cy="1746250"/>
          </a:xfrm>
          <a:custGeom>
            <a:avLst/>
            <a:gdLst>
              <a:gd name="T0" fmla="*/ 2147483646 w 1284"/>
              <a:gd name="T1" fmla="*/ 2147483646 h 558"/>
              <a:gd name="T2" fmla="*/ 2147483646 w 1284"/>
              <a:gd name="T3" fmla="*/ 0 h 558"/>
              <a:gd name="T4" fmla="*/ 2147483646 w 1284"/>
              <a:gd name="T5" fmla="*/ 2147483646 h 558"/>
              <a:gd name="T6" fmla="*/ 2147483646 w 1284"/>
              <a:gd name="T7" fmla="*/ 2147483646 h 558"/>
              <a:gd name="T8" fmla="*/ 0 w 1284"/>
              <a:gd name="T9" fmla="*/ 2147483646 h 558"/>
              <a:gd name="T10" fmla="*/ 0 60000 65536"/>
              <a:gd name="T11" fmla="*/ 0 60000 65536"/>
              <a:gd name="T12" fmla="*/ 0 60000 65536"/>
              <a:gd name="T13" fmla="*/ 0 60000 65536"/>
              <a:gd name="T14" fmla="*/ 0 60000 65536"/>
              <a:gd name="T15" fmla="*/ 0 w 1284"/>
              <a:gd name="T16" fmla="*/ 0 h 558"/>
              <a:gd name="T17" fmla="*/ 1284 w 1284"/>
              <a:gd name="T18" fmla="*/ 558 h 558"/>
            </a:gdLst>
            <a:ahLst/>
            <a:cxnLst>
              <a:cxn ang="T10">
                <a:pos x="T0" y="T1"/>
              </a:cxn>
              <a:cxn ang="T11">
                <a:pos x="T2" y="T3"/>
              </a:cxn>
              <a:cxn ang="T12">
                <a:pos x="T4" y="T5"/>
              </a:cxn>
              <a:cxn ang="T13">
                <a:pos x="T6" y="T7"/>
              </a:cxn>
              <a:cxn ang="T14">
                <a:pos x="T8" y="T9"/>
              </a:cxn>
            </a:cxnLst>
            <a:rect l="T15" t="T16" r="T17" b="T18"/>
            <a:pathLst>
              <a:path w="1284" h="558">
                <a:moveTo>
                  <a:pt x="1284" y="393"/>
                </a:moveTo>
                <a:lnTo>
                  <a:pt x="486" y="0"/>
                </a:lnTo>
                <a:lnTo>
                  <a:pt x="324" y="168"/>
                </a:lnTo>
                <a:lnTo>
                  <a:pt x="156" y="285"/>
                </a:lnTo>
                <a:lnTo>
                  <a:pt x="0" y="558"/>
                </a:lnTo>
              </a:path>
            </a:pathLst>
          </a:custGeom>
          <a:noFill/>
          <a:ln w="25400">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grpSp>
        <p:nvGrpSpPr>
          <p:cNvPr id="169001" name="Group 284">
            <a:extLst>
              <a:ext uri="{FF2B5EF4-FFF2-40B4-BE49-F238E27FC236}">
                <a16:creationId xmlns:a16="http://schemas.microsoft.com/office/drawing/2014/main" id="{3587AB25-0278-994B-A05C-FAB2C44BAC0B}"/>
              </a:ext>
            </a:extLst>
          </p:cNvPr>
          <p:cNvGrpSpPr>
            <a:grpSpLocks/>
          </p:cNvGrpSpPr>
          <p:nvPr/>
        </p:nvGrpSpPr>
        <p:grpSpPr bwMode="auto">
          <a:xfrm>
            <a:off x="3435351" y="3810001"/>
            <a:ext cx="106363" cy="390525"/>
            <a:chOff x="948" y="1351"/>
            <a:chExt cx="27" cy="125"/>
          </a:xfrm>
        </p:grpSpPr>
        <p:sp>
          <p:nvSpPr>
            <p:cNvPr id="169053" name="Freeform 285">
              <a:extLst>
                <a:ext uri="{FF2B5EF4-FFF2-40B4-BE49-F238E27FC236}">
                  <a16:creationId xmlns:a16="http://schemas.microsoft.com/office/drawing/2014/main" id="{67ADC748-0B5E-7348-9774-9D85CA3430ED}"/>
                </a:ext>
              </a:extLst>
            </p:cNvPr>
            <p:cNvSpPr>
              <a:spLocks/>
            </p:cNvSpPr>
            <p:nvPr/>
          </p:nvSpPr>
          <p:spPr bwMode="auto">
            <a:xfrm>
              <a:off x="948" y="1351"/>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54" name="Line 286">
              <a:extLst>
                <a:ext uri="{FF2B5EF4-FFF2-40B4-BE49-F238E27FC236}">
                  <a16:creationId xmlns:a16="http://schemas.microsoft.com/office/drawing/2014/main" id="{D0084CD8-5F13-1F47-851C-E707786632E1}"/>
                </a:ext>
              </a:extLst>
            </p:cNvPr>
            <p:cNvSpPr>
              <a:spLocks noChangeShapeType="1"/>
            </p:cNvSpPr>
            <p:nvPr/>
          </p:nvSpPr>
          <p:spPr bwMode="auto">
            <a:xfrm>
              <a:off x="961" y="1351"/>
              <a:ext cx="2" cy="1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55" name="Freeform 287">
              <a:extLst>
                <a:ext uri="{FF2B5EF4-FFF2-40B4-BE49-F238E27FC236}">
                  <a16:creationId xmlns:a16="http://schemas.microsoft.com/office/drawing/2014/main" id="{B3F55CDC-E55C-7342-A1ED-2BC5A0DC1C73}"/>
                </a:ext>
              </a:extLst>
            </p:cNvPr>
            <p:cNvSpPr>
              <a:spLocks/>
            </p:cNvSpPr>
            <p:nvPr/>
          </p:nvSpPr>
          <p:spPr bwMode="auto">
            <a:xfrm>
              <a:off x="948" y="1474"/>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169002" name="Freeform 288">
            <a:extLst>
              <a:ext uri="{FF2B5EF4-FFF2-40B4-BE49-F238E27FC236}">
                <a16:creationId xmlns:a16="http://schemas.microsoft.com/office/drawing/2014/main" id="{B34988BC-58D0-1F4E-BDD5-37705D7F9DB3}"/>
              </a:ext>
            </a:extLst>
          </p:cNvPr>
          <p:cNvSpPr>
            <a:spLocks/>
          </p:cNvSpPr>
          <p:nvPr/>
        </p:nvSpPr>
        <p:spPr bwMode="auto">
          <a:xfrm>
            <a:off x="3435351" y="3956050"/>
            <a:ext cx="106363" cy="90488"/>
          </a:xfrm>
          <a:custGeom>
            <a:avLst/>
            <a:gdLst>
              <a:gd name="T0" fmla="*/ 0 w 36"/>
              <a:gd name="T1" fmla="*/ 2147483646 h 34"/>
              <a:gd name="T2" fmla="*/ 2147483646 w 36"/>
              <a:gd name="T3" fmla="*/ 2147483646 h 34"/>
              <a:gd name="T4" fmla="*/ 2147483646 w 36"/>
              <a:gd name="T5" fmla="*/ 0 h 34"/>
              <a:gd name="T6" fmla="*/ 0 w 36"/>
              <a:gd name="T7" fmla="*/ 2147483646 h 34"/>
              <a:gd name="T8" fmla="*/ 0 60000 65536"/>
              <a:gd name="T9" fmla="*/ 0 60000 65536"/>
              <a:gd name="T10" fmla="*/ 0 60000 65536"/>
              <a:gd name="T11" fmla="*/ 0 60000 65536"/>
              <a:gd name="T12" fmla="*/ 0 w 36"/>
              <a:gd name="T13" fmla="*/ 0 h 34"/>
              <a:gd name="T14" fmla="*/ 36 w 36"/>
              <a:gd name="T15" fmla="*/ 34 h 34"/>
            </a:gdLst>
            <a:ahLst/>
            <a:cxnLst>
              <a:cxn ang="T8">
                <a:pos x="T0" y="T1"/>
              </a:cxn>
              <a:cxn ang="T9">
                <a:pos x="T2" y="T3"/>
              </a:cxn>
              <a:cxn ang="T10">
                <a:pos x="T4" y="T5"/>
              </a:cxn>
              <a:cxn ang="T11">
                <a:pos x="T6" y="T7"/>
              </a:cxn>
            </a:cxnLst>
            <a:rect l="T12" t="T13" r="T14" b="T15"/>
            <a:pathLst>
              <a:path w="36" h="34">
                <a:moveTo>
                  <a:pt x="0" y="34"/>
                </a:moveTo>
                <a:lnTo>
                  <a:pt x="36" y="34"/>
                </a:lnTo>
                <a:lnTo>
                  <a:pt x="18" y="0"/>
                </a:lnTo>
                <a:lnTo>
                  <a:pt x="0" y="34"/>
                </a:lnTo>
                <a:close/>
              </a:path>
            </a:pathLst>
          </a:custGeom>
          <a:solidFill>
            <a:schemeClr val="folHlink"/>
          </a:solidFill>
          <a:ln w="19050">
            <a:solidFill>
              <a:schemeClr val="tx1"/>
            </a:solidFill>
            <a:round/>
            <a:headEnd/>
            <a:tailEnd/>
          </a:ln>
        </p:spPr>
        <p:txBody>
          <a:bodyPr/>
          <a:lstStyle/>
          <a:p>
            <a:endParaRPr lang="tr-TR"/>
          </a:p>
        </p:txBody>
      </p:sp>
      <p:sp>
        <p:nvSpPr>
          <p:cNvPr id="169003" name="Freeform 289">
            <a:extLst>
              <a:ext uri="{FF2B5EF4-FFF2-40B4-BE49-F238E27FC236}">
                <a16:creationId xmlns:a16="http://schemas.microsoft.com/office/drawing/2014/main" id="{DFBA8133-FE6F-C344-A4B4-94F9581A21CC}"/>
              </a:ext>
            </a:extLst>
          </p:cNvPr>
          <p:cNvSpPr>
            <a:spLocks/>
          </p:cNvSpPr>
          <p:nvPr/>
        </p:nvSpPr>
        <p:spPr bwMode="auto">
          <a:xfrm>
            <a:off x="3851276" y="3198814"/>
            <a:ext cx="106363" cy="7937"/>
          </a:xfrm>
          <a:custGeom>
            <a:avLst/>
            <a:gdLst>
              <a:gd name="T0" fmla="*/ 0 w 24"/>
              <a:gd name="T1" fmla="*/ 0 h 7937"/>
              <a:gd name="T2" fmla="*/ 2147483646 w 24"/>
              <a:gd name="T3" fmla="*/ 0 h 7937"/>
              <a:gd name="T4" fmla="*/ 0 w 24"/>
              <a:gd name="T5" fmla="*/ 0 h 7937"/>
              <a:gd name="T6" fmla="*/ 0 60000 65536"/>
              <a:gd name="T7" fmla="*/ 0 60000 65536"/>
              <a:gd name="T8" fmla="*/ 0 60000 65536"/>
              <a:gd name="T9" fmla="*/ 0 w 24"/>
              <a:gd name="T10" fmla="*/ 0 h 7937"/>
              <a:gd name="T11" fmla="*/ 24 w 24"/>
              <a:gd name="T12" fmla="*/ 7937 h 7937"/>
            </a:gdLst>
            <a:ahLst/>
            <a:cxnLst>
              <a:cxn ang="T6">
                <a:pos x="T0" y="T1"/>
              </a:cxn>
              <a:cxn ang="T7">
                <a:pos x="T2" y="T3"/>
              </a:cxn>
              <a:cxn ang="T8">
                <a:pos x="T4" y="T5"/>
              </a:cxn>
            </a:cxnLst>
            <a:rect l="T9" t="T10" r="T11" b="T12"/>
            <a:pathLst>
              <a:path w="24" h="7937">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04" name="Line 290">
            <a:extLst>
              <a:ext uri="{FF2B5EF4-FFF2-40B4-BE49-F238E27FC236}">
                <a16:creationId xmlns:a16="http://schemas.microsoft.com/office/drawing/2014/main" id="{9A6CB16B-047E-AE41-A6E9-540AEF0D39C6}"/>
              </a:ext>
            </a:extLst>
          </p:cNvPr>
          <p:cNvSpPr>
            <a:spLocks noChangeShapeType="1"/>
          </p:cNvSpPr>
          <p:nvPr/>
        </p:nvSpPr>
        <p:spPr bwMode="auto">
          <a:xfrm>
            <a:off x="3897314" y="3198813"/>
            <a:ext cx="9525" cy="461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05" name="Freeform 291">
            <a:extLst>
              <a:ext uri="{FF2B5EF4-FFF2-40B4-BE49-F238E27FC236}">
                <a16:creationId xmlns:a16="http://schemas.microsoft.com/office/drawing/2014/main" id="{4C704CFC-2E21-9644-BEC5-4D8E74BBB571}"/>
              </a:ext>
            </a:extLst>
          </p:cNvPr>
          <p:cNvSpPr>
            <a:spLocks/>
          </p:cNvSpPr>
          <p:nvPr/>
        </p:nvSpPr>
        <p:spPr bwMode="auto">
          <a:xfrm>
            <a:off x="3851276" y="3660776"/>
            <a:ext cx="106363" cy="3175"/>
          </a:xfrm>
          <a:custGeom>
            <a:avLst/>
            <a:gdLst>
              <a:gd name="T0" fmla="*/ 0 w 24"/>
              <a:gd name="T1" fmla="*/ 0 h 3175"/>
              <a:gd name="T2" fmla="*/ 2147483646 w 24"/>
              <a:gd name="T3" fmla="*/ 0 h 3175"/>
              <a:gd name="T4" fmla="*/ 0 w 24"/>
              <a:gd name="T5" fmla="*/ 0 h 3175"/>
              <a:gd name="T6" fmla="*/ 0 60000 65536"/>
              <a:gd name="T7" fmla="*/ 0 60000 65536"/>
              <a:gd name="T8" fmla="*/ 0 60000 65536"/>
              <a:gd name="T9" fmla="*/ 0 w 24"/>
              <a:gd name="T10" fmla="*/ 0 h 3175"/>
              <a:gd name="T11" fmla="*/ 24 w 24"/>
              <a:gd name="T12" fmla="*/ 3175 h 3175"/>
            </a:gdLst>
            <a:ahLst/>
            <a:cxnLst>
              <a:cxn ang="T6">
                <a:pos x="T0" y="T1"/>
              </a:cxn>
              <a:cxn ang="T7">
                <a:pos x="T2" y="T3"/>
              </a:cxn>
              <a:cxn ang="T8">
                <a:pos x="T4" y="T5"/>
              </a:cxn>
            </a:cxnLst>
            <a:rect l="T9" t="T10" r="T11" b="T12"/>
            <a:pathLst>
              <a:path w="24" h="3175">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06" name="Line 292">
            <a:extLst>
              <a:ext uri="{FF2B5EF4-FFF2-40B4-BE49-F238E27FC236}">
                <a16:creationId xmlns:a16="http://schemas.microsoft.com/office/drawing/2014/main" id="{54580DD3-BDB8-7243-8F12-6BCD903D5E0B}"/>
              </a:ext>
            </a:extLst>
          </p:cNvPr>
          <p:cNvSpPr>
            <a:spLocks noChangeShapeType="1"/>
          </p:cNvSpPr>
          <p:nvPr/>
        </p:nvSpPr>
        <p:spPr bwMode="auto">
          <a:xfrm flipV="1">
            <a:off x="3897314" y="3422651"/>
            <a:ext cx="952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07" name="Freeform 293">
            <a:extLst>
              <a:ext uri="{FF2B5EF4-FFF2-40B4-BE49-F238E27FC236}">
                <a16:creationId xmlns:a16="http://schemas.microsoft.com/office/drawing/2014/main" id="{BDF6AB04-CA0F-6D43-AB0A-0C347B287B4C}"/>
              </a:ext>
            </a:extLst>
          </p:cNvPr>
          <p:cNvSpPr>
            <a:spLocks/>
          </p:cNvSpPr>
          <p:nvPr/>
        </p:nvSpPr>
        <p:spPr bwMode="auto">
          <a:xfrm>
            <a:off x="3851276" y="3378200"/>
            <a:ext cx="106363" cy="96838"/>
          </a:xfrm>
          <a:custGeom>
            <a:avLst/>
            <a:gdLst>
              <a:gd name="T0" fmla="*/ 0 w 37"/>
              <a:gd name="T1" fmla="*/ 2147483646 h 35"/>
              <a:gd name="T2" fmla="*/ 2147483646 w 37"/>
              <a:gd name="T3" fmla="*/ 2147483646 h 35"/>
              <a:gd name="T4" fmla="*/ 2147483646 w 37"/>
              <a:gd name="T5" fmla="*/ 0 h 35"/>
              <a:gd name="T6" fmla="*/ 0 w 37"/>
              <a:gd name="T7" fmla="*/ 2147483646 h 35"/>
              <a:gd name="T8" fmla="*/ 0 60000 65536"/>
              <a:gd name="T9" fmla="*/ 0 60000 65536"/>
              <a:gd name="T10" fmla="*/ 0 60000 65536"/>
              <a:gd name="T11" fmla="*/ 0 60000 65536"/>
              <a:gd name="T12" fmla="*/ 0 w 37"/>
              <a:gd name="T13" fmla="*/ 0 h 35"/>
              <a:gd name="T14" fmla="*/ 37 w 37"/>
              <a:gd name="T15" fmla="*/ 35 h 35"/>
            </a:gdLst>
            <a:ahLst/>
            <a:cxnLst>
              <a:cxn ang="T8">
                <a:pos x="T0" y="T1"/>
              </a:cxn>
              <a:cxn ang="T9">
                <a:pos x="T2" y="T3"/>
              </a:cxn>
              <a:cxn ang="T10">
                <a:pos x="T4" y="T5"/>
              </a:cxn>
              <a:cxn ang="T11">
                <a:pos x="T6" y="T7"/>
              </a:cxn>
            </a:cxnLst>
            <a:rect l="T12" t="T13" r="T14" b="T15"/>
            <a:pathLst>
              <a:path w="37" h="35">
                <a:moveTo>
                  <a:pt x="0" y="35"/>
                </a:moveTo>
                <a:lnTo>
                  <a:pt x="37" y="35"/>
                </a:lnTo>
                <a:lnTo>
                  <a:pt x="18" y="0"/>
                </a:lnTo>
                <a:lnTo>
                  <a:pt x="0" y="35"/>
                </a:lnTo>
                <a:close/>
              </a:path>
            </a:pathLst>
          </a:custGeom>
          <a:solidFill>
            <a:schemeClr val="folHlink"/>
          </a:solidFill>
          <a:ln w="19050">
            <a:solidFill>
              <a:schemeClr val="tx1"/>
            </a:solidFill>
            <a:round/>
            <a:headEnd/>
            <a:tailEnd/>
          </a:ln>
        </p:spPr>
        <p:txBody>
          <a:bodyPr/>
          <a:lstStyle/>
          <a:p>
            <a:endParaRPr lang="tr-TR"/>
          </a:p>
        </p:txBody>
      </p:sp>
      <p:sp>
        <p:nvSpPr>
          <p:cNvPr id="169008" name="Freeform 294">
            <a:extLst>
              <a:ext uri="{FF2B5EF4-FFF2-40B4-BE49-F238E27FC236}">
                <a16:creationId xmlns:a16="http://schemas.microsoft.com/office/drawing/2014/main" id="{EE8E31C3-B6C6-F744-9072-E643B2E2A896}"/>
              </a:ext>
            </a:extLst>
          </p:cNvPr>
          <p:cNvSpPr>
            <a:spLocks/>
          </p:cNvSpPr>
          <p:nvPr/>
        </p:nvSpPr>
        <p:spPr bwMode="auto">
          <a:xfrm>
            <a:off x="5111750" y="1982789"/>
            <a:ext cx="103188" cy="7937"/>
          </a:xfrm>
          <a:custGeom>
            <a:avLst/>
            <a:gdLst>
              <a:gd name="T0" fmla="*/ 0 w 24"/>
              <a:gd name="T1" fmla="*/ 0 h 7937"/>
              <a:gd name="T2" fmla="*/ 2147483646 w 24"/>
              <a:gd name="T3" fmla="*/ 0 h 7937"/>
              <a:gd name="T4" fmla="*/ 0 w 24"/>
              <a:gd name="T5" fmla="*/ 0 h 7937"/>
              <a:gd name="T6" fmla="*/ 0 60000 65536"/>
              <a:gd name="T7" fmla="*/ 0 60000 65536"/>
              <a:gd name="T8" fmla="*/ 0 60000 65536"/>
              <a:gd name="T9" fmla="*/ 0 w 24"/>
              <a:gd name="T10" fmla="*/ 0 h 7937"/>
              <a:gd name="T11" fmla="*/ 24 w 24"/>
              <a:gd name="T12" fmla="*/ 7937 h 7937"/>
            </a:gdLst>
            <a:ahLst/>
            <a:cxnLst>
              <a:cxn ang="T6">
                <a:pos x="T0" y="T1"/>
              </a:cxn>
              <a:cxn ang="T7">
                <a:pos x="T2" y="T3"/>
              </a:cxn>
              <a:cxn ang="T8">
                <a:pos x="T4" y="T5"/>
              </a:cxn>
            </a:cxnLst>
            <a:rect l="T9" t="T10" r="T11" b="T12"/>
            <a:pathLst>
              <a:path w="24" h="7937">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09" name="Line 295">
            <a:extLst>
              <a:ext uri="{FF2B5EF4-FFF2-40B4-BE49-F238E27FC236}">
                <a16:creationId xmlns:a16="http://schemas.microsoft.com/office/drawing/2014/main" id="{E4D69319-AC05-B44A-A9D4-907C86E3C5B0}"/>
              </a:ext>
            </a:extLst>
          </p:cNvPr>
          <p:cNvSpPr>
            <a:spLocks noChangeShapeType="1"/>
          </p:cNvSpPr>
          <p:nvPr/>
        </p:nvSpPr>
        <p:spPr bwMode="auto">
          <a:xfrm>
            <a:off x="5160963" y="1982789"/>
            <a:ext cx="4762" cy="11128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10" name="Freeform 296">
            <a:extLst>
              <a:ext uri="{FF2B5EF4-FFF2-40B4-BE49-F238E27FC236}">
                <a16:creationId xmlns:a16="http://schemas.microsoft.com/office/drawing/2014/main" id="{075355FC-8C0B-C146-B004-A1B2E7A6F886}"/>
              </a:ext>
            </a:extLst>
          </p:cNvPr>
          <p:cNvSpPr>
            <a:spLocks/>
          </p:cNvSpPr>
          <p:nvPr/>
        </p:nvSpPr>
        <p:spPr bwMode="auto">
          <a:xfrm>
            <a:off x="5111750" y="3095625"/>
            <a:ext cx="103188" cy="6350"/>
          </a:xfrm>
          <a:custGeom>
            <a:avLst/>
            <a:gdLst>
              <a:gd name="T0" fmla="*/ 0 w 24"/>
              <a:gd name="T1" fmla="*/ 0 h 6350"/>
              <a:gd name="T2" fmla="*/ 2147483646 w 24"/>
              <a:gd name="T3" fmla="*/ 0 h 6350"/>
              <a:gd name="T4" fmla="*/ 0 w 24"/>
              <a:gd name="T5" fmla="*/ 0 h 6350"/>
              <a:gd name="T6" fmla="*/ 0 60000 65536"/>
              <a:gd name="T7" fmla="*/ 0 60000 65536"/>
              <a:gd name="T8" fmla="*/ 0 60000 65536"/>
              <a:gd name="T9" fmla="*/ 0 w 24"/>
              <a:gd name="T10" fmla="*/ 0 h 6350"/>
              <a:gd name="T11" fmla="*/ 24 w 24"/>
              <a:gd name="T12" fmla="*/ 6350 h 6350"/>
            </a:gdLst>
            <a:ahLst/>
            <a:cxnLst>
              <a:cxn ang="T6">
                <a:pos x="T0" y="T1"/>
              </a:cxn>
              <a:cxn ang="T7">
                <a:pos x="T2" y="T3"/>
              </a:cxn>
              <a:cxn ang="T8">
                <a:pos x="T4" y="T5"/>
              </a:cxn>
            </a:cxnLst>
            <a:rect l="T9" t="T10" r="T11" b="T12"/>
            <a:pathLst>
              <a:path w="24" h="6350">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11" name="Freeform 297">
            <a:extLst>
              <a:ext uri="{FF2B5EF4-FFF2-40B4-BE49-F238E27FC236}">
                <a16:creationId xmlns:a16="http://schemas.microsoft.com/office/drawing/2014/main" id="{F100950E-4289-0D4E-9A3F-5F1833A4CA66}"/>
              </a:ext>
            </a:extLst>
          </p:cNvPr>
          <p:cNvSpPr>
            <a:spLocks/>
          </p:cNvSpPr>
          <p:nvPr/>
        </p:nvSpPr>
        <p:spPr bwMode="auto">
          <a:xfrm>
            <a:off x="5114925" y="2492375"/>
            <a:ext cx="96838" cy="96838"/>
          </a:xfrm>
          <a:custGeom>
            <a:avLst/>
            <a:gdLst>
              <a:gd name="T0" fmla="*/ 0 w 35"/>
              <a:gd name="T1" fmla="*/ 2147483646 h 37"/>
              <a:gd name="T2" fmla="*/ 2147483646 w 35"/>
              <a:gd name="T3" fmla="*/ 2147483646 h 37"/>
              <a:gd name="T4" fmla="*/ 2147483646 w 35"/>
              <a:gd name="T5" fmla="*/ 0 h 37"/>
              <a:gd name="T6" fmla="*/ 0 w 35"/>
              <a:gd name="T7" fmla="*/ 2147483646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35" y="37"/>
                </a:lnTo>
                <a:lnTo>
                  <a:pt x="17" y="0"/>
                </a:lnTo>
                <a:lnTo>
                  <a:pt x="0" y="37"/>
                </a:lnTo>
                <a:close/>
              </a:path>
            </a:pathLst>
          </a:custGeom>
          <a:solidFill>
            <a:schemeClr val="folHlink"/>
          </a:solidFill>
          <a:ln w="19050">
            <a:solidFill>
              <a:schemeClr val="tx1"/>
            </a:solidFill>
            <a:round/>
            <a:headEnd/>
            <a:tailEnd/>
          </a:ln>
        </p:spPr>
        <p:txBody>
          <a:bodyPr/>
          <a:lstStyle/>
          <a:p>
            <a:endParaRPr lang="tr-TR"/>
          </a:p>
        </p:txBody>
      </p:sp>
      <p:grpSp>
        <p:nvGrpSpPr>
          <p:cNvPr id="169012" name="Group 298">
            <a:extLst>
              <a:ext uri="{FF2B5EF4-FFF2-40B4-BE49-F238E27FC236}">
                <a16:creationId xmlns:a16="http://schemas.microsoft.com/office/drawing/2014/main" id="{607D37F1-C96C-754B-B73D-DBA56A4B22C0}"/>
              </a:ext>
            </a:extLst>
          </p:cNvPr>
          <p:cNvGrpSpPr>
            <a:grpSpLocks/>
          </p:cNvGrpSpPr>
          <p:nvPr/>
        </p:nvGrpSpPr>
        <p:grpSpPr bwMode="auto">
          <a:xfrm>
            <a:off x="8170863" y="3557589"/>
            <a:ext cx="107950" cy="401637"/>
            <a:chOff x="2136" y="1260"/>
            <a:chExt cx="28" cy="129"/>
          </a:xfrm>
        </p:grpSpPr>
        <p:sp>
          <p:nvSpPr>
            <p:cNvPr id="169050" name="Freeform 299">
              <a:extLst>
                <a:ext uri="{FF2B5EF4-FFF2-40B4-BE49-F238E27FC236}">
                  <a16:creationId xmlns:a16="http://schemas.microsoft.com/office/drawing/2014/main" id="{FAFD47A3-3EA4-CC49-BEAE-2CB0AD5EAFCC}"/>
                </a:ext>
              </a:extLst>
            </p:cNvPr>
            <p:cNvSpPr>
              <a:spLocks/>
            </p:cNvSpPr>
            <p:nvPr/>
          </p:nvSpPr>
          <p:spPr bwMode="auto">
            <a:xfrm>
              <a:off x="2136" y="1260"/>
              <a:ext cx="28" cy="1"/>
            </a:xfrm>
            <a:custGeom>
              <a:avLst/>
              <a:gdLst>
                <a:gd name="T0" fmla="*/ 0 w 25"/>
                <a:gd name="T1" fmla="*/ 0 h 1"/>
                <a:gd name="T2" fmla="*/ 15840 w 25"/>
                <a:gd name="T3" fmla="*/ 0 h 1"/>
                <a:gd name="T4" fmla="*/ 0 w 25"/>
                <a:gd name="T5" fmla="*/ 0 h 1"/>
                <a:gd name="T6" fmla="*/ 0 60000 65536"/>
                <a:gd name="T7" fmla="*/ 0 60000 65536"/>
                <a:gd name="T8" fmla="*/ 0 60000 65536"/>
                <a:gd name="T9" fmla="*/ 0 w 25"/>
                <a:gd name="T10" fmla="*/ 0 h 1"/>
                <a:gd name="T11" fmla="*/ 25 w 25"/>
                <a:gd name="T12" fmla="*/ 1 h 1"/>
              </a:gdLst>
              <a:ahLst/>
              <a:cxnLst>
                <a:cxn ang="T6">
                  <a:pos x="T0" y="T1"/>
                </a:cxn>
                <a:cxn ang="T7">
                  <a:pos x="T2" y="T3"/>
                </a:cxn>
                <a:cxn ang="T8">
                  <a:pos x="T4" y="T5"/>
                </a:cxn>
              </a:cxnLst>
              <a:rect l="T9" t="T10" r="T11" b="T12"/>
              <a:pathLst>
                <a:path w="25" h="1">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51" name="Line 300">
              <a:extLst>
                <a:ext uri="{FF2B5EF4-FFF2-40B4-BE49-F238E27FC236}">
                  <a16:creationId xmlns:a16="http://schemas.microsoft.com/office/drawing/2014/main" id="{75D7BC9B-B6E0-3A4F-9F74-0EF84A39556E}"/>
                </a:ext>
              </a:extLst>
            </p:cNvPr>
            <p:cNvSpPr>
              <a:spLocks noChangeShapeType="1"/>
            </p:cNvSpPr>
            <p:nvPr/>
          </p:nvSpPr>
          <p:spPr bwMode="auto">
            <a:xfrm>
              <a:off x="2149" y="1260"/>
              <a:ext cx="2" cy="1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52" name="Freeform 301">
              <a:extLst>
                <a:ext uri="{FF2B5EF4-FFF2-40B4-BE49-F238E27FC236}">
                  <a16:creationId xmlns:a16="http://schemas.microsoft.com/office/drawing/2014/main" id="{B0812DB6-5323-E849-8980-17DCA166BCE7}"/>
                </a:ext>
              </a:extLst>
            </p:cNvPr>
            <p:cNvSpPr>
              <a:spLocks/>
            </p:cNvSpPr>
            <p:nvPr/>
          </p:nvSpPr>
          <p:spPr bwMode="auto">
            <a:xfrm>
              <a:off x="2136" y="1387"/>
              <a:ext cx="28" cy="2"/>
            </a:xfrm>
            <a:custGeom>
              <a:avLst/>
              <a:gdLst>
                <a:gd name="T0" fmla="*/ 0 w 25"/>
                <a:gd name="T1" fmla="*/ 0 h 2"/>
                <a:gd name="T2" fmla="*/ 15840 w 25"/>
                <a:gd name="T3" fmla="*/ 0 h 2"/>
                <a:gd name="T4" fmla="*/ 0 w 25"/>
                <a:gd name="T5" fmla="*/ 0 h 2"/>
                <a:gd name="T6" fmla="*/ 0 60000 65536"/>
                <a:gd name="T7" fmla="*/ 0 60000 65536"/>
                <a:gd name="T8" fmla="*/ 0 60000 65536"/>
                <a:gd name="T9" fmla="*/ 0 w 25"/>
                <a:gd name="T10" fmla="*/ 0 h 2"/>
                <a:gd name="T11" fmla="*/ 25 w 25"/>
                <a:gd name="T12" fmla="*/ 2 h 2"/>
              </a:gdLst>
              <a:ahLst/>
              <a:cxnLst>
                <a:cxn ang="T6">
                  <a:pos x="T0" y="T1"/>
                </a:cxn>
                <a:cxn ang="T7">
                  <a:pos x="T2" y="T3"/>
                </a:cxn>
                <a:cxn ang="T8">
                  <a:pos x="T4" y="T5"/>
                </a:cxn>
              </a:cxnLst>
              <a:rect l="T9" t="T10" r="T11" b="T12"/>
              <a:pathLst>
                <a:path w="25" h="2">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169013" name="Freeform 302">
            <a:extLst>
              <a:ext uri="{FF2B5EF4-FFF2-40B4-BE49-F238E27FC236}">
                <a16:creationId xmlns:a16="http://schemas.microsoft.com/office/drawing/2014/main" id="{A79C36BC-4568-5E4A-8A80-F88A2B3A0255}"/>
              </a:ext>
            </a:extLst>
          </p:cNvPr>
          <p:cNvSpPr>
            <a:spLocks/>
          </p:cNvSpPr>
          <p:nvPr/>
        </p:nvSpPr>
        <p:spPr bwMode="auto">
          <a:xfrm>
            <a:off x="8170864" y="3705225"/>
            <a:ext cx="104775" cy="96838"/>
          </a:xfrm>
          <a:custGeom>
            <a:avLst/>
            <a:gdLst>
              <a:gd name="T0" fmla="*/ 0 w 37"/>
              <a:gd name="T1" fmla="*/ 2147483646 h 35"/>
              <a:gd name="T2" fmla="*/ 2147483646 w 37"/>
              <a:gd name="T3" fmla="*/ 2147483646 h 35"/>
              <a:gd name="T4" fmla="*/ 2147483646 w 37"/>
              <a:gd name="T5" fmla="*/ 0 h 35"/>
              <a:gd name="T6" fmla="*/ 0 w 37"/>
              <a:gd name="T7" fmla="*/ 2147483646 h 35"/>
              <a:gd name="T8" fmla="*/ 0 60000 65536"/>
              <a:gd name="T9" fmla="*/ 0 60000 65536"/>
              <a:gd name="T10" fmla="*/ 0 60000 65536"/>
              <a:gd name="T11" fmla="*/ 0 60000 65536"/>
              <a:gd name="T12" fmla="*/ 0 w 37"/>
              <a:gd name="T13" fmla="*/ 0 h 35"/>
              <a:gd name="T14" fmla="*/ 37 w 37"/>
              <a:gd name="T15" fmla="*/ 35 h 35"/>
            </a:gdLst>
            <a:ahLst/>
            <a:cxnLst>
              <a:cxn ang="T8">
                <a:pos x="T0" y="T1"/>
              </a:cxn>
              <a:cxn ang="T9">
                <a:pos x="T2" y="T3"/>
              </a:cxn>
              <a:cxn ang="T10">
                <a:pos x="T4" y="T5"/>
              </a:cxn>
              <a:cxn ang="T11">
                <a:pos x="T6" y="T7"/>
              </a:cxn>
            </a:cxnLst>
            <a:rect l="T12" t="T13" r="T14" b="T15"/>
            <a:pathLst>
              <a:path w="37" h="35">
                <a:moveTo>
                  <a:pt x="0" y="35"/>
                </a:moveTo>
                <a:lnTo>
                  <a:pt x="37" y="35"/>
                </a:lnTo>
                <a:lnTo>
                  <a:pt x="18" y="0"/>
                </a:lnTo>
                <a:lnTo>
                  <a:pt x="0" y="35"/>
                </a:lnTo>
                <a:close/>
              </a:path>
            </a:pathLst>
          </a:custGeom>
          <a:solidFill>
            <a:schemeClr val="folHlink"/>
          </a:solidFill>
          <a:ln w="19050">
            <a:solidFill>
              <a:schemeClr val="tx1"/>
            </a:solidFill>
            <a:round/>
            <a:headEnd/>
            <a:tailEnd/>
          </a:ln>
        </p:spPr>
        <p:txBody>
          <a:bodyPr/>
          <a:lstStyle/>
          <a:p>
            <a:endParaRPr lang="tr-TR"/>
          </a:p>
        </p:txBody>
      </p:sp>
      <p:grpSp>
        <p:nvGrpSpPr>
          <p:cNvPr id="169014" name="Group 303">
            <a:extLst>
              <a:ext uri="{FF2B5EF4-FFF2-40B4-BE49-F238E27FC236}">
                <a16:creationId xmlns:a16="http://schemas.microsoft.com/office/drawing/2014/main" id="{4E1C84FD-6971-2E4C-B912-ECD9CC6034F0}"/>
              </a:ext>
            </a:extLst>
          </p:cNvPr>
          <p:cNvGrpSpPr>
            <a:grpSpLocks/>
          </p:cNvGrpSpPr>
          <p:nvPr/>
        </p:nvGrpSpPr>
        <p:grpSpPr bwMode="auto">
          <a:xfrm>
            <a:off x="4465638" y="2598739"/>
            <a:ext cx="106362" cy="936625"/>
            <a:chOff x="1174" y="954"/>
            <a:chExt cx="27" cy="299"/>
          </a:xfrm>
        </p:grpSpPr>
        <p:sp>
          <p:nvSpPr>
            <p:cNvPr id="169045" name="Freeform 304">
              <a:extLst>
                <a:ext uri="{FF2B5EF4-FFF2-40B4-BE49-F238E27FC236}">
                  <a16:creationId xmlns:a16="http://schemas.microsoft.com/office/drawing/2014/main" id="{62566803-BD75-C147-B55D-BFBE2F5B5390}"/>
                </a:ext>
              </a:extLst>
            </p:cNvPr>
            <p:cNvSpPr>
              <a:spLocks/>
            </p:cNvSpPr>
            <p:nvPr/>
          </p:nvSpPr>
          <p:spPr bwMode="auto">
            <a:xfrm>
              <a:off x="1175" y="1087"/>
              <a:ext cx="26" cy="31"/>
            </a:xfrm>
            <a:custGeom>
              <a:avLst/>
              <a:gdLst>
                <a:gd name="T0" fmla="*/ 0 w 35"/>
                <a:gd name="T1" fmla="*/ 3 h 36"/>
                <a:gd name="T2" fmla="*/ 1 w 35"/>
                <a:gd name="T3" fmla="*/ 3 h 36"/>
                <a:gd name="T4" fmla="*/ 1 w 35"/>
                <a:gd name="T5" fmla="*/ 0 h 36"/>
                <a:gd name="T6" fmla="*/ 0 w 35"/>
                <a:gd name="T7" fmla="*/ 3 h 36"/>
                <a:gd name="T8" fmla="*/ 0 60000 65536"/>
                <a:gd name="T9" fmla="*/ 0 60000 65536"/>
                <a:gd name="T10" fmla="*/ 0 60000 65536"/>
                <a:gd name="T11" fmla="*/ 0 60000 65536"/>
                <a:gd name="T12" fmla="*/ 0 w 35"/>
                <a:gd name="T13" fmla="*/ 0 h 36"/>
                <a:gd name="T14" fmla="*/ 35 w 35"/>
                <a:gd name="T15" fmla="*/ 36 h 36"/>
              </a:gdLst>
              <a:ahLst/>
              <a:cxnLst>
                <a:cxn ang="T8">
                  <a:pos x="T0" y="T1"/>
                </a:cxn>
                <a:cxn ang="T9">
                  <a:pos x="T2" y="T3"/>
                </a:cxn>
                <a:cxn ang="T10">
                  <a:pos x="T4" y="T5"/>
                </a:cxn>
                <a:cxn ang="T11">
                  <a:pos x="T6" y="T7"/>
                </a:cxn>
              </a:cxnLst>
              <a:rect l="T12" t="T13" r="T14" b="T15"/>
              <a:pathLst>
                <a:path w="35" h="36">
                  <a:moveTo>
                    <a:pt x="0" y="36"/>
                  </a:moveTo>
                  <a:lnTo>
                    <a:pt x="35" y="36"/>
                  </a:lnTo>
                  <a:lnTo>
                    <a:pt x="18" y="0"/>
                  </a:lnTo>
                  <a:lnTo>
                    <a:pt x="0" y="36"/>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46" name="Freeform 305">
              <a:extLst>
                <a:ext uri="{FF2B5EF4-FFF2-40B4-BE49-F238E27FC236}">
                  <a16:creationId xmlns:a16="http://schemas.microsoft.com/office/drawing/2014/main" id="{7099AC1A-E971-EA44-B32B-4D1901698556}"/>
                </a:ext>
              </a:extLst>
            </p:cNvPr>
            <p:cNvSpPr>
              <a:spLocks/>
            </p:cNvSpPr>
            <p:nvPr/>
          </p:nvSpPr>
          <p:spPr bwMode="auto">
            <a:xfrm>
              <a:off x="1174" y="954"/>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47" name="Line 306">
              <a:extLst>
                <a:ext uri="{FF2B5EF4-FFF2-40B4-BE49-F238E27FC236}">
                  <a16:creationId xmlns:a16="http://schemas.microsoft.com/office/drawing/2014/main" id="{617C08D1-59E2-CE46-8F6C-CADED338206B}"/>
                </a:ext>
              </a:extLst>
            </p:cNvPr>
            <p:cNvSpPr>
              <a:spLocks noChangeShapeType="1"/>
            </p:cNvSpPr>
            <p:nvPr/>
          </p:nvSpPr>
          <p:spPr bwMode="auto">
            <a:xfrm>
              <a:off x="1187" y="954"/>
              <a:ext cx="1" cy="1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48" name="Line 307">
              <a:extLst>
                <a:ext uri="{FF2B5EF4-FFF2-40B4-BE49-F238E27FC236}">
                  <a16:creationId xmlns:a16="http://schemas.microsoft.com/office/drawing/2014/main" id="{E5156E6D-E4C1-CE43-B73D-56C3331069C3}"/>
                </a:ext>
              </a:extLst>
            </p:cNvPr>
            <p:cNvSpPr>
              <a:spLocks noChangeShapeType="1"/>
            </p:cNvSpPr>
            <p:nvPr/>
          </p:nvSpPr>
          <p:spPr bwMode="auto">
            <a:xfrm flipV="1">
              <a:off x="1187" y="1118"/>
              <a:ext cx="1" cy="1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49" name="Freeform 308">
              <a:extLst>
                <a:ext uri="{FF2B5EF4-FFF2-40B4-BE49-F238E27FC236}">
                  <a16:creationId xmlns:a16="http://schemas.microsoft.com/office/drawing/2014/main" id="{CC11D166-A8BB-0C4A-80F5-DEEE02A82448}"/>
                </a:ext>
              </a:extLst>
            </p:cNvPr>
            <p:cNvSpPr>
              <a:spLocks/>
            </p:cNvSpPr>
            <p:nvPr/>
          </p:nvSpPr>
          <p:spPr bwMode="auto">
            <a:xfrm>
              <a:off x="1174" y="1251"/>
              <a:ext cx="27" cy="2"/>
            </a:xfrm>
            <a:custGeom>
              <a:avLst/>
              <a:gdLst>
                <a:gd name="T0" fmla="*/ 0 w 24"/>
                <a:gd name="T1" fmla="*/ 0 h 2"/>
                <a:gd name="T2" fmla="*/ 19820 w 24"/>
                <a:gd name="T3" fmla="*/ 0 h 2"/>
                <a:gd name="T4" fmla="*/ 0 w 24"/>
                <a:gd name="T5" fmla="*/ 0 h 2"/>
                <a:gd name="T6" fmla="*/ 0 60000 65536"/>
                <a:gd name="T7" fmla="*/ 0 60000 65536"/>
                <a:gd name="T8" fmla="*/ 0 60000 65536"/>
                <a:gd name="T9" fmla="*/ 0 w 24"/>
                <a:gd name="T10" fmla="*/ 0 h 2"/>
                <a:gd name="T11" fmla="*/ 24 w 24"/>
                <a:gd name="T12" fmla="*/ 2 h 2"/>
              </a:gdLst>
              <a:ahLst/>
              <a:cxnLst>
                <a:cxn ang="T6">
                  <a:pos x="T0" y="T1"/>
                </a:cxn>
                <a:cxn ang="T7">
                  <a:pos x="T2" y="T3"/>
                </a:cxn>
                <a:cxn ang="T8">
                  <a:pos x="T4" y="T5"/>
                </a:cxn>
              </a:cxnLst>
              <a:rect l="T9" t="T10" r="T11" b="T12"/>
              <a:pathLst>
                <a:path w="24" h="2">
                  <a:moveTo>
                    <a:pt x="0" y="0"/>
                  </a:moveTo>
                  <a:lnTo>
                    <a:pt x="24"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169015" name="Freeform 309">
            <a:extLst>
              <a:ext uri="{FF2B5EF4-FFF2-40B4-BE49-F238E27FC236}">
                <a16:creationId xmlns:a16="http://schemas.microsoft.com/office/drawing/2014/main" id="{377F9106-78AD-D84D-A55B-DC210F2E3108}"/>
              </a:ext>
            </a:extLst>
          </p:cNvPr>
          <p:cNvSpPr>
            <a:spLocks/>
          </p:cNvSpPr>
          <p:nvPr/>
        </p:nvSpPr>
        <p:spPr bwMode="auto">
          <a:xfrm>
            <a:off x="3230563" y="4086225"/>
            <a:ext cx="107950" cy="6350"/>
          </a:xfrm>
          <a:custGeom>
            <a:avLst/>
            <a:gdLst>
              <a:gd name="T0" fmla="*/ 0 w 25"/>
              <a:gd name="T1" fmla="*/ 0 h 6350"/>
              <a:gd name="T2" fmla="*/ 2147483646 w 25"/>
              <a:gd name="T3" fmla="*/ 0 h 6350"/>
              <a:gd name="T4" fmla="*/ 0 w 25"/>
              <a:gd name="T5" fmla="*/ 0 h 6350"/>
              <a:gd name="T6" fmla="*/ 0 60000 65536"/>
              <a:gd name="T7" fmla="*/ 0 60000 65536"/>
              <a:gd name="T8" fmla="*/ 0 60000 65536"/>
              <a:gd name="T9" fmla="*/ 0 w 25"/>
              <a:gd name="T10" fmla="*/ 0 h 6350"/>
              <a:gd name="T11" fmla="*/ 25 w 25"/>
              <a:gd name="T12" fmla="*/ 6350 h 6350"/>
            </a:gdLst>
            <a:ahLst/>
            <a:cxnLst>
              <a:cxn ang="T6">
                <a:pos x="T0" y="T1"/>
              </a:cxn>
              <a:cxn ang="T7">
                <a:pos x="T2" y="T3"/>
              </a:cxn>
              <a:cxn ang="T8">
                <a:pos x="T4" y="T5"/>
              </a:cxn>
            </a:cxnLst>
            <a:rect l="T9" t="T10" r="T11" b="T12"/>
            <a:pathLst>
              <a:path w="25" h="6350">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16" name="Freeform 310">
            <a:extLst>
              <a:ext uri="{FF2B5EF4-FFF2-40B4-BE49-F238E27FC236}">
                <a16:creationId xmlns:a16="http://schemas.microsoft.com/office/drawing/2014/main" id="{9DBF5F2C-CAE5-EF41-98FA-C5AC5BD3FFC7}"/>
              </a:ext>
            </a:extLst>
          </p:cNvPr>
          <p:cNvSpPr>
            <a:spLocks/>
          </p:cNvSpPr>
          <p:nvPr/>
        </p:nvSpPr>
        <p:spPr bwMode="auto">
          <a:xfrm>
            <a:off x="3230563" y="4429125"/>
            <a:ext cx="107950" cy="6350"/>
          </a:xfrm>
          <a:custGeom>
            <a:avLst/>
            <a:gdLst>
              <a:gd name="T0" fmla="*/ 0 w 25"/>
              <a:gd name="T1" fmla="*/ 0 h 6350"/>
              <a:gd name="T2" fmla="*/ 2147483646 w 25"/>
              <a:gd name="T3" fmla="*/ 0 h 6350"/>
              <a:gd name="T4" fmla="*/ 0 w 25"/>
              <a:gd name="T5" fmla="*/ 0 h 6350"/>
              <a:gd name="T6" fmla="*/ 0 60000 65536"/>
              <a:gd name="T7" fmla="*/ 0 60000 65536"/>
              <a:gd name="T8" fmla="*/ 0 60000 65536"/>
              <a:gd name="T9" fmla="*/ 0 w 25"/>
              <a:gd name="T10" fmla="*/ 0 h 6350"/>
              <a:gd name="T11" fmla="*/ 25 w 25"/>
              <a:gd name="T12" fmla="*/ 6350 h 6350"/>
            </a:gdLst>
            <a:ahLst/>
            <a:cxnLst>
              <a:cxn ang="T6">
                <a:pos x="T0" y="T1"/>
              </a:cxn>
              <a:cxn ang="T7">
                <a:pos x="T2" y="T3"/>
              </a:cxn>
              <a:cxn ang="T8">
                <a:pos x="T4" y="T5"/>
              </a:cxn>
            </a:cxnLst>
            <a:rect l="T9" t="T10" r="T11" b="T12"/>
            <a:pathLst>
              <a:path w="25" h="6350">
                <a:moveTo>
                  <a:pt x="0" y="0"/>
                </a:moveTo>
                <a:lnTo>
                  <a:pt x="25" y="0"/>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69017" name="Freeform 311">
            <a:extLst>
              <a:ext uri="{FF2B5EF4-FFF2-40B4-BE49-F238E27FC236}">
                <a16:creationId xmlns:a16="http://schemas.microsoft.com/office/drawing/2014/main" id="{EF56814F-04D5-6F4F-B709-3D43FB61A659}"/>
              </a:ext>
            </a:extLst>
          </p:cNvPr>
          <p:cNvSpPr>
            <a:spLocks/>
          </p:cNvSpPr>
          <p:nvPr/>
        </p:nvSpPr>
        <p:spPr bwMode="auto">
          <a:xfrm>
            <a:off x="3232150" y="4210050"/>
            <a:ext cx="103188" cy="96838"/>
          </a:xfrm>
          <a:custGeom>
            <a:avLst/>
            <a:gdLst>
              <a:gd name="T0" fmla="*/ 0 w 37"/>
              <a:gd name="T1" fmla="*/ 2147483646 h 36"/>
              <a:gd name="T2" fmla="*/ 2147483646 w 37"/>
              <a:gd name="T3" fmla="*/ 2147483646 h 36"/>
              <a:gd name="T4" fmla="*/ 2147483646 w 37"/>
              <a:gd name="T5" fmla="*/ 0 h 36"/>
              <a:gd name="T6" fmla="*/ 0 w 37"/>
              <a:gd name="T7" fmla="*/ 214748364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37" y="36"/>
                </a:lnTo>
                <a:lnTo>
                  <a:pt x="18" y="0"/>
                </a:lnTo>
                <a:lnTo>
                  <a:pt x="0" y="36"/>
                </a:lnTo>
                <a:close/>
              </a:path>
            </a:pathLst>
          </a:custGeom>
          <a:solidFill>
            <a:schemeClr val="folHlink"/>
          </a:solidFill>
          <a:ln w="19050">
            <a:solidFill>
              <a:schemeClr val="tx1"/>
            </a:solidFill>
            <a:round/>
            <a:headEnd/>
            <a:tailEnd/>
          </a:ln>
        </p:spPr>
        <p:txBody>
          <a:bodyPr/>
          <a:lstStyle/>
          <a:p>
            <a:endParaRPr lang="tr-TR"/>
          </a:p>
        </p:txBody>
      </p:sp>
      <p:sp>
        <p:nvSpPr>
          <p:cNvPr id="169018" name="Line 312">
            <a:extLst>
              <a:ext uri="{FF2B5EF4-FFF2-40B4-BE49-F238E27FC236}">
                <a16:creationId xmlns:a16="http://schemas.microsoft.com/office/drawing/2014/main" id="{AFD7C60E-CB1D-B645-8C97-6C368201EF88}"/>
              </a:ext>
            </a:extLst>
          </p:cNvPr>
          <p:cNvSpPr>
            <a:spLocks noChangeShapeType="1"/>
          </p:cNvSpPr>
          <p:nvPr/>
        </p:nvSpPr>
        <p:spPr bwMode="auto">
          <a:xfrm>
            <a:off x="3281364" y="4086225"/>
            <a:ext cx="3175" cy="342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19" name="Rectangle 313">
            <a:extLst>
              <a:ext uri="{FF2B5EF4-FFF2-40B4-BE49-F238E27FC236}">
                <a16:creationId xmlns:a16="http://schemas.microsoft.com/office/drawing/2014/main" id="{31D4366A-7DCD-914B-BE60-0A6752FD5980}"/>
              </a:ext>
            </a:extLst>
          </p:cNvPr>
          <p:cNvSpPr>
            <a:spLocks noChangeArrowheads="1"/>
          </p:cNvSpPr>
          <p:nvPr/>
        </p:nvSpPr>
        <p:spPr bwMode="auto">
          <a:xfrm>
            <a:off x="5665789" y="4170363"/>
            <a:ext cx="1462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tr-TR" sz="1400" b="1">
                <a:latin typeface="Times New Roman" panose="02020603050405020304" pitchFamily="18" charset="0"/>
              </a:rPr>
              <a:t>N=6 her bir grupta</a:t>
            </a:r>
          </a:p>
        </p:txBody>
      </p:sp>
      <p:sp>
        <p:nvSpPr>
          <p:cNvPr id="169020" name="Freeform 314">
            <a:extLst>
              <a:ext uri="{FF2B5EF4-FFF2-40B4-BE49-F238E27FC236}">
                <a16:creationId xmlns:a16="http://schemas.microsoft.com/office/drawing/2014/main" id="{63C9A3D5-703F-C549-AD6C-2E3DC2DE65AD}"/>
              </a:ext>
            </a:extLst>
          </p:cNvPr>
          <p:cNvSpPr>
            <a:spLocks/>
          </p:cNvSpPr>
          <p:nvPr/>
        </p:nvSpPr>
        <p:spPr bwMode="auto">
          <a:xfrm>
            <a:off x="5675314" y="2395539"/>
            <a:ext cx="104775" cy="96837"/>
          </a:xfrm>
          <a:custGeom>
            <a:avLst/>
            <a:gdLst>
              <a:gd name="T0" fmla="*/ 0 w 37"/>
              <a:gd name="T1" fmla="*/ 2147483646 h 36"/>
              <a:gd name="T2" fmla="*/ 2147483646 w 37"/>
              <a:gd name="T3" fmla="*/ 2147483646 h 36"/>
              <a:gd name="T4" fmla="*/ 2147483646 w 37"/>
              <a:gd name="T5" fmla="*/ 0 h 36"/>
              <a:gd name="T6" fmla="*/ 0 w 37"/>
              <a:gd name="T7" fmla="*/ 214748364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37" y="36"/>
                </a:lnTo>
                <a:lnTo>
                  <a:pt x="19" y="0"/>
                </a:lnTo>
                <a:lnTo>
                  <a:pt x="0" y="36"/>
                </a:lnTo>
                <a:close/>
              </a:path>
            </a:pathLst>
          </a:custGeom>
          <a:solidFill>
            <a:schemeClr val="folHlink"/>
          </a:solidFill>
          <a:ln w="9525">
            <a:solidFill>
              <a:schemeClr val="tx1"/>
            </a:solidFill>
            <a:round/>
            <a:headEnd/>
            <a:tailEnd/>
          </a:ln>
        </p:spPr>
        <p:txBody>
          <a:bodyPr/>
          <a:lstStyle/>
          <a:p>
            <a:endParaRPr lang="tr-TR"/>
          </a:p>
        </p:txBody>
      </p:sp>
      <p:sp>
        <p:nvSpPr>
          <p:cNvPr id="169021" name="Line 315">
            <a:extLst>
              <a:ext uri="{FF2B5EF4-FFF2-40B4-BE49-F238E27FC236}">
                <a16:creationId xmlns:a16="http://schemas.microsoft.com/office/drawing/2014/main" id="{3749FB74-1905-304E-822A-A0AD865FA447}"/>
              </a:ext>
            </a:extLst>
          </p:cNvPr>
          <p:cNvSpPr>
            <a:spLocks noChangeShapeType="1"/>
          </p:cNvSpPr>
          <p:nvPr/>
        </p:nvSpPr>
        <p:spPr bwMode="auto">
          <a:xfrm>
            <a:off x="7256463" y="4937125"/>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22" name="Line 316">
            <a:extLst>
              <a:ext uri="{FF2B5EF4-FFF2-40B4-BE49-F238E27FC236}">
                <a16:creationId xmlns:a16="http://schemas.microsoft.com/office/drawing/2014/main" id="{965C1688-73F5-2147-9454-B7C874FDA891}"/>
              </a:ext>
            </a:extLst>
          </p:cNvPr>
          <p:cNvSpPr>
            <a:spLocks noChangeShapeType="1"/>
          </p:cNvSpPr>
          <p:nvPr/>
        </p:nvSpPr>
        <p:spPr bwMode="auto">
          <a:xfrm>
            <a:off x="7889875" y="4937125"/>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23" name="Line 317">
            <a:extLst>
              <a:ext uri="{FF2B5EF4-FFF2-40B4-BE49-F238E27FC236}">
                <a16:creationId xmlns:a16="http://schemas.microsoft.com/office/drawing/2014/main" id="{9E1736BB-CF69-0C4B-8173-38C8991919B0}"/>
              </a:ext>
            </a:extLst>
          </p:cNvPr>
          <p:cNvSpPr>
            <a:spLocks noChangeShapeType="1"/>
          </p:cNvSpPr>
          <p:nvPr/>
        </p:nvSpPr>
        <p:spPr bwMode="auto">
          <a:xfrm>
            <a:off x="8175626" y="4941888"/>
            <a:ext cx="3175" cy="952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24" name="Line 318">
            <a:extLst>
              <a:ext uri="{FF2B5EF4-FFF2-40B4-BE49-F238E27FC236}">
                <a16:creationId xmlns:a16="http://schemas.microsoft.com/office/drawing/2014/main" id="{3EC537C5-2008-B242-9F7C-D29101E637EE}"/>
              </a:ext>
            </a:extLst>
          </p:cNvPr>
          <p:cNvSpPr>
            <a:spLocks noChangeShapeType="1"/>
          </p:cNvSpPr>
          <p:nvPr/>
        </p:nvSpPr>
        <p:spPr bwMode="auto">
          <a:xfrm>
            <a:off x="5734051" y="4941888"/>
            <a:ext cx="3175" cy="952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25" name="Line 319">
            <a:extLst>
              <a:ext uri="{FF2B5EF4-FFF2-40B4-BE49-F238E27FC236}">
                <a16:creationId xmlns:a16="http://schemas.microsoft.com/office/drawing/2014/main" id="{C62F96E9-D28D-5F40-B740-FBCE79819B54}"/>
              </a:ext>
            </a:extLst>
          </p:cNvPr>
          <p:cNvSpPr>
            <a:spLocks noChangeShapeType="1"/>
          </p:cNvSpPr>
          <p:nvPr/>
        </p:nvSpPr>
        <p:spPr bwMode="auto">
          <a:xfrm>
            <a:off x="6061075" y="4940301"/>
            <a:ext cx="0" cy="682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26" name="Line 320">
            <a:extLst>
              <a:ext uri="{FF2B5EF4-FFF2-40B4-BE49-F238E27FC236}">
                <a16:creationId xmlns:a16="http://schemas.microsoft.com/office/drawing/2014/main" id="{D258892D-50C3-104B-824A-9FD195DE10BA}"/>
              </a:ext>
            </a:extLst>
          </p:cNvPr>
          <p:cNvSpPr>
            <a:spLocks noChangeShapeType="1"/>
          </p:cNvSpPr>
          <p:nvPr/>
        </p:nvSpPr>
        <p:spPr bwMode="auto">
          <a:xfrm>
            <a:off x="5419725" y="4927600"/>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27" name="Line 321">
            <a:extLst>
              <a:ext uri="{FF2B5EF4-FFF2-40B4-BE49-F238E27FC236}">
                <a16:creationId xmlns:a16="http://schemas.microsoft.com/office/drawing/2014/main" id="{B4EBD93A-91B3-984B-8B8A-2273259E3D9A}"/>
              </a:ext>
            </a:extLst>
          </p:cNvPr>
          <p:cNvSpPr>
            <a:spLocks noChangeShapeType="1"/>
          </p:cNvSpPr>
          <p:nvPr/>
        </p:nvSpPr>
        <p:spPr bwMode="auto">
          <a:xfrm>
            <a:off x="5133976" y="4932363"/>
            <a:ext cx="3175" cy="93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28" name="Line 322">
            <a:extLst>
              <a:ext uri="{FF2B5EF4-FFF2-40B4-BE49-F238E27FC236}">
                <a16:creationId xmlns:a16="http://schemas.microsoft.com/office/drawing/2014/main" id="{0B45DE94-0A0D-E942-A7DA-1912F392840A}"/>
              </a:ext>
            </a:extLst>
          </p:cNvPr>
          <p:cNvSpPr>
            <a:spLocks noChangeShapeType="1"/>
          </p:cNvSpPr>
          <p:nvPr/>
        </p:nvSpPr>
        <p:spPr bwMode="auto">
          <a:xfrm>
            <a:off x="4819650" y="4932363"/>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29" name="Line 323">
            <a:extLst>
              <a:ext uri="{FF2B5EF4-FFF2-40B4-BE49-F238E27FC236}">
                <a16:creationId xmlns:a16="http://schemas.microsoft.com/office/drawing/2014/main" id="{B61BAF27-C0B1-0541-9FC1-ACD783BAA429}"/>
              </a:ext>
            </a:extLst>
          </p:cNvPr>
          <p:cNvSpPr>
            <a:spLocks noChangeShapeType="1"/>
          </p:cNvSpPr>
          <p:nvPr/>
        </p:nvSpPr>
        <p:spPr bwMode="auto">
          <a:xfrm>
            <a:off x="4200525" y="4932363"/>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30" name="Line 324">
            <a:extLst>
              <a:ext uri="{FF2B5EF4-FFF2-40B4-BE49-F238E27FC236}">
                <a16:creationId xmlns:a16="http://schemas.microsoft.com/office/drawing/2014/main" id="{3E4CDEFB-E58C-1948-AA9B-FFF7DED00581}"/>
              </a:ext>
            </a:extLst>
          </p:cNvPr>
          <p:cNvSpPr>
            <a:spLocks noChangeShapeType="1"/>
          </p:cNvSpPr>
          <p:nvPr/>
        </p:nvSpPr>
        <p:spPr bwMode="auto">
          <a:xfrm>
            <a:off x="3892551" y="4932363"/>
            <a:ext cx="3175" cy="93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31" name="Line 325">
            <a:extLst>
              <a:ext uri="{FF2B5EF4-FFF2-40B4-BE49-F238E27FC236}">
                <a16:creationId xmlns:a16="http://schemas.microsoft.com/office/drawing/2014/main" id="{C2BEF630-1773-B74B-8558-F7EE9AC753AA}"/>
              </a:ext>
            </a:extLst>
          </p:cNvPr>
          <p:cNvSpPr>
            <a:spLocks noChangeShapeType="1"/>
          </p:cNvSpPr>
          <p:nvPr/>
        </p:nvSpPr>
        <p:spPr bwMode="auto">
          <a:xfrm>
            <a:off x="3568700" y="4932363"/>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32" name="Line 326">
            <a:extLst>
              <a:ext uri="{FF2B5EF4-FFF2-40B4-BE49-F238E27FC236}">
                <a16:creationId xmlns:a16="http://schemas.microsoft.com/office/drawing/2014/main" id="{B130E389-405E-284E-8DB5-6BCC6D3854D2}"/>
              </a:ext>
            </a:extLst>
          </p:cNvPr>
          <p:cNvSpPr>
            <a:spLocks noChangeShapeType="1"/>
          </p:cNvSpPr>
          <p:nvPr/>
        </p:nvSpPr>
        <p:spPr bwMode="auto">
          <a:xfrm flipH="1">
            <a:off x="3243264" y="4946650"/>
            <a:ext cx="7937" cy="968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33" name="Line 327">
            <a:extLst>
              <a:ext uri="{FF2B5EF4-FFF2-40B4-BE49-F238E27FC236}">
                <a16:creationId xmlns:a16="http://schemas.microsoft.com/office/drawing/2014/main" id="{1754D4CA-A342-7A4B-98D0-7E5D614156E0}"/>
              </a:ext>
            </a:extLst>
          </p:cNvPr>
          <p:cNvSpPr>
            <a:spLocks noChangeShapeType="1"/>
          </p:cNvSpPr>
          <p:nvPr/>
        </p:nvSpPr>
        <p:spPr bwMode="auto">
          <a:xfrm flipH="1" flipV="1">
            <a:off x="3189289" y="3770313"/>
            <a:ext cx="650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34" name="Line 328">
            <a:extLst>
              <a:ext uri="{FF2B5EF4-FFF2-40B4-BE49-F238E27FC236}">
                <a16:creationId xmlns:a16="http://schemas.microsoft.com/office/drawing/2014/main" id="{FD293655-F3CC-5F4E-A9D8-EB197511272D}"/>
              </a:ext>
            </a:extLst>
          </p:cNvPr>
          <p:cNvSpPr>
            <a:spLocks noChangeShapeType="1"/>
          </p:cNvSpPr>
          <p:nvPr/>
        </p:nvSpPr>
        <p:spPr bwMode="auto">
          <a:xfrm flipH="1">
            <a:off x="3127375" y="3352800"/>
            <a:ext cx="1143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35" name="Line 329">
            <a:extLst>
              <a:ext uri="{FF2B5EF4-FFF2-40B4-BE49-F238E27FC236}">
                <a16:creationId xmlns:a16="http://schemas.microsoft.com/office/drawing/2014/main" id="{97CD0DF6-392F-504F-969B-35E2BF017DB6}"/>
              </a:ext>
            </a:extLst>
          </p:cNvPr>
          <p:cNvSpPr>
            <a:spLocks noChangeShapeType="1"/>
          </p:cNvSpPr>
          <p:nvPr/>
        </p:nvSpPr>
        <p:spPr bwMode="auto">
          <a:xfrm flipH="1">
            <a:off x="3130551" y="2505075"/>
            <a:ext cx="1127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36" name="Line 330">
            <a:extLst>
              <a:ext uri="{FF2B5EF4-FFF2-40B4-BE49-F238E27FC236}">
                <a16:creationId xmlns:a16="http://schemas.microsoft.com/office/drawing/2014/main" id="{8B99407C-A9E3-6748-91A8-8B5C8C7D6EBF}"/>
              </a:ext>
            </a:extLst>
          </p:cNvPr>
          <p:cNvSpPr>
            <a:spLocks noChangeShapeType="1"/>
          </p:cNvSpPr>
          <p:nvPr/>
        </p:nvSpPr>
        <p:spPr bwMode="auto">
          <a:xfrm flipH="1" flipV="1">
            <a:off x="3176588" y="2109788"/>
            <a:ext cx="698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69037" name="Line 498">
            <a:extLst>
              <a:ext uri="{FF2B5EF4-FFF2-40B4-BE49-F238E27FC236}">
                <a16:creationId xmlns:a16="http://schemas.microsoft.com/office/drawing/2014/main" id="{0BE04F3F-250A-084E-8B86-0EC6E25F4E0F}"/>
              </a:ext>
            </a:extLst>
          </p:cNvPr>
          <p:cNvSpPr>
            <a:spLocks noChangeShapeType="1"/>
          </p:cNvSpPr>
          <p:nvPr/>
        </p:nvSpPr>
        <p:spPr bwMode="auto">
          <a:xfrm>
            <a:off x="3257550" y="5297488"/>
            <a:ext cx="0" cy="228600"/>
          </a:xfrm>
          <a:prstGeom prst="line">
            <a:avLst/>
          </a:prstGeom>
          <a:noFill/>
          <a:ln w="1905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tr-TR"/>
          </a:p>
        </p:txBody>
      </p:sp>
      <p:sp>
        <p:nvSpPr>
          <p:cNvPr id="169038" name="Text Box 499">
            <a:extLst>
              <a:ext uri="{FF2B5EF4-FFF2-40B4-BE49-F238E27FC236}">
                <a16:creationId xmlns:a16="http://schemas.microsoft.com/office/drawing/2014/main" id="{1E9F2929-C74E-1744-A51F-722500AACDCD}"/>
              </a:ext>
            </a:extLst>
          </p:cNvPr>
          <p:cNvSpPr txBox="1">
            <a:spLocks noChangeArrowheads="1"/>
          </p:cNvSpPr>
          <p:nvPr/>
        </p:nvSpPr>
        <p:spPr bwMode="auto">
          <a:xfrm>
            <a:off x="1760539" y="5618163"/>
            <a:ext cx="2974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200">
                <a:latin typeface="Times New Roman" panose="02020603050405020304" pitchFamily="18" charset="0"/>
              </a:rPr>
              <a:t>4 günlük GCSF ve 5.gün 3 gruba randomizasyon sonra hesaplanan zaman</a:t>
            </a:r>
          </a:p>
        </p:txBody>
      </p:sp>
      <p:sp>
        <p:nvSpPr>
          <p:cNvPr id="169039" name="Text Box 500">
            <a:extLst>
              <a:ext uri="{FF2B5EF4-FFF2-40B4-BE49-F238E27FC236}">
                <a16:creationId xmlns:a16="http://schemas.microsoft.com/office/drawing/2014/main" id="{52F95367-746F-0541-9E08-F707D9D908B7}"/>
              </a:ext>
            </a:extLst>
          </p:cNvPr>
          <p:cNvSpPr txBox="1">
            <a:spLocks noChangeArrowheads="1"/>
          </p:cNvSpPr>
          <p:nvPr/>
        </p:nvSpPr>
        <p:spPr bwMode="auto">
          <a:xfrm>
            <a:off x="5416550" y="1093789"/>
            <a:ext cx="2451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tr-TR" sz="1400" b="1">
                <a:latin typeface="Times New Roman" panose="02020603050405020304" pitchFamily="18" charset="0"/>
              </a:rPr>
              <a:t>4 gün GCSF</a:t>
            </a:r>
            <a:r>
              <a:rPr lang="en-US" altLang="en-US" sz="1400" b="1">
                <a:latin typeface="Times New Roman" panose="02020603050405020304" pitchFamily="18" charset="0"/>
              </a:rPr>
              <a:t>’</a:t>
            </a:r>
            <a:r>
              <a:rPr lang="en-US" altLang="tr-TR" sz="1400" b="1">
                <a:latin typeface="Times New Roman" panose="02020603050405020304" pitchFamily="18" charset="0"/>
              </a:rPr>
              <a:t>den sonra 5.gün randomize edildi:</a:t>
            </a:r>
          </a:p>
        </p:txBody>
      </p:sp>
      <p:sp>
        <p:nvSpPr>
          <p:cNvPr id="169040" name="Rectangle 281">
            <a:extLst>
              <a:ext uri="{FF2B5EF4-FFF2-40B4-BE49-F238E27FC236}">
                <a16:creationId xmlns:a16="http://schemas.microsoft.com/office/drawing/2014/main" id="{58EC0FF0-1352-EC47-82E3-87E8AA0B4659}"/>
              </a:ext>
            </a:extLst>
          </p:cNvPr>
          <p:cNvSpPr>
            <a:spLocks noChangeArrowheads="1"/>
          </p:cNvSpPr>
          <p:nvPr/>
        </p:nvSpPr>
        <p:spPr bwMode="auto">
          <a:xfrm>
            <a:off x="2511425" y="57150"/>
            <a:ext cx="7143750" cy="8509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b="1" dirty="0" err="1">
                <a:solidFill>
                  <a:srgbClr val="FFFFFF"/>
                </a:solidFill>
                <a:latin typeface="Times New Roman" panose="02020603050405020304" pitchFamily="18" charset="0"/>
              </a:rPr>
              <a:t>Plerixafor</a:t>
            </a:r>
            <a:r>
              <a:rPr lang="en-US" altLang="tr-TR" b="1" dirty="0">
                <a:solidFill>
                  <a:srgbClr val="FFFFFF"/>
                </a:solidFill>
                <a:latin typeface="Times New Roman" panose="02020603050405020304" pitchFamily="18" charset="0"/>
              </a:rPr>
              <a:t> + G</a:t>
            </a:r>
            <a:r>
              <a:rPr lang="tr-TR" altLang="tr-TR" b="1" dirty="0">
                <a:solidFill>
                  <a:srgbClr val="FFFFFF"/>
                </a:solidFill>
                <a:latin typeface="Times New Roman" panose="02020603050405020304" pitchFamily="18" charset="0"/>
              </a:rPr>
              <a:t>-</a:t>
            </a:r>
            <a:r>
              <a:rPr lang="en-US" altLang="tr-TR" b="1" dirty="0">
                <a:solidFill>
                  <a:srgbClr val="FFFFFF"/>
                </a:solidFill>
                <a:latin typeface="Times New Roman" panose="02020603050405020304" pitchFamily="18" charset="0"/>
              </a:rPr>
              <a:t>CSF </a:t>
            </a:r>
            <a:r>
              <a:rPr lang="en-US" altLang="tr-TR" b="1" dirty="0" err="1">
                <a:solidFill>
                  <a:srgbClr val="FFFFFF"/>
                </a:solidFill>
                <a:latin typeface="Times New Roman" panose="02020603050405020304" pitchFamily="18" charset="0"/>
              </a:rPr>
              <a:t>Sonrası</a:t>
            </a:r>
            <a:r>
              <a:rPr lang="en-US" altLang="tr-TR" b="1" dirty="0">
                <a:solidFill>
                  <a:srgbClr val="FFFFFF"/>
                </a:solidFill>
                <a:latin typeface="Times New Roman" panose="02020603050405020304" pitchFamily="18" charset="0"/>
              </a:rPr>
              <a:t> </a:t>
            </a:r>
            <a:r>
              <a:rPr lang="en-US" altLang="tr-TR" b="1" dirty="0" err="1">
                <a:solidFill>
                  <a:srgbClr val="FFFFFF"/>
                </a:solidFill>
                <a:latin typeface="Times New Roman" panose="02020603050405020304" pitchFamily="18" charset="0"/>
              </a:rPr>
              <a:t>Mobilizasyon</a:t>
            </a:r>
            <a:r>
              <a:rPr lang="en-US" altLang="tr-TR" b="1" dirty="0">
                <a:solidFill>
                  <a:srgbClr val="FFFFFF"/>
                </a:solidFill>
                <a:latin typeface="Times New Roman" panose="02020603050405020304" pitchFamily="18" charset="0"/>
              </a:rPr>
              <a:t> </a:t>
            </a:r>
            <a:r>
              <a:rPr lang="en-US" altLang="tr-TR" b="1" dirty="0" err="1">
                <a:solidFill>
                  <a:srgbClr val="FFFFFF"/>
                </a:solidFill>
                <a:latin typeface="Times New Roman" panose="02020603050405020304" pitchFamily="18" charset="0"/>
              </a:rPr>
              <a:t>Kinetikleri</a:t>
            </a:r>
            <a:r>
              <a:rPr lang="en-US" altLang="tr-TR" b="1" dirty="0">
                <a:solidFill>
                  <a:srgbClr val="FFFFFF"/>
                </a:solidFill>
                <a:latin typeface="Times New Roman" panose="02020603050405020304" pitchFamily="18" charset="0"/>
              </a:rPr>
              <a:t> </a:t>
            </a:r>
          </a:p>
        </p:txBody>
      </p:sp>
      <p:sp>
        <p:nvSpPr>
          <p:cNvPr id="169042" name="Rectangle 3">
            <a:extLst>
              <a:ext uri="{FF2B5EF4-FFF2-40B4-BE49-F238E27FC236}">
                <a16:creationId xmlns:a16="http://schemas.microsoft.com/office/drawing/2014/main" id="{5CE79DCA-B246-BA4F-80D9-1D31D886AF0F}"/>
              </a:ext>
            </a:extLst>
          </p:cNvPr>
          <p:cNvSpPr txBox="1">
            <a:spLocks/>
          </p:cNvSpPr>
          <p:nvPr/>
        </p:nvSpPr>
        <p:spPr bwMode="auto">
          <a:xfrm>
            <a:off x="7937500" y="1033464"/>
            <a:ext cx="2705100" cy="2141537"/>
          </a:xfrm>
          <a:prstGeom prst="rect">
            <a:avLst/>
          </a:prstGeom>
          <a:solidFill>
            <a:schemeClr val="accent1"/>
          </a:solidFill>
          <a:ln>
            <a:noFill/>
          </a:ln>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tr-TR" sz="1800" b="1" dirty="0" err="1">
                <a:solidFill>
                  <a:srgbClr val="FFFFFF"/>
                </a:solidFill>
                <a:latin typeface="Times New Roman" panose="02020603050405020304" pitchFamily="18" charset="0"/>
              </a:rPr>
              <a:t>Tek</a:t>
            </a:r>
            <a:r>
              <a:rPr lang="en-US" altLang="tr-TR" sz="1800" b="1" dirty="0">
                <a:solidFill>
                  <a:srgbClr val="FFFFFF"/>
                </a:solidFill>
                <a:latin typeface="Times New Roman" panose="02020603050405020304" pitchFamily="18" charset="0"/>
              </a:rPr>
              <a:t> </a:t>
            </a:r>
            <a:r>
              <a:rPr lang="en-US" altLang="tr-TR" sz="1800" b="1" dirty="0" err="1">
                <a:solidFill>
                  <a:srgbClr val="FFFFFF"/>
                </a:solidFill>
                <a:latin typeface="Times New Roman" panose="02020603050405020304" pitchFamily="18" charset="0"/>
              </a:rPr>
              <a:t>ajan</a:t>
            </a:r>
            <a:r>
              <a:rPr lang="en-US" altLang="tr-TR" sz="1800" b="1" dirty="0">
                <a:solidFill>
                  <a:srgbClr val="FFFFFF"/>
                </a:solidFill>
                <a:latin typeface="Times New Roman" panose="02020603050405020304" pitchFamily="18" charset="0"/>
              </a:rPr>
              <a:t> </a:t>
            </a:r>
            <a:r>
              <a:rPr lang="en-US" altLang="tr-TR" sz="1800" b="1" dirty="0" err="1">
                <a:solidFill>
                  <a:srgbClr val="FFFFFF"/>
                </a:solidFill>
                <a:latin typeface="Times New Roman" panose="02020603050405020304" pitchFamily="18" charset="0"/>
              </a:rPr>
              <a:t>olarak</a:t>
            </a:r>
            <a:r>
              <a:rPr lang="en-US" altLang="tr-TR" sz="1800" b="1" dirty="0">
                <a:solidFill>
                  <a:srgbClr val="FFFFFF"/>
                </a:solidFill>
                <a:latin typeface="Times New Roman" panose="02020603050405020304" pitchFamily="18" charset="0"/>
              </a:rPr>
              <a:t> </a:t>
            </a:r>
            <a:r>
              <a:rPr lang="en-US" altLang="tr-TR" sz="2000" b="1" u="sng" dirty="0" err="1">
                <a:solidFill>
                  <a:srgbClr val="FFFFFF"/>
                </a:solidFill>
                <a:latin typeface="Times New Roman" panose="02020603050405020304" pitchFamily="18" charset="0"/>
              </a:rPr>
              <a:t>etkin</a:t>
            </a:r>
            <a:endParaRPr lang="en-US" altLang="tr-TR" sz="2000" b="1" u="sng" dirty="0">
              <a:solidFill>
                <a:srgbClr val="FFFFFF"/>
              </a:solidFill>
              <a:latin typeface="Times New Roman" panose="02020603050405020304" pitchFamily="18" charset="0"/>
            </a:endParaRPr>
          </a:p>
          <a:p>
            <a:pPr eaLnBrk="1" hangingPunct="1">
              <a:spcBef>
                <a:spcPct val="20000"/>
              </a:spcBef>
              <a:buFontTx/>
              <a:buChar char="•"/>
            </a:pPr>
            <a:r>
              <a:rPr lang="en-US" altLang="tr-TR" sz="1800" b="1" dirty="0">
                <a:solidFill>
                  <a:srgbClr val="FFFFFF"/>
                </a:solidFill>
                <a:latin typeface="Times New Roman" panose="02020603050405020304" pitchFamily="18" charset="0"/>
              </a:rPr>
              <a:t>G-CSF </a:t>
            </a:r>
            <a:r>
              <a:rPr lang="en-US" altLang="tr-TR" sz="1800" b="1" u="sng" dirty="0" err="1">
                <a:solidFill>
                  <a:srgbClr val="FFFFFF"/>
                </a:solidFill>
                <a:latin typeface="Times New Roman" panose="02020603050405020304" pitchFamily="18" charset="0"/>
              </a:rPr>
              <a:t>ile</a:t>
            </a:r>
            <a:r>
              <a:rPr lang="en-US" altLang="tr-TR" sz="1800" b="1" u="sng" dirty="0">
                <a:solidFill>
                  <a:srgbClr val="FFFFFF"/>
                </a:solidFill>
                <a:latin typeface="Times New Roman" panose="02020603050405020304" pitchFamily="18" charset="0"/>
              </a:rPr>
              <a:t> </a:t>
            </a:r>
            <a:r>
              <a:rPr lang="en-US" altLang="tr-TR" sz="2000" b="1" u="sng" dirty="0" err="1">
                <a:solidFill>
                  <a:srgbClr val="FFFFFF"/>
                </a:solidFill>
                <a:latin typeface="Times New Roman" panose="02020603050405020304" pitchFamily="18" charset="0"/>
              </a:rPr>
              <a:t>sinerjist</a:t>
            </a:r>
            <a:endParaRPr lang="en-US" altLang="tr-TR" sz="2000" b="1" u="sng" dirty="0">
              <a:solidFill>
                <a:srgbClr val="FFFFFF"/>
              </a:solidFill>
              <a:latin typeface="Times New Roman" panose="02020603050405020304" pitchFamily="18" charset="0"/>
            </a:endParaRPr>
          </a:p>
          <a:p>
            <a:pPr eaLnBrk="1" hangingPunct="1">
              <a:spcBef>
                <a:spcPct val="20000"/>
              </a:spcBef>
              <a:buFontTx/>
              <a:buChar char="•"/>
            </a:pPr>
            <a:r>
              <a:rPr lang="en-US" altLang="tr-TR" sz="1800" b="1" dirty="0">
                <a:solidFill>
                  <a:srgbClr val="FFFFFF"/>
                </a:solidFill>
                <a:latin typeface="Times New Roman" panose="02020603050405020304" pitchFamily="18" charset="0"/>
              </a:rPr>
              <a:t>CD34+ </a:t>
            </a:r>
            <a:r>
              <a:rPr lang="en-US" altLang="tr-TR" sz="1800" b="1" dirty="0" err="1">
                <a:solidFill>
                  <a:srgbClr val="FFFFFF"/>
                </a:solidFill>
                <a:latin typeface="Times New Roman" panose="02020603050405020304" pitchFamily="18" charset="0"/>
              </a:rPr>
              <a:t>hücre</a:t>
            </a:r>
            <a:r>
              <a:rPr lang="en-US" altLang="tr-TR" sz="1800" b="1" dirty="0">
                <a:solidFill>
                  <a:srgbClr val="FFFFFF"/>
                </a:solidFill>
                <a:latin typeface="Times New Roman" panose="02020603050405020304" pitchFamily="18" charset="0"/>
              </a:rPr>
              <a:t> </a:t>
            </a:r>
            <a:r>
              <a:rPr lang="en-US" altLang="tr-TR" sz="1800" b="1" dirty="0" err="1">
                <a:solidFill>
                  <a:srgbClr val="FFFFFF"/>
                </a:solidFill>
                <a:latin typeface="Times New Roman" panose="02020603050405020304" pitchFamily="18" charset="0"/>
              </a:rPr>
              <a:t>mobilizasyon</a:t>
            </a:r>
            <a:r>
              <a:rPr lang="en-US" altLang="tr-TR" sz="1800" b="1" dirty="0">
                <a:solidFill>
                  <a:srgbClr val="FFFFFF"/>
                </a:solidFill>
                <a:latin typeface="Times New Roman" panose="02020603050405020304" pitchFamily="18" charset="0"/>
              </a:rPr>
              <a:t> </a:t>
            </a:r>
            <a:r>
              <a:rPr lang="en-US" altLang="tr-TR" sz="1800" b="1" dirty="0" err="1">
                <a:solidFill>
                  <a:srgbClr val="FFFFFF"/>
                </a:solidFill>
                <a:latin typeface="Times New Roman" panose="02020603050405020304" pitchFamily="18" charset="0"/>
              </a:rPr>
              <a:t>başarı</a:t>
            </a:r>
            <a:r>
              <a:rPr lang="en-US" altLang="tr-TR" sz="1800" b="1" dirty="0">
                <a:solidFill>
                  <a:srgbClr val="FFFFFF"/>
                </a:solidFill>
                <a:latin typeface="Times New Roman" panose="02020603050405020304" pitchFamily="18" charset="0"/>
              </a:rPr>
              <a:t> </a:t>
            </a:r>
            <a:r>
              <a:rPr lang="en-US" altLang="tr-TR" sz="1800" b="1" dirty="0" err="1">
                <a:solidFill>
                  <a:srgbClr val="FFFFFF"/>
                </a:solidFill>
                <a:latin typeface="Times New Roman" panose="02020603050405020304" pitchFamily="18" charset="0"/>
              </a:rPr>
              <a:t>olasılığını</a:t>
            </a:r>
            <a:r>
              <a:rPr lang="en-US" altLang="tr-TR" sz="1800" b="1" dirty="0">
                <a:solidFill>
                  <a:srgbClr val="FFFFFF"/>
                </a:solidFill>
                <a:latin typeface="Times New Roman" panose="02020603050405020304" pitchFamily="18" charset="0"/>
              </a:rPr>
              <a:t> </a:t>
            </a:r>
            <a:r>
              <a:rPr lang="en-US" altLang="tr-TR" sz="1800" b="1" dirty="0" err="1">
                <a:solidFill>
                  <a:srgbClr val="FFFFFF"/>
                </a:solidFill>
                <a:latin typeface="Times New Roman" panose="02020603050405020304" pitchFamily="18" charset="0"/>
              </a:rPr>
              <a:t>artırır</a:t>
            </a:r>
            <a:endParaRPr lang="en-US" altLang="tr-TR" sz="1800" b="1"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1064348154"/>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E5D7025C-77FC-CB42-BD6F-714D579F182B}"/>
              </a:ext>
            </a:extLst>
          </p:cNvPr>
          <p:cNvSpPr>
            <a:spLocks noGrp="1" noChangeArrowheads="1"/>
          </p:cNvSpPr>
          <p:nvPr>
            <p:ph type="title"/>
          </p:nvPr>
        </p:nvSpPr>
        <p:spPr bwMode="auto">
          <a:xfrm>
            <a:off x="2828926" y="33338"/>
            <a:ext cx="6615113" cy="1058862"/>
          </a:xfrm>
          <a:solidFill>
            <a:schemeClr val="tx2"/>
          </a:solidFill>
        </p:spPr>
        <p:txBody>
          <a:bodyPr vert="horz" wrap="square" lIns="91440" tIns="45720" rIns="91440" bIns="45720" numCol="1" rtlCol="0" anchor="t" anchorCtr="0" compatLnSpc="1">
            <a:prstTxWarp prst="textNoShape">
              <a:avLst/>
            </a:prstTxWarp>
            <a:normAutofit/>
          </a:bodyPr>
          <a:lstStyle/>
          <a:p>
            <a:r>
              <a:rPr lang="tr-TR" altLang="tr-TR" sz="2400" b="1" dirty="0">
                <a:solidFill>
                  <a:srgbClr val="FFFFFF"/>
                </a:solidFill>
                <a:latin typeface="Times New Roman" panose="02020603050405020304" pitchFamily="18" charset="0"/>
                <a:ea typeface="ＭＳ Ｐゴシック" panose="020B0600070205080204" pitchFamily="34" charset="-128"/>
              </a:rPr>
              <a:t>Uyarı:</a:t>
            </a:r>
            <a:br>
              <a:rPr lang="tr-TR" altLang="tr-TR" sz="2400" b="1" dirty="0">
                <a:solidFill>
                  <a:srgbClr val="FFFFFF"/>
                </a:solidFill>
                <a:latin typeface="Times New Roman" panose="02020603050405020304" pitchFamily="18" charset="0"/>
                <a:ea typeface="ＭＳ Ｐゴシック" panose="020B0600070205080204" pitchFamily="34" charset="-128"/>
              </a:rPr>
            </a:br>
            <a:r>
              <a:rPr lang="tr-TR" altLang="tr-TR" sz="2400" b="1" dirty="0" err="1">
                <a:solidFill>
                  <a:srgbClr val="FFFFFF"/>
                </a:solidFill>
                <a:latin typeface="Times New Roman" panose="02020603050405020304" pitchFamily="18" charset="0"/>
                <a:ea typeface="ＭＳ Ｐゴシック" panose="020B0600070205080204" pitchFamily="34" charset="-128"/>
              </a:rPr>
              <a:t>Lösemik</a:t>
            </a:r>
            <a:r>
              <a:rPr lang="tr-TR" altLang="tr-TR" sz="2400" b="1" dirty="0">
                <a:solidFill>
                  <a:srgbClr val="FFFFFF"/>
                </a:solidFill>
                <a:latin typeface="Times New Roman" panose="02020603050405020304" pitchFamily="18" charset="0"/>
                <a:ea typeface="ＭＳ Ｐゴシック" panose="020B0600070205080204" pitchFamily="34" charset="-128"/>
              </a:rPr>
              <a:t> Hastada </a:t>
            </a:r>
            <a:r>
              <a:rPr lang="en-US" altLang="tr-TR" sz="2400" b="1" dirty="0" err="1">
                <a:solidFill>
                  <a:srgbClr val="FFFFFF"/>
                </a:solidFill>
                <a:latin typeface="Times New Roman" panose="02020603050405020304" pitchFamily="18" charset="0"/>
                <a:ea typeface="ＭＳ Ｐゴシック" panose="020B0600070205080204" pitchFamily="34" charset="-128"/>
              </a:rPr>
              <a:t>Tumör</a:t>
            </a:r>
            <a:r>
              <a:rPr lang="en-US" altLang="tr-TR" sz="2400" b="1" dirty="0">
                <a:solidFill>
                  <a:srgbClr val="FFFFFF"/>
                </a:solidFill>
                <a:latin typeface="Times New Roman" panose="02020603050405020304" pitchFamily="18" charset="0"/>
                <a:ea typeface="ＭＳ Ｐゴシック" panose="020B0600070205080204" pitchFamily="34" charset="-128"/>
              </a:rPr>
              <a:t> </a:t>
            </a:r>
            <a:r>
              <a:rPr lang="en-US" altLang="tr-TR" sz="2400" b="1" dirty="0" err="1">
                <a:solidFill>
                  <a:srgbClr val="FFFFFF"/>
                </a:solidFill>
                <a:latin typeface="Times New Roman" panose="02020603050405020304" pitchFamily="18" charset="0"/>
                <a:ea typeface="ＭＳ Ｐゴシック" panose="020B0600070205080204" pitchFamily="34" charset="-128"/>
              </a:rPr>
              <a:t>Hücresi</a:t>
            </a:r>
            <a:r>
              <a:rPr lang="en-US" altLang="tr-TR" sz="2400" b="1" dirty="0">
                <a:solidFill>
                  <a:srgbClr val="FFFFFF"/>
                </a:solidFill>
                <a:latin typeface="Times New Roman" panose="02020603050405020304" pitchFamily="18" charset="0"/>
                <a:ea typeface="ＭＳ Ｐゴシック" panose="020B0600070205080204" pitchFamily="34" charset="-128"/>
              </a:rPr>
              <a:t> </a:t>
            </a:r>
            <a:r>
              <a:rPr lang="en-US" altLang="tr-TR" sz="2400" b="1" dirty="0" err="1">
                <a:solidFill>
                  <a:srgbClr val="FFFFFF"/>
                </a:solidFill>
                <a:latin typeface="Times New Roman" panose="02020603050405020304" pitchFamily="18" charset="0"/>
                <a:ea typeface="ＭＳ Ｐゴシック" panose="020B0600070205080204" pitchFamily="34" charset="-128"/>
              </a:rPr>
              <a:t>Mobilizasyonu</a:t>
            </a:r>
            <a:endParaRPr lang="en-US" altLang="tr-TR" sz="2400" dirty="0">
              <a:solidFill>
                <a:srgbClr val="FFFFFF"/>
              </a:solidFill>
              <a:latin typeface="Times New Roman" panose="02020603050405020304" pitchFamily="18" charset="0"/>
              <a:ea typeface="ＭＳ Ｐゴシック" panose="020B0600070205080204" pitchFamily="34" charset="-128"/>
            </a:endParaRPr>
          </a:p>
        </p:txBody>
      </p:sp>
      <p:sp>
        <p:nvSpPr>
          <p:cNvPr id="176130" name="Rectangle 3">
            <a:extLst>
              <a:ext uri="{FF2B5EF4-FFF2-40B4-BE49-F238E27FC236}">
                <a16:creationId xmlns:a16="http://schemas.microsoft.com/office/drawing/2014/main" id="{4C46B603-F0EC-0F48-919D-C42BCA8040DB}"/>
              </a:ext>
            </a:extLst>
          </p:cNvPr>
          <p:cNvSpPr>
            <a:spLocks noGrp="1" noChangeArrowheads="1"/>
          </p:cNvSpPr>
          <p:nvPr>
            <p:ph type="body" idx="1"/>
          </p:nvPr>
        </p:nvSpPr>
        <p:spPr bwMode="auto">
          <a:xfrm>
            <a:off x="1651000" y="1447801"/>
            <a:ext cx="60071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42900" lvl="1" indent="-342900" algn="just">
              <a:lnSpc>
                <a:spcPct val="130000"/>
              </a:lnSpc>
              <a:buFont typeface="Wingdings" pitchFamily="2" charset="2"/>
              <a:buChar char="§"/>
            </a:pPr>
            <a:r>
              <a:rPr lang="en-US" altLang="tr-TR" b="1" dirty="0">
                <a:latin typeface="Times New Roman" panose="02020603050405020304" pitchFamily="18" charset="0"/>
                <a:ea typeface="ＭＳ Ｐゴシック" panose="020B0600070205080204" pitchFamily="34" charset="-128"/>
              </a:rPr>
              <a:t>Malign </a:t>
            </a:r>
            <a:r>
              <a:rPr lang="en-US" altLang="tr-TR" b="1" dirty="0" err="1">
                <a:latin typeface="Times New Roman" panose="02020603050405020304" pitchFamily="18" charset="0"/>
                <a:ea typeface="ＭＳ Ｐゴシック" panose="020B0600070205080204" pitchFamily="34" charset="-128"/>
              </a:rPr>
              <a:t>hücre</a:t>
            </a:r>
            <a:r>
              <a:rPr lang="en-US" altLang="tr-TR" b="1" dirty="0">
                <a:latin typeface="Times New Roman" panose="02020603050405020304" pitchFamily="18" charset="0"/>
                <a:ea typeface="ＭＳ Ｐゴシック" panose="020B0600070205080204" pitchFamily="34" charset="-128"/>
              </a:rPr>
              <a:t> </a:t>
            </a:r>
            <a:r>
              <a:rPr lang="en-US" altLang="tr-TR" b="1" dirty="0" err="1">
                <a:latin typeface="Times New Roman" panose="02020603050405020304" pitchFamily="18" charset="0"/>
                <a:ea typeface="ＭＳ Ｐゴシック" panose="020B0600070205080204" pitchFamily="34" charset="-128"/>
              </a:rPr>
              <a:t>mobilizasyonu</a:t>
            </a:r>
            <a:r>
              <a:rPr lang="en-US" altLang="tr-TR" b="1" dirty="0">
                <a:latin typeface="Times New Roman" panose="02020603050405020304" pitchFamily="18" charset="0"/>
                <a:ea typeface="ＭＳ Ｐゴシック" panose="020B0600070205080204" pitchFamily="34" charset="-128"/>
              </a:rPr>
              <a:t> </a:t>
            </a:r>
            <a:r>
              <a:rPr lang="en-US" altLang="tr-TR" b="1" dirty="0" err="1">
                <a:latin typeface="Times New Roman" panose="02020603050405020304" pitchFamily="18" charset="0"/>
                <a:ea typeface="ＭＳ Ｐゴシック" panose="020B0600070205080204" pitchFamily="34" charset="-128"/>
              </a:rPr>
              <a:t>üzerine</a:t>
            </a:r>
            <a:r>
              <a:rPr lang="en-US" altLang="tr-TR" b="1" dirty="0">
                <a:latin typeface="Times New Roman" panose="02020603050405020304" pitchFamily="18" charset="0"/>
                <a:ea typeface="ＭＳ Ｐゴシック" panose="020B0600070205080204" pitchFamily="34" charset="-128"/>
              </a:rPr>
              <a:t> </a:t>
            </a:r>
            <a:r>
              <a:rPr lang="en-US" altLang="tr-TR" b="1" dirty="0" err="1">
                <a:latin typeface="Times New Roman" panose="02020603050405020304" pitchFamily="18" charset="0"/>
                <a:ea typeface="ＭＳ Ｐゴシック" panose="020B0600070205080204" pitchFamily="34" charset="-128"/>
              </a:rPr>
              <a:t>etkisi</a:t>
            </a:r>
            <a:r>
              <a:rPr lang="en-US" altLang="tr-TR" b="1" dirty="0">
                <a:latin typeface="Times New Roman" panose="02020603050405020304" pitchFamily="18" charset="0"/>
                <a:ea typeface="ＭＳ Ｐゴシック" panose="020B0600070205080204" pitchFamily="34" charset="-128"/>
              </a:rPr>
              <a:t> </a:t>
            </a:r>
            <a:r>
              <a:rPr lang="en-US" altLang="tr-TR" b="1" dirty="0" err="1">
                <a:latin typeface="Times New Roman" panose="02020603050405020304" pitchFamily="18" charset="0"/>
                <a:ea typeface="ＭＳ Ｐゴシック" panose="020B0600070205080204" pitchFamily="34" charset="-128"/>
              </a:rPr>
              <a:t>var</a:t>
            </a:r>
            <a:r>
              <a:rPr lang="en-US" altLang="tr-TR" b="1" dirty="0">
                <a:latin typeface="Times New Roman" panose="02020603050405020304" pitchFamily="18" charset="0"/>
                <a:ea typeface="ＭＳ Ｐゴシック" panose="020B0600070205080204" pitchFamily="34" charset="-128"/>
              </a:rPr>
              <a:t> </a:t>
            </a:r>
            <a:r>
              <a:rPr lang="en-US" altLang="tr-TR" b="1" dirty="0" err="1">
                <a:latin typeface="Times New Roman" panose="02020603050405020304" pitchFamily="18" charset="0"/>
                <a:ea typeface="ＭＳ Ｐゴシック" panose="020B0600070205080204" pitchFamily="34" charset="-128"/>
              </a:rPr>
              <a:t>mı</a:t>
            </a:r>
            <a:r>
              <a:rPr lang="en-US" altLang="tr-TR" b="1" dirty="0">
                <a:latin typeface="Times New Roman" panose="02020603050405020304" pitchFamily="18" charset="0"/>
                <a:ea typeface="ＭＳ Ｐゴシック" panose="020B0600070205080204" pitchFamily="34" charset="-128"/>
              </a:rPr>
              <a:t>?</a:t>
            </a:r>
            <a:endParaRPr lang="en-US" altLang="tr-TR" dirty="0">
              <a:latin typeface="Times New Roman" panose="02020603050405020304" pitchFamily="18" charset="0"/>
              <a:ea typeface="ＭＳ Ｐゴシック" panose="020B0600070205080204" pitchFamily="34" charset="-128"/>
            </a:endParaRPr>
          </a:p>
          <a:p>
            <a:pPr marL="342900" lvl="1" indent="-342900" algn="just">
              <a:lnSpc>
                <a:spcPct val="130000"/>
              </a:lnSpc>
              <a:buFont typeface="Wingdings" pitchFamily="2" charset="2"/>
              <a:buChar char="§"/>
            </a:pPr>
            <a:r>
              <a:rPr lang="en-US" altLang="tr-TR" dirty="0" err="1">
                <a:solidFill>
                  <a:srgbClr val="FF0000"/>
                </a:solidFill>
                <a:latin typeface="Times New Roman" panose="02020603050405020304" pitchFamily="18" charset="0"/>
                <a:ea typeface="ＭＳ Ｐゴシック" panose="020B0600070205080204" pitchFamily="34" charset="-128"/>
              </a:rPr>
              <a:t>Plerixafor</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lösemik</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hücre</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mobilizasyonuna</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ve</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aferez</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ürün</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b="1" u="sng" dirty="0" err="1">
                <a:solidFill>
                  <a:srgbClr val="FF0000"/>
                </a:solidFill>
                <a:latin typeface="Times New Roman" panose="02020603050405020304" pitchFamily="18" charset="0"/>
                <a:ea typeface="ＭＳ Ｐゴシック" panose="020B0600070205080204" pitchFamily="34" charset="-128"/>
              </a:rPr>
              <a:t>kontaminasyonuna</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sebep</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olabilir</a:t>
            </a:r>
            <a:r>
              <a:rPr lang="en-US" altLang="tr-TR" dirty="0">
                <a:solidFill>
                  <a:srgbClr val="FF0000"/>
                </a:solidFill>
                <a:latin typeface="Times New Roman" panose="02020603050405020304" pitchFamily="18" charset="0"/>
                <a:ea typeface="ＭＳ Ｐゴシック" panose="020B0600070205080204" pitchFamily="34" charset="-128"/>
              </a:rPr>
              <a:t>. </a:t>
            </a:r>
          </a:p>
          <a:p>
            <a:pPr marL="342900" lvl="1" indent="-342900" algn="just">
              <a:lnSpc>
                <a:spcPct val="130000"/>
              </a:lnSpc>
              <a:buFont typeface="Wingdings" pitchFamily="2" charset="2"/>
              <a:buChar char="§"/>
            </a:pPr>
            <a:r>
              <a:rPr lang="en-US" altLang="tr-TR" dirty="0" err="1">
                <a:solidFill>
                  <a:srgbClr val="FF0000"/>
                </a:solidFill>
                <a:latin typeface="Times New Roman" panose="02020603050405020304" pitchFamily="18" charset="0"/>
                <a:ea typeface="ＭＳ Ｐゴシック" panose="020B0600070205080204" pitchFamily="34" charset="-128"/>
              </a:rPr>
              <a:t>Plerixafor</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lösemik</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hastalarda</a:t>
            </a:r>
            <a:r>
              <a:rPr lang="en-US" altLang="tr-TR" dirty="0">
                <a:solidFill>
                  <a:srgbClr val="FF0000"/>
                </a:solidFill>
                <a:latin typeface="Times New Roman" panose="02020603050405020304" pitchFamily="18" charset="0"/>
                <a:ea typeface="ＭＳ Ｐゴシック" panose="020B0600070205080204" pitchFamily="34" charset="-128"/>
              </a:rPr>
              <a:t> HKH </a:t>
            </a:r>
            <a:r>
              <a:rPr lang="en-US" altLang="tr-TR" dirty="0" err="1">
                <a:solidFill>
                  <a:srgbClr val="FF0000"/>
                </a:solidFill>
                <a:latin typeface="Times New Roman" panose="02020603050405020304" pitchFamily="18" charset="0"/>
                <a:ea typeface="ＭＳ Ｐゴシック" panose="020B0600070205080204" pitchFamily="34" charset="-128"/>
              </a:rPr>
              <a:t>mobilizasyonu</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için</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düşünülmemelidir</a:t>
            </a:r>
            <a:r>
              <a:rPr lang="en-US" altLang="tr-TR" dirty="0">
                <a:solidFill>
                  <a:srgbClr val="FF0000"/>
                </a:solidFill>
                <a:latin typeface="Times New Roman" panose="02020603050405020304" pitchFamily="18" charset="0"/>
                <a:ea typeface="ＭＳ Ｐゴシック" panose="020B0600070205080204" pitchFamily="34" charset="-128"/>
              </a:rPr>
              <a:t>.</a:t>
            </a:r>
          </a:p>
        </p:txBody>
      </p:sp>
      <p:sp>
        <p:nvSpPr>
          <p:cNvPr id="176132" name="TextBox 10">
            <a:extLst>
              <a:ext uri="{FF2B5EF4-FFF2-40B4-BE49-F238E27FC236}">
                <a16:creationId xmlns:a16="http://schemas.microsoft.com/office/drawing/2014/main" id="{1B8FF71A-E53E-EA4F-B107-27AA49FCCE18}"/>
              </a:ext>
            </a:extLst>
          </p:cNvPr>
          <p:cNvSpPr txBox="1">
            <a:spLocks noChangeArrowheads="1"/>
          </p:cNvSpPr>
          <p:nvPr/>
        </p:nvSpPr>
        <p:spPr bwMode="auto">
          <a:xfrm>
            <a:off x="7810500" y="3576639"/>
            <a:ext cx="2624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b="1">
                <a:latin typeface="Times New Roman" panose="02020603050405020304" pitchFamily="18" charset="0"/>
              </a:rPr>
              <a:t>CXCR4/SDF-1</a:t>
            </a:r>
          </a:p>
        </p:txBody>
      </p:sp>
      <p:sp>
        <p:nvSpPr>
          <p:cNvPr id="6" name="Right Arrow 5">
            <a:extLst>
              <a:ext uri="{FF2B5EF4-FFF2-40B4-BE49-F238E27FC236}">
                <a16:creationId xmlns:a16="http://schemas.microsoft.com/office/drawing/2014/main" id="{1242928D-6D5F-9F41-9F45-A4D5B5C7B203}"/>
              </a:ext>
            </a:extLst>
          </p:cNvPr>
          <p:cNvSpPr/>
          <p:nvPr/>
        </p:nvSpPr>
        <p:spPr>
          <a:xfrm rot="5400000">
            <a:off x="8570052" y="4336096"/>
            <a:ext cx="609600" cy="381000"/>
          </a:xfrm>
          <a:prstGeom prst="right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solidFill>
                <a:schemeClr val="tx1"/>
              </a:solidFill>
              <a:latin typeface="Times New Roman"/>
              <a:cs typeface="Times New Roman"/>
            </a:endParaRPr>
          </a:p>
        </p:txBody>
      </p:sp>
      <p:sp>
        <p:nvSpPr>
          <p:cNvPr id="7" name="TextBox 6">
            <a:extLst>
              <a:ext uri="{FF2B5EF4-FFF2-40B4-BE49-F238E27FC236}">
                <a16:creationId xmlns:a16="http://schemas.microsoft.com/office/drawing/2014/main" id="{5F6922D6-3B9D-DC4E-BAFD-7D7574BFD7D8}"/>
              </a:ext>
            </a:extLst>
          </p:cNvPr>
          <p:cNvSpPr txBox="1"/>
          <p:nvPr/>
        </p:nvSpPr>
        <p:spPr>
          <a:xfrm>
            <a:off x="7716839" y="5162550"/>
            <a:ext cx="2674937" cy="831850"/>
          </a:xfrm>
          <a:prstGeom prst="rect">
            <a:avLst/>
          </a:prstGeom>
          <a:solidFill>
            <a:schemeClr val="tx1"/>
          </a:solidFill>
          <a:ln>
            <a:solidFill>
              <a:schemeClr val="tx1"/>
            </a:solidFill>
          </a:ln>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tr-TR" b="1">
                <a:solidFill>
                  <a:schemeClr val="bg1"/>
                </a:solidFill>
                <a:latin typeface="Times New Roman" panose="02020603050405020304" pitchFamily="18" charset="0"/>
              </a:rPr>
              <a:t>Lösemik Hücre Salınımı</a:t>
            </a:r>
          </a:p>
        </p:txBody>
      </p:sp>
      <p:sp>
        <p:nvSpPr>
          <p:cNvPr id="8" name="TextBox 7">
            <a:extLst>
              <a:ext uri="{FF2B5EF4-FFF2-40B4-BE49-F238E27FC236}">
                <a16:creationId xmlns:a16="http://schemas.microsoft.com/office/drawing/2014/main" id="{74532792-2D30-E646-A24E-53D2575C4A53}"/>
              </a:ext>
            </a:extLst>
          </p:cNvPr>
          <p:cNvSpPr txBox="1"/>
          <p:nvPr/>
        </p:nvSpPr>
        <p:spPr>
          <a:xfrm>
            <a:off x="7731125" y="2406651"/>
            <a:ext cx="2286000" cy="4619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tr-TR" b="1">
                <a:effectLst>
                  <a:outerShdw blurRad="38100" dist="38100" dir="2700000" algn="tl">
                    <a:srgbClr val="C0C0C0"/>
                  </a:outerShdw>
                </a:effectLst>
                <a:latin typeface="Times New Roman" panose="02020603050405020304" pitchFamily="18" charset="0"/>
              </a:rPr>
              <a:t>Plerixafor</a:t>
            </a:r>
          </a:p>
        </p:txBody>
      </p:sp>
      <p:sp>
        <p:nvSpPr>
          <p:cNvPr id="9" name="Isosceles Triangle 8">
            <a:extLst>
              <a:ext uri="{FF2B5EF4-FFF2-40B4-BE49-F238E27FC236}">
                <a16:creationId xmlns:a16="http://schemas.microsoft.com/office/drawing/2014/main" id="{5D43B322-F766-A544-ADCF-D6CE8581416B}"/>
              </a:ext>
            </a:extLst>
          </p:cNvPr>
          <p:cNvSpPr/>
          <p:nvPr/>
        </p:nvSpPr>
        <p:spPr>
          <a:xfrm rot="10800000">
            <a:off x="8302625" y="2959100"/>
            <a:ext cx="1143000" cy="571500"/>
          </a:xfrm>
          <a:prstGeom prst="triangle">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solidFill>
                <a:schemeClr val="tx1"/>
              </a:solidFill>
              <a:latin typeface="Times New Roman"/>
              <a:cs typeface="Times New Roman"/>
            </a:endParaRPr>
          </a:p>
        </p:txBody>
      </p:sp>
    </p:spTree>
    <p:extLst>
      <p:ext uri="{BB962C8B-B14F-4D97-AF65-F5344CB8AC3E}">
        <p14:creationId xmlns:p14="http://schemas.microsoft.com/office/powerpoint/2010/main" val="13460530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B591-36F5-41B5-8B25-F806A34F0D74}"/>
              </a:ext>
            </a:extLst>
          </p:cNvPr>
          <p:cNvSpPr>
            <a:spLocks noGrp="1"/>
          </p:cNvSpPr>
          <p:nvPr>
            <p:ph type="title"/>
          </p:nvPr>
        </p:nvSpPr>
        <p:spPr>
          <a:xfrm>
            <a:off x="2759075" y="98425"/>
            <a:ext cx="6650038" cy="952500"/>
          </a:xfrm>
          <a:solidFill>
            <a:schemeClr val="bg1">
              <a:lumMod val="95000"/>
            </a:schemeClr>
          </a:solidFill>
          <a:ln>
            <a:solidFill>
              <a:schemeClr val="bg1"/>
            </a:solidFill>
          </a:ln>
        </p:spPr>
        <p:txBody>
          <a:bodyPr vert="horz" wrap="square" lIns="91440" tIns="45720" rIns="91440" bIns="45720" numCol="1" rtlCol="0" anchor="t" anchorCtr="0" compatLnSpc="1">
            <a:prstTxWarp prst="textNoShape">
              <a:avLst/>
            </a:prstTxWarp>
            <a:noAutofit/>
          </a:bodyPr>
          <a:lstStyle/>
          <a:p>
            <a:pPr>
              <a:defRPr/>
            </a:pPr>
            <a:r>
              <a:rPr lang="tr-TR" altLang="tr-TR" sz="2800" dirty="0" err="1">
                <a:latin typeface="Times New Roman" panose="02020603050405020304" pitchFamily="18" charset="0"/>
                <a:ea typeface="ＭＳ Ｐゴシック" panose="020B0600070205080204" pitchFamily="34" charset="-128"/>
                <a:cs typeface="Times New Roman" panose="02020603050405020304" pitchFamily="18" charset="0"/>
              </a:rPr>
              <a:t>Plerixafor</a:t>
            </a:r>
            <a:r>
              <a:rPr lang="tr-TR" altLang="tr-TR" sz="2800" dirty="0">
                <a:latin typeface="Times New Roman" panose="02020603050405020304" pitchFamily="18" charset="0"/>
                <a:ea typeface="ＭＳ Ｐゴシック" panose="020B0600070205080204" pitchFamily="34" charset="-128"/>
                <a:cs typeface="Times New Roman" panose="02020603050405020304" pitchFamily="18" charset="0"/>
              </a:rPr>
              <a:t> uygulaması sonrası tümör hücreleri de mobilize olur mu?</a:t>
            </a:r>
            <a:endParaRPr lang="en-US" altLang="tr-TR" sz="28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 name="Rectangle 3">
            <a:extLst>
              <a:ext uri="{FF2B5EF4-FFF2-40B4-BE49-F238E27FC236}">
                <a16:creationId xmlns:a16="http://schemas.microsoft.com/office/drawing/2014/main" id="{B381A08C-068C-4A99-9410-3AB8A0653088}"/>
              </a:ext>
            </a:extLst>
          </p:cNvPr>
          <p:cNvSpPr txBox="1">
            <a:spLocks noChangeArrowheads="1"/>
          </p:cNvSpPr>
          <p:nvPr/>
        </p:nvSpPr>
        <p:spPr>
          <a:xfrm>
            <a:off x="2207412" y="1798596"/>
            <a:ext cx="7897097" cy="35183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defRPr/>
            </a:pPr>
            <a:endParaRPr lang="tr-TR" b="1" dirty="0">
              <a:solidFill>
                <a:srgbClr val="002060"/>
              </a:solidFill>
              <a:highlight>
                <a:srgbClr val="C0C0C0"/>
              </a:highlight>
              <a:latin typeface="Times New Roman" panose="02020603050405020304" pitchFamily="18" charset="0"/>
              <a:ea typeface="+mn-lt"/>
              <a:cs typeface="Times New Roman" panose="02020603050405020304" pitchFamily="18" charset="0"/>
            </a:endParaRPr>
          </a:p>
          <a:p>
            <a:pPr lvl="1">
              <a:lnSpc>
                <a:spcPct val="150000"/>
              </a:lnSpc>
              <a:buFont typeface="Wingdings" panose="020B0604020202020204" pitchFamily="34" charset="0"/>
              <a:buChar char="§"/>
              <a:defRPr/>
            </a:pPr>
            <a:endParaRPr lang="tr-TR" dirty="0">
              <a:solidFill>
                <a:srgbClr val="002060"/>
              </a:solidFill>
              <a:latin typeface="Times New Roman" panose="02020603050405020304" pitchFamily="18" charset="0"/>
              <a:cs typeface="Times New Roman" panose="02020603050405020304" pitchFamily="18" charset="0"/>
            </a:endParaRPr>
          </a:p>
          <a:p>
            <a:pPr lvl="1">
              <a:lnSpc>
                <a:spcPct val="150000"/>
              </a:lnSpc>
              <a:buFont typeface="Wingdings" panose="020B0604020202020204" pitchFamily="34" charset="0"/>
              <a:buChar char="§"/>
              <a:defRPr/>
            </a:pPr>
            <a:endParaRPr lang="tr-TR" sz="2000" dirty="0">
              <a:solidFill>
                <a:srgbClr val="002060"/>
              </a:solidFill>
              <a:latin typeface="Times New Roman" panose="02020603050405020304" pitchFamily="18" charset="0"/>
              <a:cs typeface="Times New Roman" panose="02020603050405020304" pitchFamily="18" charset="0"/>
            </a:endParaRPr>
          </a:p>
        </p:txBody>
      </p:sp>
      <p:pic>
        <p:nvPicPr>
          <p:cNvPr id="178179" name="Picture 4" descr="A screenshot of a cell phone&#10;&#10;Description generated with very high confidence">
            <a:extLst>
              <a:ext uri="{FF2B5EF4-FFF2-40B4-BE49-F238E27FC236}">
                <a16:creationId xmlns:a16="http://schemas.microsoft.com/office/drawing/2014/main" id="{8D5B8FAC-DD7D-1145-A967-723E57450F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6208" y="1419226"/>
            <a:ext cx="7278624" cy="31040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Box 7">
            <a:extLst>
              <a:ext uri="{FF2B5EF4-FFF2-40B4-BE49-F238E27FC236}">
                <a16:creationId xmlns:a16="http://schemas.microsoft.com/office/drawing/2014/main" id="{34855CF6-9D03-6241-AF36-D88D4BB8D196}"/>
              </a:ext>
            </a:extLst>
          </p:cNvPr>
          <p:cNvSpPr txBox="1">
            <a:spLocks noChangeArrowheads="1"/>
          </p:cNvSpPr>
          <p:nvPr/>
        </p:nvSpPr>
        <p:spPr bwMode="auto">
          <a:xfrm>
            <a:off x="8062914" y="6548438"/>
            <a:ext cx="2124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800">
                <a:solidFill>
                  <a:srgbClr val="003366"/>
                </a:solidFill>
                <a:latin typeface="Times New Roman" panose="02020603050405020304" pitchFamily="18" charset="0"/>
                <a:cs typeface="Times New Roman" panose="02020603050405020304" pitchFamily="18" charset="0"/>
              </a:rPr>
              <a:t>Fruehauf ve ark. </a:t>
            </a:r>
            <a:r>
              <a:rPr lang="en-US" altLang="tr-TR" sz="800">
                <a:solidFill>
                  <a:srgbClr val="003366"/>
                </a:solidFill>
                <a:latin typeface="Times New Roman" panose="02020603050405020304" pitchFamily="18" charset="0"/>
                <a:cs typeface="Times New Roman" panose="02020603050405020304" pitchFamily="18" charset="0"/>
              </a:rPr>
              <a:t> </a:t>
            </a:r>
            <a:r>
              <a:rPr lang="tr-TR" altLang="tr-TR" sz="800" i="1">
                <a:solidFill>
                  <a:srgbClr val="003366"/>
                </a:solidFill>
                <a:latin typeface="Times New Roman" panose="02020603050405020304" pitchFamily="18" charset="0"/>
                <a:cs typeface="Times New Roman" panose="02020603050405020304" pitchFamily="18" charset="0"/>
              </a:rPr>
              <a:t>BMT</a:t>
            </a:r>
            <a:r>
              <a:rPr lang="en-US" altLang="tr-TR" sz="800">
                <a:solidFill>
                  <a:srgbClr val="003366"/>
                </a:solidFill>
                <a:latin typeface="Times New Roman" panose="02020603050405020304" pitchFamily="18" charset="0"/>
                <a:cs typeface="Times New Roman" panose="02020603050405020304" pitchFamily="18" charset="0"/>
              </a:rPr>
              <a:t> 20</a:t>
            </a:r>
            <a:r>
              <a:rPr lang="tr-TR" altLang="tr-TR" sz="800">
                <a:solidFill>
                  <a:srgbClr val="003366"/>
                </a:solidFill>
                <a:latin typeface="Times New Roman" panose="02020603050405020304" pitchFamily="18" charset="0"/>
                <a:cs typeface="Times New Roman" panose="02020603050405020304" pitchFamily="18" charset="0"/>
              </a:rPr>
              <a:t>1</a:t>
            </a:r>
            <a:r>
              <a:rPr lang="en-US" altLang="tr-TR" sz="800">
                <a:solidFill>
                  <a:srgbClr val="003366"/>
                </a:solidFill>
                <a:latin typeface="Times New Roman" panose="02020603050405020304" pitchFamily="18" charset="0"/>
                <a:cs typeface="Times New Roman" panose="02020603050405020304" pitchFamily="18" charset="0"/>
              </a:rPr>
              <a:t>0; </a:t>
            </a:r>
            <a:r>
              <a:rPr lang="tr-TR" altLang="tr-TR" sz="800">
                <a:solidFill>
                  <a:srgbClr val="003366"/>
                </a:solidFill>
                <a:latin typeface="Times New Roman" panose="02020603050405020304" pitchFamily="18" charset="0"/>
                <a:cs typeface="Times New Roman" panose="02020603050405020304" pitchFamily="18" charset="0"/>
              </a:rPr>
              <a:t>45</a:t>
            </a:r>
            <a:r>
              <a:rPr lang="en-US" altLang="tr-TR" sz="800">
                <a:solidFill>
                  <a:srgbClr val="003366"/>
                </a:solidFill>
                <a:latin typeface="Times New Roman" panose="02020603050405020304" pitchFamily="18" charset="0"/>
                <a:cs typeface="Times New Roman" panose="02020603050405020304" pitchFamily="18" charset="0"/>
              </a:rPr>
              <a:t>: </a:t>
            </a:r>
            <a:r>
              <a:rPr lang="tr-TR" altLang="tr-TR" sz="800">
                <a:solidFill>
                  <a:srgbClr val="003366"/>
                </a:solidFill>
                <a:latin typeface="Times New Roman" panose="02020603050405020304" pitchFamily="18" charset="0"/>
                <a:cs typeface="Times New Roman" panose="02020603050405020304" pitchFamily="18" charset="0"/>
              </a:rPr>
              <a:t>269-275 </a:t>
            </a:r>
            <a:endParaRPr lang="en-US" altLang="tr-TR" sz="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E71306D-BC77-4B32-9713-B439F552E056}"/>
              </a:ext>
            </a:extLst>
          </p:cNvPr>
          <p:cNvSpPr txBox="1"/>
          <p:nvPr/>
        </p:nvSpPr>
        <p:spPr>
          <a:xfrm>
            <a:off x="2176890" y="4798483"/>
            <a:ext cx="7393686" cy="1200329"/>
          </a:xfrm>
          <a:prstGeom prst="rect">
            <a:avLst/>
          </a:prstGeom>
          <a:solidFill>
            <a:schemeClr val="accent1"/>
          </a:solidFill>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defRPr/>
            </a:pPr>
            <a:r>
              <a:rPr lang="en-US" altLang="tr-TR" sz="1600" b="1" dirty="0" err="1">
                <a:solidFill>
                  <a:schemeClr val="bg1"/>
                </a:solidFill>
                <a:latin typeface="Times New Roman" panose="02020603050405020304" pitchFamily="18" charset="0"/>
                <a:cs typeface="Times New Roman" panose="02020603050405020304" pitchFamily="18" charset="0"/>
              </a:rPr>
              <a:t>Mobilizasyon</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rejimine</a:t>
            </a:r>
            <a:r>
              <a:rPr lang="en-US" altLang="tr-TR" sz="1600" b="1" dirty="0">
                <a:solidFill>
                  <a:schemeClr val="bg1"/>
                </a:solidFill>
                <a:latin typeface="Times New Roman" panose="02020603050405020304" pitchFamily="18" charset="0"/>
                <a:cs typeface="Times New Roman" panose="02020603050405020304" pitchFamily="18" charset="0"/>
              </a:rPr>
              <a:t> plerixafor </a:t>
            </a:r>
            <a:r>
              <a:rPr lang="en-US" altLang="tr-TR" sz="1600" b="1" dirty="0" err="1">
                <a:solidFill>
                  <a:schemeClr val="bg1"/>
                </a:solidFill>
                <a:latin typeface="Times New Roman" panose="02020603050405020304" pitchFamily="18" charset="0"/>
                <a:cs typeface="Times New Roman" panose="02020603050405020304" pitchFamily="18" charset="0"/>
              </a:rPr>
              <a:t>eklenmesi</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perifer</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kanında</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myelom</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tümör</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hücre</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sayısında</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önemli</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bir</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artış</a:t>
            </a:r>
            <a:r>
              <a:rPr lang="en-US" altLang="tr-TR" sz="1600" b="1" dirty="0">
                <a:solidFill>
                  <a:schemeClr val="bg1"/>
                </a:solidFill>
                <a:latin typeface="Times New Roman" panose="02020603050405020304" pitchFamily="18" charset="0"/>
                <a:cs typeface="Times New Roman" panose="02020603050405020304" pitchFamily="18" charset="0"/>
              </a:rPr>
              <a:t> </a:t>
            </a:r>
            <a:r>
              <a:rPr lang="en-US" altLang="tr-TR" sz="1600" b="1" dirty="0" err="1">
                <a:solidFill>
                  <a:schemeClr val="bg1"/>
                </a:solidFill>
                <a:latin typeface="Times New Roman" panose="02020603050405020304" pitchFamily="18" charset="0"/>
                <a:cs typeface="Times New Roman" panose="02020603050405020304" pitchFamily="18" charset="0"/>
              </a:rPr>
              <a:t>yapmamıştır</a:t>
            </a:r>
            <a:r>
              <a:rPr lang="en-US" altLang="tr-TR" sz="1600" b="1" dirty="0">
                <a:solidFill>
                  <a:schemeClr val="bg1"/>
                </a:solidFill>
                <a:latin typeface="Times New Roman" panose="02020603050405020304" pitchFamily="18" charset="0"/>
                <a:cs typeface="Times New Roman" panose="02020603050405020304" pitchFamily="18" charset="0"/>
              </a:rPr>
              <a:t>.</a:t>
            </a:r>
          </a:p>
          <a:p>
            <a:pPr algn="just" eaLnBrk="1" hangingPunct="1">
              <a:lnSpc>
                <a:spcPct val="150000"/>
              </a:lnSpc>
              <a:defRPr/>
            </a:pPr>
            <a:endParaRPr lang="en-US" altLang="tr-TR"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1797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3" name="Group 16">
            <a:extLst>
              <a:ext uri="{FF2B5EF4-FFF2-40B4-BE49-F238E27FC236}">
                <a16:creationId xmlns:a16="http://schemas.microsoft.com/office/drawing/2014/main" id="{7C8409F7-EB91-CD4D-9E6A-6DEB3F1F5101}"/>
              </a:ext>
            </a:extLst>
          </p:cNvPr>
          <p:cNvGrpSpPr>
            <a:grpSpLocks/>
          </p:cNvGrpSpPr>
          <p:nvPr/>
        </p:nvGrpSpPr>
        <p:grpSpPr bwMode="auto">
          <a:xfrm>
            <a:off x="2309813" y="1193800"/>
            <a:ext cx="7567612" cy="3530600"/>
            <a:chOff x="492320" y="2390278"/>
            <a:chExt cx="8031067" cy="3266742"/>
          </a:xfrm>
        </p:grpSpPr>
        <p:pic>
          <p:nvPicPr>
            <p:cNvPr id="187409" name="Picture 7">
              <a:extLst>
                <a:ext uri="{FF2B5EF4-FFF2-40B4-BE49-F238E27FC236}">
                  <a16:creationId xmlns:a16="http://schemas.microsoft.com/office/drawing/2014/main" id="{189B45AB-0259-4F47-BDE8-4DB68559F1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320" y="2911812"/>
              <a:ext cx="3841675" cy="257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0" name="Picture 8">
              <a:extLst>
                <a:ext uri="{FF2B5EF4-FFF2-40B4-BE49-F238E27FC236}">
                  <a16:creationId xmlns:a16="http://schemas.microsoft.com/office/drawing/2014/main" id="{AD754B59-7DB0-F045-8A6F-4B7A014398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974" y="2904365"/>
              <a:ext cx="3874413" cy="271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1" name="Picture 11">
              <a:extLst>
                <a:ext uri="{FF2B5EF4-FFF2-40B4-BE49-F238E27FC236}">
                  <a16:creationId xmlns:a16="http://schemas.microsoft.com/office/drawing/2014/main" id="{0ABD0160-4CCB-DD49-9970-4B8AC0A37B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378" y="5075168"/>
              <a:ext cx="3512818" cy="58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2" name="Picture 12">
              <a:extLst>
                <a:ext uri="{FF2B5EF4-FFF2-40B4-BE49-F238E27FC236}">
                  <a16:creationId xmlns:a16="http://schemas.microsoft.com/office/drawing/2014/main" id="{E1CC769F-ACC3-054F-8E29-6BC5AC9897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54698" y="2951571"/>
              <a:ext cx="888360" cy="37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3" name="Picture 57">
              <a:extLst>
                <a:ext uri="{FF2B5EF4-FFF2-40B4-BE49-F238E27FC236}">
                  <a16:creationId xmlns:a16="http://schemas.microsoft.com/office/drawing/2014/main" id="{8A16A7E9-2969-E149-85D7-050CD500352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2347" y="2977227"/>
              <a:ext cx="888360" cy="37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4" name="Picture 13">
              <a:extLst>
                <a:ext uri="{FF2B5EF4-FFF2-40B4-BE49-F238E27FC236}">
                  <a16:creationId xmlns:a16="http://schemas.microsoft.com/office/drawing/2014/main" id="{A6D71B72-A0D5-1447-98C2-2B3B0774611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90551" y="2390278"/>
              <a:ext cx="3460672" cy="29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5" name="Picture 14">
              <a:extLst>
                <a:ext uri="{FF2B5EF4-FFF2-40B4-BE49-F238E27FC236}">
                  <a16:creationId xmlns:a16="http://schemas.microsoft.com/office/drawing/2014/main" id="{853CA2DE-735E-FB49-B360-21C75A35C40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6178" y="2390278"/>
              <a:ext cx="3497726" cy="2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7394" name="Rectangle 281">
            <a:extLst>
              <a:ext uri="{FF2B5EF4-FFF2-40B4-BE49-F238E27FC236}">
                <a16:creationId xmlns:a16="http://schemas.microsoft.com/office/drawing/2014/main" id="{A1F847BF-A0AB-F842-A519-41054FA076BC}"/>
              </a:ext>
            </a:extLst>
          </p:cNvPr>
          <p:cNvSpPr>
            <a:spLocks noChangeArrowheads="1"/>
          </p:cNvSpPr>
          <p:nvPr/>
        </p:nvSpPr>
        <p:spPr bwMode="auto">
          <a:xfrm>
            <a:off x="2493963" y="57150"/>
            <a:ext cx="7161212" cy="8509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b="1" dirty="0" err="1">
                <a:solidFill>
                  <a:srgbClr val="FFFFFF"/>
                </a:solidFill>
                <a:latin typeface="Times New Roman" panose="02020603050405020304" pitchFamily="18" charset="0"/>
              </a:rPr>
              <a:t>Etkinlik</a:t>
            </a:r>
            <a:r>
              <a:rPr lang="en-US" altLang="tr-TR" b="1" dirty="0">
                <a:solidFill>
                  <a:srgbClr val="FFFFFF"/>
                </a:solidFill>
                <a:latin typeface="Times New Roman" panose="02020603050405020304" pitchFamily="18" charset="0"/>
              </a:rPr>
              <a:t> – MM/NHL </a:t>
            </a:r>
            <a:r>
              <a:rPr lang="en-US" altLang="tr-TR" b="1" dirty="0" err="1">
                <a:solidFill>
                  <a:srgbClr val="FFFFFF"/>
                </a:solidFill>
                <a:latin typeface="Times New Roman" panose="02020603050405020304" pitchFamily="18" charset="0"/>
              </a:rPr>
              <a:t>Faz</a:t>
            </a:r>
            <a:r>
              <a:rPr lang="en-US" altLang="tr-TR" b="1" dirty="0">
                <a:solidFill>
                  <a:srgbClr val="FFFFFF"/>
                </a:solidFill>
                <a:latin typeface="Times New Roman" panose="02020603050405020304" pitchFamily="18" charset="0"/>
              </a:rPr>
              <a:t> III </a:t>
            </a:r>
            <a:r>
              <a:rPr lang="en-US" altLang="tr-TR" b="1" dirty="0" err="1">
                <a:solidFill>
                  <a:srgbClr val="FFFFFF"/>
                </a:solidFill>
                <a:latin typeface="Times New Roman" panose="02020603050405020304" pitchFamily="18" charset="0"/>
              </a:rPr>
              <a:t>çalışmaları</a:t>
            </a:r>
            <a:endParaRPr lang="en-US" altLang="tr-TR" b="1" dirty="0">
              <a:solidFill>
                <a:srgbClr val="FFFFFF"/>
              </a:solidFill>
              <a:latin typeface="Times New Roman" panose="02020603050405020304" pitchFamily="18" charset="0"/>
            </a:endParaRPr>
          </a:p>
        </p:txBody>
      </p:sp>
      <p:sp>
        <p:nvSpPr>
          <p:cNvPr id="19" name="Text Box 13">
            <a:extLst>
              <a:ext uri="{FF2B5EF4-FFF2-40B4-BE49-F238E27FC236}">
                <a16:creationId xmlns:a16="http://schemas.microsoft.com/office/drawing/2014/main" id="{D6EE7175-FFB7-8441-AD9D-3F9F4FCB59B4}"/>
              </a:ext>
            </a:extLst>
          </p:cNvPr>
          <p:cNvSpPr txBox="1">
            <a:spLocks noChangeArrowheads="1"/>
          </p:cNvSpPr>
          <p:nvPr/>
        </p:nvSpPr>
        <p:spPr bwMode="auto">
          <a:xfrm>
            <a:off x="4603751" y="4765675"/>
            <a:ext cx="2741613" cy="604838"/>
          </a:xfrm>
          <a:prstGeom prst="rect">
            <a:avLst/>
          </a:prstGeom>
          <a:solidFill>
            <a:srgbClr val="FFFE00">
              <a:alpha val="20000"/>
            </a:srgbClr>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1600" b="1">
                <a:latin typeface="Times New Roman" panose="02020603050405020304" pitchFamily="18" charset="0"/>
              </a:rPr>
              <a:t>Optimal Şartlarda</a:t>
            </a:r>
          </a:p>
          <a:p>
            <a:pPr algn="ctr" eaLnBrk="1" hangingPunct="1"/>
            <a:r>
              <a:rPr lang="en-US" altLang="tr-TR" sz="1600" b="1">
                <a:latin typeface="Times New Roman" panose="02020603050405020304" pitchFamily="18" charset="0"/>
              </a:rPr>
              <a:t>Etkin ve Güvenli </a:t>
            </a:r>
          </a:p>
          <a:p>
            <a:pPr algn="ctr" eaLnBrk="1" hangingPunct="1"/>
            <a:endParaRPr lang="en-US" altLang="tr-TR" sz="1600" b="1">
              <a:latin typeface="Times New Roman" panose="02020603050405020304" pitchFamily="18" charset="0"/>
            </a:endParaRPr>
          </a:p>
        </p:txBody>
      </p:sp>
      <p:grpSp>
        <p:nvGrpSpPr>
          <p:cNvPr id="3" name="Group 20">
            <a:extLst>
              <a:ext uri="{FF2B5EF4-FFF2-40B4-BE49-F238E27FC236}">
                <a16:creationId xmlns:a16="http://schemas.microsoft.com/office/drawing/2014/main" id="{110D63E0-98EE-4F4A-A781-0E364A1AB30F}"/>
              </a:ext>
            </a:extLst>
          </p:cNvPr>
          <p:cNvGrpSpPr>
            <a:grpSpLocks/>
          </p:cNvGrpSpPr>
          <p:nvPr/>
        </p:nvGrpSpPr>
        <p:grpSpPr bwMode="auto">
          <a:xfrm>
            <a:off x="3016250" y="5599114"/>
            <a:ext cx="6115050" cy="604837"/>
            <a:chOff x="1491682" y="5375923"/>
            <a:chExt cx="6116202" cy="604915"/>
          </a:xfrm>
        </p:grpSpPr>
        <p:sp>
          <p:nvSpPr>
            <p:cNvPr id="187407" name="Text Box 13">
              <a:extLst>
                <a:ext uri="{FF2B5EF4-FFF2-40B4-BE49-F238E27FC236}">
                  <a16:creationId xmlns:a16="http://schemas.microsoft.com/office/drawing/2014/main" id="{56BAEC6B-E91A-9D44-8BFA-B7CA846FC0C0}"/>
                </a:ext>
              </a:extLst>
            </p:cNvPr>
            <p:cNvSpPr txBox="1">
              <a:spLocks noChangeArrowheads="1"/>
            </p:cNvSpPr>
            <p:nvPr/>
          </p:nvSpPr>
          <p:spPr bwMode="auto">
            <a:xfrm>
              <a:off x="1491682" y="5375923"/>
              <a:ext cx="2742862" cy="604915"/>
            </a:xfrm>
            <a:prstGeom prst="rect">
              <a:avLst/>
            </a:prstGeom>
            <a:solidFill>
              <a:srgbClr val="FFFE00">
                <a:alpha val="20000"/>
              </a:srgbClr>
            </a:solidFill>
            <a:ln w="9525">
              <a:solidFill>
                <a:schemeClr val="tx1"/>
              </a:solidFill>
              <a:miter lim="800000"/>
              <a:headEnd/>
              <a:tailEnd/>
            </a:ln>
          </p:spPr>
          <p:txBody>
            <a:bodyPr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1600" b="1">
                  <a:latin typeface="Times New Roman" panose="02020603050405020304" pitchFamily="18" charset="0"/>
                </a:rPr>
                <a:t>FDA Onayı</a:t>
              </a:r>
            </a:p>
          </p:txBody>
        </p:sp>
        <p:sp>
          <p:nvSpPr>
            <p:cNvPr id="187408" name="Text Box 13">
              <a:extLst>
                <a:ext uri="{FF2B5EF4-FFF2-40B4-BE49-F238E27FC236}">
                  <a16:creationId xmlns:a16="http://schemas.microsoft.com/office/drawing/2014/main" id="{EF6B865C-0875-C349-A9EB-897399871954}"/>
                </a:ext>
              </a:extLst>
            </p:cNvPr>
            <p:cNvSpPr txBox="1">
              <a:spLocks noChangeArrowheads="1"/>
            </p:cNvSpPr>
            <p:nvPr/>
          </p:nvSpPr>
          <p:spPr bwMode="auto">
            <a:xfrm>
              <a:off x="4865022" y="5375923"/>
              <a:ext cx="2742862" cy="604915"/>
            </a:xfrm>
            <a:prstGeom prst="rect">
              <a:avLst/>
            </a:prstGeom>
            <a:solidFill>
              <a:srgbClr val="FFFE00">
                <a:alpha val="20000"/>
              </a:srgbClr>
            </a:solidFill>
            <a:ln w="9525">
              <a:solidFill>
                <a:schemeClr val="tx1"/>
              </a:solidFill>
              <a:miter lim="800000"/>
              <a:headEnd/>
              <a:tailEnd/>
            </a:ln>
          </p:spPr>
          <p:txBody>
            <a:bodyPr anchor="ctr" anchorCtr="1"/>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1600" b="1">
                  <a:latin typeface="Times New Roman" panose="02020603050405020304" pitchFamily="18" charset="0"/>
                </a:rPr>
                <a:t>EMA Onayı</a:t>
              </a:r>
            </a:p>
          </p:txBody>
        </p:sp>
      </p:grpSp>
      <p:sp>
        <p:nvSpPr>
          <p:cNvPr id="187398" name="Oval 1">
            <a:extLst>
              <a:ext uri="{FF2B5EF4-FFF2-40B4-BE49-F238E27FC236}">
                <a16:creationId xmlns:a16="http://schemas.microsoft.com/office/drawing/2014/main" id="{9FA47B01-CA49-3844-8E8B-59F3A77DE9A2}"/>
              </a:ext>
            </a:extLst>
          </p:cNvPr>
          <p:cNvSpPr>
            <a:spLocks noChangeArrowheads="1"/>
          </p:cNvSpPr>
          <p:nvPr/>
        </p:nvSpPr>
        <p:spPr bwMode="auto">
          <a:xfrm>
            <a:off x="5092700" y="1651000"/>
            <a:ext cx="647700" cy="609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tr-TR" altLang="tr-TR" sz="1800"/>
          </a:p>
        </p:txBody>
      </p:sp>
      <p:sp>
        <p:nvSpPr>
          <p:cNvPr id="187399" name="Oval 17">
            <a:extLst>
              <a:ext uri="{FF2B5EF4-FFF2-40B4-BE49-F238E27FC236}">
                <a16:creationId xmlns:a16="http://schemas.microsoft.com/office/drawing/2014/main" id="{380BDA02-B713-F843-8D67-50779D48CB33}"/>
              </a:ext>
            </a:extLst>
          </p:cNvPr>
          <p:cNvSpPr>
            <a:spLocks noChangeArrowheads="1"/>
          </p:cNvSpPr>
          <p:nvPr/>
        </p:nvSpPr>
        <p:spPr bwMode="auto">
          <a:xfrm>
            <a:off x="9080500" y="1739900"/>
            <a:ext cx="647700" cy="609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tr-TR" altLang="tr-TR" sz="1800"/>
          </a:p>
        </p:txBody>
      </p:sp>
      <p:sp>
        <p:nvSpPr>
          <p:cNvPr id="187400" name="Oval 21">
            <a:extLst>
              <a:ext uri="{FF2B5EF4-FFF2-40B4-BE49-F238E27FC236}">
                <a16:creationId xmlns:a16="http://schemas.microsoft.com/office/drawing/2014/main" id="{B7EAC980-6CBA-2945-AC56-E6E54E107C7B}"/>
              </a:ext>
            </a:extLst>
          </p:cNvPr>
          <p:cNvSpPr>
            <a:spLocks noChangeArrowheads="1"/>
          </p:cNvSpPr>
          <p:nvPr/>
        </p:nvSpPr>
        <p:spPr bwMode="auto">
          <a:xfrm>
            <a:off x="5156200" y="3175000"/>
            <a:ext cx="647700" cy="609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tr-TR" altLang="tr-TR" sz="1800"/>
          </a:p>
        </p:txBody>
      </p:sp>
      <p:sp>
        <p:nvSpPr>
          <p:cNvPr id="187401" name="Oval 22">
            <a:extLst>
              <a:ext uri="{FF2B5EF4-FFF2-40B4-BE49-F238E27FC236}">
                <a16:creationId xmlns:a16="http://schemas.microsoft.com/office/drawing/2014/main" id="{A7918FC4-1243-B94F-BC7F-D77FE9F99B24}"/>
              </a:ext>
            </a:extLst>
          </p:cNvPr>
          <p:cNvSpPr>
            <a:spLocks noChangeArrowheads="1"/>
          </p:cNvSpPr>
          <p:nvPr/>
        </p:nvSpPr>
        <p:spPr bwMode="auto">
          <a:xfrm>
            <a:off x="9080500" y="2844800"/>
            <a:ext cx="647700" cy="609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tr-TR" altLang="tr-TR" sz="1800"/>
          </a:p>
        </p:txBody>
      </p:sp>
      <p:sp>
        <p:nvSpPr>
          <p:cNvPr id="187402" name="TextBox 1">
            <a:extLst>
              <a:ext uri="{FF2B5EF4-FFF2-40B4-BE49-F238E27FC236}">
                <a16:creationId xmlns:a16="http://schemas.microsoft.com/office/drawing/2014/main" id="{48105253-D4B2-C449-8869-F39932778391}"/>
              </a:ext>
            </a:extLst>
          </p:cNvPr>
          <p:cNvSpPr txBox="1">
            <a:spLocks noChangeArrowheads="1"/>
          </p:cNvSpPr>
          <p:nvPr/>
        </p:nvSpPr>
        <p:spPr bwMode="auto">
          <a:xfrm>
            <a:off x="1646239" y="6403976"/>
            <a:ext cx="4344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400"/>
              <a:t>DiPersio et al. </a:t>
            </a:r>
            <a:r>
              <a:rPr lang="en-US" altLang="tr-TR" sz="1400" i="1"/>
              <a:t>J Clin Oncol.</a:t>
            </a:r>
            <a:r>
              <a:rPr lang="en-US" altLang="tr-TR" sz="1400"/>
              <a:t> 2009;27(28):4767-4773.</a:t>
            </a:r>
          </a:p>
        </p:txBody>
      </p:sp>
      <p:sp>
        <p:nvSpPr>
          <p:cNvPr id="187405" name="TextBox 1">
            <a:extLst>
              <a:ext uri="{FF2B5EF4-FFF2-40B4-BE49-F238E27FC236}">
                <a16:creationId xmlns:a16="http://schemas.microsoft.com/office/drawing/2014/main" id="{AEA39FAC-92DD-C54C-968A-AF26BB764923}"/>
              </a:ext>
            </a:extLst>
          </p:cNvPr>
          <p:cNvSpPr txBox="1">
            <a:spLocks noChangeArrowheads="1"/>
          </p:cNvSpPr>
          <p:nvPr/>
        </p:nvSpPr>
        <p:spPr bwMode="auto">
          <a:xfrm>
            <a:off x="2257426" y="1171575"/>
            <a:ext cx="36861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600"/>
              <a:t>NHL; ≥5x10</a:t>
            </a:r>
            <a:r>
              <a:rPr lang="en-US" altLang="tr-TR" sz="1600" baseline="30000"/>
              <a:t>6</a:t>
            </a:r>
            <a:r>
              <a:rPr lang="en-US" altLang="tr-TR" sz="1600"/>
              <a:t> CD34+ hücre /kg, ≤4 gün</a:t>
            </a:r>
          </a:p>
        </p:txBody>
      </p:sp>
      <p:sp>
        <p:nvSpPr>
          <p:cNvPr id="187406" name="TextBox 23">
            <a:extLst>
              <a:ext uri="{FF2B5EF4-FFF2-40B4-BE49-F238E27FC236}">
                <a16:creationId xmlns:a16="http://schemas.microsoft.com/office/drawing/2014/main" id="{6023F65E-BB0C-A84E-A1A1-B0946C32C877}"/>
              </a:ext>
            </a:extLst>
          </p:cNvPr>
          <p:cNvSpPr txBox="1">
            <a:spLocks noChangeArrowheads="1"/>
          </p:cNvSpPr>
          <p:nvPr/>
        </p:nvSpPr>
        <p:spPr bwMode="auto">
          <a:xfrm>
            <a:off x="6600826" y="1154114"/>
            <a:ext cx="36163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600"/>
              <a:t>MM; ≥6x10</a:t>
            </a:r>
            <a:r>
              <a:rPr lang="en-US" altLang="tr-TR" sz="1600" baseline="30000"/>
              <a:t>6</a:t>
            </a:r>
            <a:r>
              <a:rPr lang="en-US" altLang="tr-TR" sz="1600"/>
              <a:t> CD34+ hücre /kg, ≤2 gün</a:t>
            </a:r>
          </a:p>
        </p:txBody>
      </p:sp>
    </p:spTree>
    <p:extLst>
      <p:ext uri="{BB962C8B-B14F-4D97-AF65-F5344CB8AC3E}">
        <p14:creationId xmlns:p14="http://schemas.microsoft.com/office/powerpoint/2010/main" val="296973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524000" y="0"/>
            <a:ext cx="9144000" cy="1524000"/>
          </a:xfrm>
          <a:solidFill>
            <a:schemeClr val="bg1"/>
          </a:solidFill>
        </p:spPr>
        <p:txBody>
          <a:bodyPr vert="horz" lIns="92075" tIns="46038" rIns="92075" bIns="46038" rtlCol="0" anchor="ctr">
            <a:normAutofit/>
          </a:bodyPr>
          <a:lstStyle/>
          <a:p>
            <a:pPr eaLnBrk="1" hangingPunct="1"/>
            <a:r>
              <a:rPr lang="tr-TR" altLang="tr-TR" sz="4800" dirty="0">
                <a:latin typeface="Times New Roman" panose="02020603050405020304" pitchFamily="18" charset="0"/>
              </a:rPr>
              <a:t>    </a:t>
            </a:r>
            <a:r>
              <a:rPr lang="tr-TR" altLang="tr-TR" sz="4800" dirty="0">
                <a:latin typeface="+mn-lt"/>
              </a:rPr>
              <a:t>Kök Hücre kaynakları nelerdir</a:t>
            </a:r>
            <a:endParaRPr lang="en-US" altLang="tr-TR" sz="4800" dirty="0">
              <a:latin typeface="+mn-lt"/>
            </a:endParaRPr>
          </a:p>
        </p:txBody>
      </p:sp>
      <p:sp>
        <p:nvSpPr>
          <p:cNvPr id="26627" name="Rectangle 3"/>
          <p:cNvSpPr>
            <a:spLocks noGrp="1" noChangeArrowheads="1"/>
          </p:cNvSpPr>
          <p:nvPr>
            <p:ph type="body" idx="4294967295"/>
          </p:nvPr>
        </p:nvSpPr>
        <p:spPr>
          <a:xfrm>
            <a:off x="2820989" y="1628776"/>
            <a:ext cx="3635375" cy="4392613"/>
          </a:xfrm>
          <a:solidFill>
            <a:schemeClr val="bg1"/>
          </a:solidFill>
        </p:spPr>
        <p:txBody>
          <a:bodyPr vert="horz" lIns="92075" tIns="46038" rIns="92075" bIns="46038" rtlCol="0">
            <a:normAutofit/>
          </a:bodyPr>
          <a:lstStyle/>
          <a:p>
            <a:pPr eaLnBrk="1" hangingPunct="1">
              <a:lnSpc>
                <a:spcPct val="160000"/>
              </a:lnSpc>
            </a:pPr>
            <a:r>
              <a:rPr lang="tr-TR" altLang="tr-TR" sz="4000" b="1" dirty="0"/>
              <a:t>Kaynak</a:t>
            </a:r>
          </a:p>
          <a:p>
            <a:pPr lvl="1" eaLnBrk="1" hangingPunct="1">
              <a:lnSpc>
                <a:spcPct val="160000"/>
              </a:lnSpc>
            </a:pPr>
            <a:r>
              <a:rPr lang="tr-TR" altLang="tr-TR" sz="3700" dirty="0"/>
              <a:t>Kemik iliği</a:t>
            </a:r>
          </a:p>
          <a:p>
            <a:pPr lvl="1" eaLnBrk="1" hangingPunct="1">
              <a:lnSpc>
                <a:spcPct val="160000"/>
              </a:lnSpc>
            </a:pPr>
            <a:r>
              <a:rPr lang="tr-TR" altLang="tr-TR" sz="3700" dirty="0" err="1"/>
              <a:t>Periferik</a:t>
            </a:r>
            <a:r>
              <a:rPr lang="tr-TR" altLang="tr-TR" sz="3700" dirty="0"/>
              <a:t> kan</a:t>
            </a:r>
          </a:p>
          <a:p>
            <a:pPr lvl="1" eaLnBrk="1" hangingPunct="1">
              <a:lnSpc>
                <a:spcPct val="160000"/>
              </a:lnSpc>
            </a:pPr>
            <a:r>
              <a:rPr lang="tr-TR" altLang="tr-TR" sz="3700" dirty="0" err="1"/>
              <a:t>Kord</a:t>
            </a:r>
            <a:r>
              <a:rPr lang="tr-TR" altLang="tr-TR" sz="3700" dirty="0"/>
              <a:t> kanı</a:t>
            </a:r>
          </a:p>
        </p:txBody>
      </p:sp>
      <p:sp>
        <p:nvSpPr>
          <p:cNvPr id="26628" name="Rectangle 3"/>
          <p:cNvSpPr>
            <a:spLocks noChangeArrowheads="1"/>
          </p:cNvSpPr>
          <p:nvPr/>
        </p:nvSpPr>
        <p:spPr bwMode="auto">
          <a:xfrm>
            <a:off x="6456364" y="3860800"/>
            <a:ext cx="3024187" cy="3024188"/>
          </a:xfrm>
          <a:prstGeom prst="rect">
            <a:avLst/>
          </a:prstGeom>
          <a:solidFill>
            <a:schemeClr val="accent5"/>
          </a:solidFill>
          <a:ln>
            <a:noFill/>
          </a:ln>
        </p:spPr>
        <p:txBody>
          <a:bodyPr lIns="92075" tIns="46038" rIns="92075" bIns="46038"/>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0000"/>
              </a:lnSpc>
              <a:buClr>
                <a:schemeClr val="accent1"/>
              </a:buClr>
              <a:buSzPct val="85000"/>
              <a:buFont typeface="Wingdings" panose="05000000000000000000" pitchFamily="2" charset="2"/>
              <a:buChar char="§"/>
            </a:pPr>
            <a:r>
              <a:rPr lang="tr-TR" altLang="tr-TR" sz="2400" b="1" dirty="0">
                <a:solidFill>
                  <a:srgbClr val="FF0000"/>
                </a:solidFill>
                <a:latin typeface="+mn-lt"/>
              </a:rPr>
              <a:t>Verici</a:t>
            </a:r>
            <a:endParaRPr lang="tr-TR" altLang="tr-TR" b="1" dirty="0">
              <a:solidFill>
                <a:srgbClr val="FF0000"/>
              </a:solidFill>
              <a:latin typeface="+mn-lt"/>
            </a:endParaRPr>
          </a:p>
          <a:p>
            <a:pPr lvl="1" eaLnBrk="1" hangingPunct="1">
              <a:lnSpc>
                <a:spcPct val="110000"/>
              </a:lnSpc>
              <a:buClr>
                <a:schemeClr val="accent1"/>
              </a:buClr>
              <a:buSzPct val="70000"/>
              <a:buFont typeface="Wingdings" panose="05000000000000000000" pitchFamily="2" charset="2"/>
              <a:buChar char="§"/>
            </a:pPr>
            <a:r>
              <a:rPr lang="tr-TR" altLang="tr-TR" sz="2500" dirty="0" err="1">
                <a:solidFill>
                  <a:srgbClr val="FF0000"/>
                </a:solidFill>
                <a:latin typeface="+mn-lt"/>
              </a:rPr>
              <a:t>Allojeneik</a:t>
            </a:r>
            <a:endParaRPr lang="tr-TR" altLang="tr-TR" sz="2500" dirty="0">
              <a:solidFill>
                <a:srgbClr val="FF0000"/>
              </a:solidFill>
              <a:latin typeface="+mn-lt"/>
            </a:endParaRPr>
          </a:p>
          <a:p>
            <a:pPr lvl="2" eaLnBrk="1" hangingPunct="1">
              <a:lnSpc>
                <a:spcPct val="110000"/>
              </a:lnSpc>
              <a:buClr>
                <a:schemeClr val="accent1"/>
              </a:buClr>
              <a:buSzPct val="70000"/>
              <a:buFont typeface="Wingdings" panose="05000000000000000000" pitchFamily="2" charset="2"/>
              <a:buChar char="§"/>
            </a:pPr>
            <a:r>
              <a:rPr lang="tr-TR" altLang="tr-TR" dirty="0">
                <a:solidFill>
                  <a:srgbClr val="FF0000"/>
                </a:solidFill>
                <a:latin typeface="+mn-lt"/>
              </a:rPr>
              <a:t>Akraba</a:t>
            </a:r>
          </a:p>
          <a:p>
            <a:pPr lvl="2" eaLnBrk="1" hangingPunct="1">
              <a:lnSpc>
                <a:spcPct val="110000"/>
              </a:lnSpc>
              <a:buClr>
                <a:schemeClr val="accent1"/>
              </a:buClr>
              <a:buSzPct val="70000"/>
              <a:buFont typeface="Wingdings" panose="05000000000000000000" pitchFamily="2" charset="2"/>
              <a:buChar char="§"/>
            </a:pPr>
            <a:r>
              <a:rPr lang="tr-TR" altLang="tr-TR" dirty="0">
                <a:solidFill>
                  <a:srgbClr val="FF0000"/>
                </a:solidFill>
                <a:latin typeface="+mn-lt"/>
              </a:rPr>
              <a:t>Akraba dışı</a:t>
            </a:r>
          </a:p>
          <a:p>
            <a:pPr lvl="1" eaLnBrk="1" hangingPunct="1">
              <a:lnSpc>
                <a:spcPct val="110000"/>
              </a:lnSpc>
              <a:buClr>
                <a:schemeClr val="accent1"/>
              </a:buClr>
              <a:buSzPct val="70000"/>
              <a:buFont typeface="Wingdings" panose="05000000000000000000" pitchFamily="2" charset="2"/>
              <a:buChar char="§"/>
            </a:pPr>
            <a:r>
              <a:rPr lang="tr-TR" altLang="tr-TR" sz="2500" dirty="0" err="1">
                <a:solidFill>
                  <a:srgbClr val="FF0000"/>
                </a:solidFill>
                <a:latin typeface="+mn-lt"/>
              </a:rPr>
              <a:t>Otolog</a:t>
            </a:r>
            <a:endParaRPr lang="tr-TR" altLang="tr-TR" sz="2500" dirty="0">
              <a:solidFill>
                <a:srgbClr val="FF0000"/>
              </a:solidFill>
              <a:latin typeface="+mn-lt"/>
            </a:endParaRPr>
          </a:p>
          <a:p>
            <a:pPr lvl="1" eaLnBrk="1" hangingPunct="1">
              <a:lnSpc>
                <a:spcPct val="110000"/>
              </a:lnSpc>
              <a:buClr>
                <a:schemeClr val="accent1"/>
              </a:buClr>
              <a:buSzPct val="70000"/>
              <a:buFont typeface="Wingdings" panose="05000000000000000000" pitchFamily="2" charset="2"/>
              <a:buChar char="§"/>
            </a:pPr>
            <a:r>
              <a:rPr lang="tr-TR" altLang="tr-TR" sz="2500" dirty="0" err="1">
                <a:solidFill>
                  <a:srgbClr val="FF0000"/>
                </a:solidFill>
                <a:latin typeface="+mn-lt"/>
              </a:rPr>
              <a:t>Singeneik</a:t>
            </a:r>
            <a:endParaRPr lang="tr-TR" altLang="tr-TR" sz="2500" dirty="0">
              <a:solidFill>
                <a:srgbClr val="FF0000"/>
              </a:solidFill>
              <a:latin typeface="+mn-lt"/>
            </a:endParaRPr>
          </a:p>
        </p:txBody>
      </p:sp>
    </p:spTree>
    <p:extLst>
      <p:ext uri="{BB962C8B-B14F-4D97-AF65-F5344CB8AC3E}">
        <p14:creationId xmlns:p14="http://schemas.microsoft.com/office/powerpoint/2010/main" val="37717101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20F26E4D-6920-6B4E-A0E8-BE3BA92F3128}"/>
              </a:ext>
            </a:extLst>
          </p:cNvPr>
          <p:cNvSpPr>
            <a:spLocks noGrp="1" noChangeArrowheads="1"/>
          </p:cNvSpPr>
          <p:nvPr>
            <p:ph type="title"/>
          </p:nvPr>
        </p:nvSpPr>
        <p:spPr bwMode="auto">
          <a:xfrm>
            <a:off x="2511425" y="52389"/>
            <a:ext cx="7143750" cy="858837"/>
          </a:xfr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en-US" altLang="tr-TR" sz="2800" b="1" dirty="0" err="1">
                <a:solidFill>
                  <a:schemeClr val="bg1"/>
                </a:solidFill>
                <a:latin typeface="Times New Roman" panose="02020603050405020304" pitchFamily="18" charset="0"/>
                <a:ea typeface="ＭＳ Ｐゴシック" panose="020B0600070205080204" pitchFamily="34" charset="-128"/>
              </a:rPr>
              <a:t>Plerixafor</a:t>
            </a:r>
            <a:r>
              <a:rPr lang="en-US" altLang="tr-TR" sz="2800" b="1" dirty="0">
                <a:solidFill>
                  <a:schemeClr val="bg1"/>
                </a:solidFill>
                <a:latin typeface="Times New Roman" panose="02020603050405020304" pitchFamily="18" charset="0"/>
                <a:ea typeface="ＭＳ Ｐゴシック" panose="020B0600070205080204" pitchFamily="34" charset="-128"/>
              </a:rPr>
              <a:t> IV </a:t>
            </a:r>
            <a:r>
              <a:rPr lang="en-US" altLang="tr-TR" sz="2800" b="1" dirty="0" err="1">
                <a:solidFill>
                  <a:schemeClr val="bg1"/>
                </a:solidFill>
                <a:latin typeface="Times New Roman" panose="02020603050405020304" pitchFamily="18" charset="0"/>
                <a:ea typeface="ＭＳ Ｐゴシック" panose="020B0600070205080204" pitchFamily="34" charset="-128"/>
              </a:rPr>
              <a:t>kullanım</a:t>
            </a:r>
            <a:r>
              <a:rPr lang="en-US" altLang="tr-TR" sz="2800" b="1" dirty="0">
                <a:solidFill>
                  <a:schemeClr val="bg1"/>
                </a:solidFill>
                <a:latin typeface="Times New Roman" panose="02020603050405020304" pitchFamily="18" charset="0"/>
                <a:ea typeface="ＭＳ Ｐゴシック" panose="020B0600070205080204" pitchFamily="34" charset="-128"/>
              </a:rPr>
              <a:t/>
            </a:r>
            <a:br>
              <a:rPr lang="en-US" altLang="tr-TR" sz="2800" b="1" dirty="0">
                <a:solidFill>
                  <a:schemeClr val="bg1"/>
                </a:solidFill>
                <a:latin typeface="Times New Roman" panose="02020603050405020304" pitchFamily="18" charset="0"/>
                <a:ea typeface="ＭＳ Ｐゴシック" panose="020B0600070205080204" pitchFamily="34" charset="-128"/>
              </a:rPr>
            </a:br>
            <a:r>
              <a:rPr lang="en-US" altLang="tr-TR" sz="2800" b="1" dirty="0" err="1">
                <a:solidFill>
                  <a:schemeClr val="bg1"/>
                </a:solidFill>
                <a:latin typeface="Times New Roman" panose="02020603050405020304" pitchFamily="18" charset="0"/>
                <a:ea typeface="ＭＳ Ｐゴシック" panose="020B0600070205080204" pitchFamily="34" charset="-128"/>
              </a:rPr>
              <a:t>Faz</a:t>
            </a:r>
            <a:r>
              <a:rPr lang="en-US" altLang="tr-TR" sz="2800" b="1" dirty="0">
                <a:solidFill>
                  <a:schemeClr val="bg1"/>
                </a:solidFill>
                <a:latin typeface="Times New Roman" panose="02020603050405020304" pitchFamily="18" charset="0"/>
                <a:ea typeface="ＭＳ Ｐゴシック" panose="020B0600070205080204" pitchFamily="34" charset="-128"/>
              </a:rPr>
              <a:t>-I/II </a:t>
            </a:r>
            <a:r>
              <a:rPr lang="en-US" altLang="tr-TR" sz="2800" b="1" dirty="0" err="1">
                <a:solidFill>
                  <a:schemeClr val="bg1"/>
                </a:solidFill>
                <a:latin typeface="Times New Roman" panose="02020603050405020304" pitchFamily="18" charset="0"/>
                <a:ea typeface="ＭＳ Ｐゴシック" panose="020B0600070205080204" pitchFamily="34" charset="-128"/>
              </a:rPr>
              <a:t>çalışma</a:t>
            </a:r>
            <a:endParaRPr lang="en-US" altLang="tr-TR" sz="2800" b="1" dirty="0">
              <a:solidFill>
                <a:schemeClr val="bg1"/>
              </a:solidFill>
              <a:latin typeface="Times New Roman" panose="02020603050405020304" pitchFamily="18" charset="0"/>
              <a:ea typeface="ＭＳ Ｐゴシック" panose="020B0600070205080204" pitchFamily="34" charset="-128"/>
            </a:endParaRPr>
          </a:p>
        </p:txBody>
      </p:sp>
      <p:sp>
        <p:nvSpPr>
          <p:cNvPr id="194562" name="Rectangle 3">
            <a:extLst>
              <a:ext uri="{FF2B5EF4-FFF2-40B4-BE49-F238E27FC236}">
                <a16:creationId xmlns:a16="http://schemas.microsoft.com/office/drawing/2014/main" id="{3934BD16-4D71-4A4B-9C5D-14839FB2DCE6}"/>
              </a:ext>
            </a:extLst>
          </p:cNvPr>
          <p:cNvSpPr>
            <a:spLocks noGrp="1" noChangeArrowheads="1"/>
          </p:cNvSpPr>
          <p:nvPr>
            <p:ph type="body" idx="1"/>
          </p:nvPr>
        </p:nvSpPr>
        <p:spPr bwMode="auto">
          <a:xfrm>
            <a:off x="2063750" y="1147763"/>
            <a:ext cx="8134350" cy="4837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130000"/>
              </a:lnSpc>
              <a:buFont typeface="Wingdings" panose="05000000000000000000" pitchFamily="2" charset="2"/>
              <a:buChar char="§"/>
            </a:pPr>
            <a:r>
              <a:rPr lang="en-US" altLang="tr-TR" sz="1800" dirty="0" err="1">
                <a:latin typeface="Times New Roman" panose="02020603050405020304" pitchFamily="18" charset="0"/>
                <a:ea typeface="ＭＳ Ｐゴシック" panose="020B0600070205080204" pitchFamily="34" charset="-128"/>
              </a:rPr>
              <a:t>Faz</a:t>
            </a:r>
            <a:r>
              <a:rPr lang="en-US" altLang="tr-TR" sz="1800" dirty="0">
                <a:latin typeface="Times New Roman" panose="02020603050405020304" pitchFamily="18" charset="0"/>
                <a:ea typeface="ＭＳ Ｐゴシック" panose="020B0600070205080204" pitchFamily="34" charset="-128"/>
              </a:rPr>
              <a:t> I / II </a:t>
            </a:r>
            <a:r>
              <a:rPr lang="en-US" altLang="tr-TR" sz="1800" dirty="0" err="1">
                <a:latin typeface="Times New Roman" panose="02020603050405020304" pitchFamily="18" charset="0"/>
                <a:ea typeface="ＭＳ Ｐゴシック" panose="020B0600070205080204" pitchFamily="34" charset="-128"/>
              </a:rPr>
              <a:t>çalışmasının</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başlıca</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hedefleri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i.v</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plerixafor'un</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maksimum</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tolere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edilen</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dozunu</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ve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i.v</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plerixafor</a:t>
            </a:r>
            <a:r>
              <a:rPr lang="en-US" altLang="tr-TR" sz="1800" dirty="0">
                <a:latin typeface="Times New Roman" panose="02020603050405020304" pitchFamily="18" charset="0"/>
                <a:ea typeface="ＭＳ Ｐゴシック" panose="020B0600070205080204" pitchFamily="34" charset="-128"/>
              </a:rPr>
              <a:t> + G-</a:t>
            </a:r>
            <a:r>
              <a:rPr lang="en-US" altLang="tr-TR" sz="1800" dirty="0" err="1">
                <a:latin typeface="Times New Roman" panose="02020603050405020304" pitchFamily="18" charset="0"/>
                <a:ea typeface="ＭＳ Ｐゴシック" panose="020B0600070205080204" pitchFamily="34" charset="-128"/>
              </a:rPr>
              <a:t>CSF'nin</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lenfoma</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hastalarından</a:t>
            </a:r>
            <a:r>
              <a:rPr lang="en-US" altLang="tr-TR" sz="1800" dirty="0">
                <a:latin typeface="Times New Roman" panose="02020603050405020304" pitchFamily="18" charset="0"/>
                <a:ea typeface="ＭＳ Ｐゴシック" panose="020B0600070205080204" pitchFamily="34" charset="-128"/>
              </a:rPr>
              <a:t> ≥ 2 x 10</a:t>
            </a:r>
            <a:r>
              <a:rPr lang="en-US" altLang="tr-TR" sz="1800" baseline="30000" dirty="0">
                <a:latin typeface="Times New Roman" panose="02020603050405020304" pitchFamily="18" charset="0"/>
                <a:ea typeface="ＭＳ Ｐゴシック" panose="020B0600070205080204" pitchFamily="34" charset="-128"/>
              </a:rPr>
              <a:t>6</a:t>
            </a:r>
            <a:r>
              <a:rPr lang="en-US" altLang="tr-TR" sz="1800" dirty="0">
                <a:latin typeface="Times New Roman" panose="02020603050405020304" pitchFamily="18" charset="0"/>
                <a:ea typeface="ＭＳ Ｐゴシック" panose="020B0600070205080204" pitchFamily="34" charset="-128"/>
              </a:rPr>
              <a:t> CD34 + </a:t>
            </a:r>
            <a:r>
              <a:rPr lang="en-US" altLang="tr-TR" sz="1800" dirty="0" err="1">
                <a:latin typeface="Times New Roman" panose="02020603050405020304" pitchFamily="18" charset="0"/>
                <a:ea typeface="ＭＳ Ｐゴシック" panose="020B0600070205080204" pitchFamily="34" charset="-128"/>
              </a:rPr>
              <a:t>hücre</a:t>
            </a:r>
            <a:r>
              <a:rPr lang="en-US" altLang="tr-TR" sz="1800" dirty="0">
                <a:latin typeface="Times New Roman" panose="02020603050405020304" pitchFamily="18" charset="0"/>
                <a:ea typeface="ＭＳ Ｐゴシック" panose="020B0600070205080204" pitchFamily="34" charset="-128"/>
              </a:rPr>
              <a:t>/kg mobilize </a:t>
            </a:r>
            <a:r>
              <a:rPr lang="en-US" altLang="tr-TR" sz="1800" dirty="0" err="1">
                <a:latin typeface="Times New Roman" panose="02020603050405020304" pitchFamily="18" charset="0"/>
                <a:ea typeface="ＭＳ Ｐゴシック" panose="020B0600070205080204" pitchFamily="34" charset="-128"/>
              </a:rPr>
              <a:t>etme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etkinliğini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belirlemektir</a:t>
            </a:r>
            <a:r>
              <a:rPr lang="en-US" altLang="tr-TR" sz="1800" dirty="0">
                <a:latin typeface="Times New Roman" panose="02020603050405020304" pitchFamily="18" charset="0"/>
                <a:ea typeface="ＭＳ Ｐゴシック" panose="020B0600070205080204" pitchFamily="34" charset="-128"/>
              </a:rPr>
              <a:t>.</a:t>
            </a:r>
          </a:p>
          <a:p>
            <a:pPr>
              <a:lnSpc>
                <a:spcPct val="130000"/>
              </a:lnSpc>
              <a:buFont typeface="Wingdings" panose="05000000000000000000" pitchFamily="2" charset="2"/>
              <a:buChar char="§"/>
            </a:pPr>
            <a:r>
              <a:rPr lang="en-US" altLang="tr-TR" sz="1800" dirty="0" err="1">
                <a:latin typeface="Times New Roman" panose="02020603050405020304" pitchFamily="18" charset="0"/>
                <a:ea typeface="ＭＳ Ｐゴシック" panose="020B0600070205080204" pitchFamily="34" charset="-128"/>
              </a:rPr>
              <a:t>Faz</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I'de</a:t>
            </a:r>
            <a:r>
              <a:rPr lang="en-US" altLang="tr-TR" sz="1800" dirty="0">
                <a:latin typeface="Times New Roman" panose="02020603050405020304" pitchFamily="18" charset="0"/>
                <a:ea typeface="ＭＳ Ｐゴシック" panose="020B0600070205080204" pitchFamily="34" charset="-128"/>
              </a:rPr>
              <a:t>, 25 hasta G-CSF + </a:t>
            </a:r>
            <a:r>
              <a:rPr lang="en-US" altLang="tr-TR" sz="1800" dirty="0" err="1">
                <a:latin typeface="Times New Roman" panose="02020603050405020304" pitchFamily="18" charset="0"/>
                <a:ea typeface="ＭＳ Ｐゴシック" panose="020B0600070205080204" pitchFamily="34" charset="-128"/>
              </a:rPr>
              <a:t>i.v</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plerixafor</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ile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yükselen</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dozlarda</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tedavi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edildi</a:t>
            </a:r>
            <a:r>
              <a:rPr lang="en-US" altLang="tr-TR" sz="1800" dirty="0">
                <a:latin typeface="Times New Roman" panose="02020603050405020304" pitchFamily="18" charset="0"/>
                <a:ea typeface="ＭＳ Ｐゴシック" panose="020B0600070205080204" pitchFamily="34" charset="-128"/>
              </a:rPr>
              <a:t>; </a:t>
            </a:r>
          </a:p>
          <a:p>
            <a:pPr>
              <a:lnSpc>
                <a:spcPct val="130000"/>
              </a:lnSpc>
              <a:buFont typeface="Wingdings" panose="05000000000000000000" pitchFamily="2" charset="2"/>
              <a:buChar char="§"/>
            </a:pPr>
            <a:r>
              <a:rPr lang="en-US" altLang="tr-TR" sz="1800" dirty="0" err="1">
                <a:latin typeface="Times New Roman" panose="02020603050405020304" pitchFamily="18" charset="0"/>
                <a:ea typeface="ＭＳ Ｐゴシック" panose="020B0600070205080204" pitchFamily="34" charset="-128"/>
              </a:rPr>
              <a:t>Faz</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II'de</a:t>
            </a:r>
            <a:r>
              <a:rPr lang="en-US" altLang="tr-TR" sz="1800" dirty="0">
                <a:latin typeface="Times New Roman" panose="02020603050405020304" pitchFamily="18" charset="0"/>
                <a:ea typeface="ＭＳ Ｐゴシック" panose="020B0600070205080204" pitchFamily="34" charset="-128"/>
              </a:rPr>
              <a:t>, 36 hasta G-CSF + </a:t>
            </a:r>
            <a:r>
              <a:rPr lang="en-US" altLang="tr-TR" sz="1800" dirty="0" err="1">
                <a:latin typeface="Times New Roman" panose="02020603050405020304" pitchFamily="18" charset="0"/>
                <a:ea typeface="ＭＳ Ｐゴシック" panose="020B0600070205080204" pitchFamily="34" charset="-128"/>
              </a:rPr>
              <a:t>plerixafor</a:t>
            </a:r>
            <a:r>
              <a:rPr lang="en-US" altLang="tr-TR" sz="1800" dirty="0">
                <a:latin typeface="Times New Roman" panose="02020603050405020304" pitchFamily="18" charset="0"/>
                <a:ea typeface="ＭＳ Ｐゴシック" panose="020B0600070205080204" pitchFamily="34" charset="-128"/>
              </a:rPr>
              <a:t> 0.40 mg / kg </a:t>
            </a:r>
            <a:r>
              <a:rPr lang="en-US" altLang="tr-TR" sz="1800" dirty="0" err="1">
                <a:latin typeface="Times New Roman" panose="02020603050405020304" pitchFamily="18" charset="0"/>
                <a:ea typeface="ＭＳ Ｐゴシック" panose="020B0600070205080204" pitchFamily="34" charset="-128"/>
              </a:rPr>
              <a:t>ile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tedavi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edildi</a:t>
            </a:r>
            <a:r>
              <a:rPr lang="en-US" altLang="tr-TR" sz="1800" dirty="0">
                <a:latin typeface="Times New Roman" panose="02020603050405020304" pitchFamily="18" charset="0"/>
                <a:ea typeface="ＭＳ Ｐゴシック" panose="020B0600070205080204" pitchFamily="34" charset="-128"/>
              </a:rPr>
              <a:t>.</a:t>
            </a:r>
          </a:p>
          <a:p>
            <a:pPr>
              <a:lnSpc>
                <a:spcPct val="130000"/>
              </a:lnSpc>
              <a:buFont typeface="Wingdings" panose="05000000000000000000" pitchFamily="2" charset="2"/>
              <a:buChar char="§"/>
            </a:pPr>
            <a:r>
              <a:rPr lang="en-US" altLang="tr-TR" sz="1800" dirty="0" err="1">
                <a:latin typeface="Times New Roman" panose="02020603050405020304" pitchFamily="18" charset="0"/>
                <a:ea typeface="ＭＳ Ｐゴシック" panose="020B0600070205080204" pitchFamily="34" charset="-128"/>
              </a:rPr>
              <a:t>Tedavi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iyi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tolere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edildi</a:t>
            </a:r>
            <a:r>
              <a:rPr lang="en-US" altLang="tr-TR" sz="1800" dirty="0">
                <a:latin typeface="Times New Roman" panose="02020603050405020304" pitchFamily="18" charset="0"/>
                <a:ea typeface="ＭＳ Ｐゴシック" panose="020B0600070205080204" pitchFamily="34" charset="-128"/>
              </a:rPr>
              <a:t>.</a:t>
            </a:r>
          </a:p>
          <a:p>
            <a:pPr>
              <a:lnSpc>
                <a:spcPct val="130000"/>
              </a:lnSpc>
              <a:buFont typeface="Wingdings" panose="05000000000000000000" pitchFamily="2" charset="2"/>
              <a:buChar char="§"/>
            </a:pPr>
            <a:r>
              <a:rPr lang="en-US" altLang="tr-TR" sz="1800" dirty="0">
                <a:latin typeface="Times New Roman" panose="02020603050405020304" pitchFamily="18" charset="0"/>
                <a:ea typeface="ＭＳ Ｐゴシック" panose="020B0600070205080204" pitchFamily="34" charset="-128"/>
              </a:rPr>
              <a:t>59/61 </a:t>
            </a:r>
            <a:r>
              <a:rPr lang="en-US" altLang="tr-TR" sz="1800" dirty="0" err="1">
                <a:latin typeface="Times New Roman" panose="02020603050405020304" pitchFamily="18" charset="0"/>
                <a:ea typeface="ＭＳ Ｐゴシック" panose="020B0600070205080204" pitchFamily="34" charset="-128"/>
              </a:rPr>
              <a:t>hastada</a:t>
            </a:r>
            <a:r>
              <a:rPr lang="en-US" altLang="tr-TR" sz="1800" dirty="0">
                <a:latin typeface="Times New Roman" panose="02020603050405020304" pitchFamily="18" charset="0"/>
                <a:ea typeface="ＭＳ Ｐゴシック" panose="020B0600070205080204" pitchFamily="34" charset="-128"/>
              </a:rPr>
              <a:t> (% 98) </a:t>
            </a:r>
            <a:r>
              <a:rPr lang="en-US" altLang="tr-TR" sz="1800" dirty="0" err="1">
                <a:latin typeface="Times New Roman" panose="02020603050405020304" pitchFamily="18" charset="0"/>
                <a:ea typeface="ＭＳ Ｐゴシック" panose="020B0600070205080204" pitchFamily="34" charset="-128"/>
              </a:rPr>
              <a:t>toplama</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amacına</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ve</a:t>
            </a:r>
            <a:r>
              <a:rPr lang="en-US" altLang="tr-TR" sz="1800" dirty="0">
                <a:latin typeface="Times New Roman" panose="02020603050405020304" pitchFamily="18" charset="0"/>
                <a:ea typeface="ＭＳ Ｐゴシック" panose="020B0600070205080204" pitchFamily="34" charset="-128"/>
              </a:rPr>
              <a:t> 47/61 </a:t>
            </a:r>
            <a:r>
              <a:rPr lang="en-US" altLang="tr-TR" sz="1800" dirty="0" err="1">
                <a:latin typeface="Times New Roman" panose="02020603050405020304" pitchFamily="18" charset="0"/>
                <a:ea typeface="ＭＳ Ｐゴシック" panose="020B0600070205080204" pitchFamily="34" charset="-128"/>
              </a:rPr>
              <a:t>hastaları</a:t>
            </a:r>
            <a:r>
              <a:rPr lang="en-US" altLang="tr-TR" sz="1800" dirty="0">
                <a:latin typeface="Times New Roman" panose="02020603050405020304" pitchFamily="18" charset="0"/>
                <a:ea typeface="ＭＳ Ｐゴシック" panose="020B0600070205080204" pitchFamily="34" charset="-128"/>
              </a:rPr>
              <a:t> (% 77) 2 </a:t>
            </a:r>
            <a:r>
              <a:rPr lang="en-US" altLang="tr-TR" sz="1800" dirty="0" err="1">
                <a:latin typeface="Times New Roman" panose="02020603050405020304" pitchFamily="18" charset="0"/>
                <a:ea typeface="ＭＳ Ｐゴシック" panose="020B0600070205080204" pitchFamily="34" charset="-128"/>
              </a:rPr>
              <a:t>aferez</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gününde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medyan</a:t>
            </a:r>
            <a:r>
              <a:rPr lang="en-US" altLang="tr-TR" sz="1800" dirty="0">
                <a:latin typeface="Times New Roman" panose="02020603050405020304" pitchFamily="18" charset="0"/>
                <a:ea typeface="ＭＳ Ｐゴシック" panose="020B0600070205080204" pitchFamily="34" charset="-128"/>
              </a:rPr>
              <a:t> ≥ 5.0x10</a:t>
            </a:r>
            <a:r>
              <a:rPr lang="en-US" altLang="tr-TR" sz="1800" baseline="30000" dirty="0">
                <a:latin typeface="Times New Roman" panose="02020603050405020304" pitchFamily="18" charset="0"/>
                <a:ea typeface="ＭＳ Ｐゴシック" panose="020B0600070205080204" pitchFamily="34" charset="-128"/>
              </a:rPr>
              <a:t>6</a:t>
            </a:r>
            <a:r>
              <a:rPr lang="en-US" altLang="tr-TR" sz="1800" dirty="0">
                <a:latin typeface="Times New Roman" panose="02020603050405020304" pitchFamily="18" charset="0"/>
                <a:ea typeface="ＭＳ Ｐゴシック" panose="020B0600070205080204" pitchFamily="34" charset="-128"/>
              </a:rPr>
              <a:t> CD34 + </a:t>
            </a:r>
            <a:r>
              <a:rPr lang="en-US" altLang="tr-TR" sz="1800" dirty="0" err="1">
                <a:latin typeface="Times New Roman" panose="02020603050405020304" pitchFamily="18" charset="0"/>
                <a:ea typeface="ＭＳ Ｐゴシック" panose="020B0600070205080204" pitchFamily="34" charset="-128"/>
              </a:rPr>
              <a:t>hücre</a:t>
            </a:r>
            <a:r>
              <a:rPr lang="en-US" altLang="tr-TR" sz="1800" dirty="0">
                <a:latin typeface="Times New Roman" panose="02020603050405020304" pitchFamily="18" charset="0"/>
                <a:ea typeface="ＭＳ Ｐゴシック" panose="020B0600070205080204" pitchFamily="34" charset="-128"/>
              </a:rPr>
              <a:t>/kg </a:t>
            </a:r>
            <a:r>
              <a:rPr lang="en-US" altLang="tr-TR" sz="1800" dirty="0" err="1">
                <a:latin typeface="Times New Roman" panose="02020603050405020304" pitchFamily="18" charset="0"/>
                <a:ea typeface="ＭＳ Ｐゴシック" panose="020B0600070205080204" pitchFamily="34" charset="-128"/>
              </a:rPr>
              <a:t>toplandı</a:t>
            </a:r>
            <a:r>
              <a:rPr lang="en-US" altLang="tr-TR" sz="1800" dirty="0">
                <a:latin typeface="Times New Roman" panose="02020603050405020304" pitchFamily="18" charset="0"/>
                <a:ea typeface="ＭＳ Ｐゴシック" panose="020B0600070205080204" pitchFamily="34" charset="-128"/>
              </a:rPr>
              <a:t>.</a:t>
            </a:r>
          </a:p>
          <a:p>
            <a:pPr>
              <a:lnSpc>
                <a:spcPct val="130000"/>
              </a:lnSpc>
              <a:buFont typeface="Wingdings" panose="05000000000000000000" pitchFamily="2" charset="2"/>
              <a:buChar char="§"/>
            </a:pPr>
            <a:r>
              <a:rPr lang="en-US" altLang="tr-TR" sz="1800" dirty="0" err="1">
                <a:latin typeface="Times New Roman" panose="02020603050405020304" pitchFamily="18" charset="0"/>
                <a:ea typeface="ＭＳ Ｐゴシック" panose="020B0600070205080204" pitchFamily="34" charset="-128"/>
              </a:rPr>
              <a:t>i.v</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plerixafor</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lenfomalı</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hastalardan</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kök</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hücrelerin</a:t>
            </a:r>
            <a:r>
              <a:rPr lang="en-US" altLang="tr-TR" sz="1800" dirty="0">
                <a:latin typeface="Times New Roman" panose="02020603050405020304" pitchFamily="18" charset="0"/>
                <a:ea typeface="ＭＳ Ｐゴシック" panose="020B0600070205080204" pitchFamily="34" charset="-128"/>
              </a:rPr>
              <a:t> mobilize </a:t>
            </a:r>
            <a:r>
              <a:rPr lang="en-US" altLang="tr-TR" sz="1800" dirty="0" err="1">
                <a:latin typeface="Times New Roman" panose="02020603050405020304" pitchFamily="18" charset="0"/>
                <a:ea typeface="ＭＳ Ｐゴシック" panose="020B0600070205080204" pitchFamily="34" charset="-128"/>
              </a:rPr>
              <a:t>edilmesi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için</a:t>
            </a:r>
            <a:r>
              <a:rPr lang="en-US" altLang="tr-TR" sz="1800" dirty="0">
                <a:latin typeface="Times New Roman" panose="02020603050405020304" pitchFamily="18" charset="0"/>
                <a:ea typeface="ＭＳ Ｐゴシック" panose="020B0600070205080204" pitchFamily="34" charset="-128"/>
              </a:rPr>
              <a:t> G-</a:t>
            </a:r>
            <a:r>
              <a:rPr lang="en-US" altLang="tr-TR" sz="1800" dirty="0" err="1">
                <a:latin typeface="Times New Roman" panose="02020603050405020304" pitchFamily="18" charset="0"/>
                <a:ea typeface="ＭＳ Ｐゴシック" panose="020B0600070205080204" pitchFamily="34" charset="-128"/>
              </a:rPr>
              <a:t>CSF'ye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eklendiğinde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mobilizasyon</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kinetiği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ve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kök</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hücre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koleksiyonları</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deri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altı</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doz</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ile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şekilde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karşılaştırıldığında</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iyi</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tolere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edilmekte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ve</a:t>
            </a:r>
            <a:r>
              <a:rPr lang="en-US" altLang="tr-TR" sz="1800" dirty="0">
                <a:latin typeface="Times New Roman" panose="02020603050405020304" pitchFamily="18" charset="0"/>
                <a:ea typeface="ＭＳ Ｐゴシック" panose="020B0600070205080204" pitchFamily="34" charset="-128"/>
              </a:rPr>
              <a:t> </a:t>
            </a:r>
            <a:r>
              <a:rPr lang="en-US" altLang="tr-TR" sz="1800" dirty="0" err="1">
                <a:latin typeface="Times New Roman" panose="02020603050405020304" pitchFamily="18" charset="0"/>
                <a:ea typeface="ＭＳ Ｐゴシック" panose="020B0600070205080204" pitchFamily="34" charset="-128"/>
              </a:rPr>
              <a:t>etkilidir</a:t>
            </a:r>
            <a:r>
              <a:rPr lang="en-US" altLang="tr-TR" sz="1800" dirty="0">
                <a:latin typeface="Times New Roman" panose="02020603050405020304" pitchFamily="18" charset="0"/>
                <a:ea typeface="ＭＳ Ｐゴシック" panose="020B0600070205080204" pitchFamily="34" charset="-128"/>
              </a:rPr>
              <a:t>.</a:t>
            </a:r>
            <a:endParaRPr lang="en-US" altLang="tr-TR" sz="1800" baseline="30000" dirty="0">
              <a:latin typeface="Times New Roman" panose="02020603050405020304" pitchFamily="18" charset="0"/>
              <a:ea typeface="ＭＳ Ｐゴシック" panose="020B0600070205080204" pitchFamily="34" charset="-128"/>
            </a:endParaRPr>
          </a:p>
        </p:txBody>
      </p:sp>
      <p:sp>
        <p:nvSpPr>
          <p:cNvPr id="194564" name="TextBox 2">
            <a:extLst>
              <a:ext uri="{FF2B5EF4-FFF2-40B4-BE49-F238E27FC236}">
                <a16:creationId xmlns:a16="http://schemas.microsoft.com/office/drawing/2014/main" id="{688E3825-8E6C-2747-9380-BEF5B950AA17}"/>
              </a:ext>
            </a:extLst>
          </p:cNvPr>
          <p:cNvSpPr txBox="1">
            <a:spLocks noChangeArrowheads="1"/>
          </p:cNvSpPr>
          <p:nvPr/>
        </p:nvSpPr>
        <p:spPr bwMode="auto">
          <a:xfrm>
            <a:off x="1847850" y="6335714"/>
            <a:ext cx="8623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100"/>
              <a:t>Armanda FC et al. Phase I/II Study of Intravenous Plerixafor Added to a Mobilization Regimen of Granulocyte Colony–Stimulating Factor in Lymphoma Patients Undergoing Autologous Stem Cell Collection. BBMT 2017;23(8):1282-89.İ</a:t>
            </a:r>
          </a:p>
          <a:p>
            <a:pPr eaLnBrk="1" hangingPunct="1"/>
            <a:r>
              <a:rPr lang="tr-TR" altLang="tr-TR" sz="1100"/>
              <a:t> </a:t>
            </a:r>
          </a:p>
        </p:txBody>
      </p:sp>
      <p:sp>
        <p:nvSpPr>
          <p:cNvPr id="8" name="Text Box 7">
            <a:extLst>
              <a:ext uri="{FF2B5EF4-FFF2-40B4-BE49-F238E27FC236}">
                <a16:creationId xmlns:a16="http://schemas.microsoft.com/office/drawing/2014/main" id="{2E790340-9D9F-2E4E-B3DA-10D059203B9F}"/>
              </a:ext>
            </a:extLst>
          </p:cNvPr>
          <p:cNvSpPr txBox="1">
            <a:spLocks noChangeArrowheads="1"/>
          </p:cNvSpPr>
          <p:nvPr/>
        </p:nvSpPr>
        <p:spPr bwMode="auto">
          <a:xfrm rot="-2100000">
            <a:off x="2622550" y="3296614"/>
            <a:ext cx="8027988" cy="10156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2" eaLnBrk="1" hangingPunct="1">
              <a:lnSpc>
                <a:spcPct val="150000"/>
              </a:lnSpc>
            </a:pPr>
            <a:r>
              <a:rPr lang="en-US" altLang="tr-TR" sz="4000" dirty="0">
                <a:solidFill>
                  <a:schemeClr val="bg1"/>
                </a:solidFill>
                <a:latin typeface="Times New Roman" panose="02020603050405020304" pitchFamily="18" charset="0"/>
              </a:rPr>
              <a:t>IV </a:t>
            </a:r>
            <a:r>
              <a:rPr lang="en-US" altLang="tr-TR" sz="4000" dirty="0" err="1">
                <a:solidFill>
                  <a:schemeClr val="bg1"/>
                </a:solidFill>
                <a:latin typeface="Times New Roman" panose="02020603050405020304" pitchFamily="18" charset="0"/>
              </a:rPr>
              <a:t>güvenle</a:t>
            </a:r>
            <a:r>
              <a:rPr lang="en-US" altLang="tr-TR" sz="4000" dirty="0">
                <a:solidFill>
                  <a:schemeClr val="bg1"/>
                </a:solidFill>
                <a:latin typeface="Times New Roman" panose="02020603050405020304" pitchFamily="18" charset="0"/>
              </a:rPr>
              <a:t> </a:t>
            </a:r>
            <a:r>
              <a:rPr lang="en-US" altLang="tr-TR" sz="4000" dirty="0" err="1">
                <a:solidFill>
                  <a:schemeClr val="bg1"/>
                </a:solidFill>
                <a:latin typeface="Times New Roman" panose="02020603050405020304" pitchFamily="18" charset="0"/>
              </a:rPr>
              <a:t>verilebilir</a:t>
            </a:r>
            <a:endParaRPr lang="en-US" altLang="tr-TR" sz="4000"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37358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3">
            <a:extLst>
              <a:ext uri="{FF2B5EF4-FFF2-40B4-BE49-F238E27FC236}">
                <a16:creationId xmlns:a16="http://schemas.microsoft.com/office/drawing/2014/main" id="{384C0E27-CA14-C74D-93DD-8A42A5BBA0A2}"/>
              </a:ext>
            </a:extLst>
          </p:cNvPr>
          <p:cNvSpPr>
            <a:spLocks noGrp="1" noChangeArrowheads="1"/>
          </p:cNvSpPr>
          <p:nvPr>
            <p:ph type="body" idx="1"/>
          </p:nvPr>
        </p:nvSpPr>
        <p:spPr bwMode="auto">
          <a:xfrm>
            <a:off x="1789114" y="1322389"/>
            <a:ext cx="8555037" cy="467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30000"/>
              </a:lnSpc>
            </a:pPr>
            <a:r>
              <a:rPr lang="en-US" altLang="tr-TR" dirty="0">
                <a:latin typeface="Times New Roman" panose="02020603050405020304" pitchFamily="18" charset="0"/>
                <a:ea typeface="ＭＳ Ｐゴシック" panose="020B0600070205080204" pitchFamily="34" charset="-128"/>
              </a:rPr>
              <a:t>Risk-</a:t>
            </a:r>
            <a:r>
              <a:rPr lang="en-US" altLang="tr-TR" dirty="0" err="1">
                <a:latin typeface="Times New Roman" panose="02020603050405020304" pitchFamily="18" charset="0"/>
                <a:ea typeface="ＭＳ Ｐゴシック" panose="020B0600070205080204" pitchFamily="34" charset="-128"/>
              </a:rPr>
              <a:t>tabanlı</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algoritmalar</a:t>
            </a:r>
            <a:r>
              <a:rPr lang="en-US" altLang="tr-TR" dirty="0">
                <a:latin typeface="Times New Roman" panose="02020603050405020304" pitchFamily="18" charset="0"/>
                <a:ea typeface="ＭＳ Ｐゴシック" panose="020B0600070205080204" pitchFamily="34" charset="-128"/>
              </a:rPr>
              <a:t>: </a:t>
            </a:r>
          </a:p>
          <a:p>
            <a:pPr marL="914400" lvl="1" indent="-457200" algn="just">
              <a:lnSpc>
                <a:spcPct val="130000"/>
              </a:lnSpc>
              <a:buFontTx/>
              <a:buAutoNum type="arabicPeriod"/>
            </a:pPr>
            <a:r>
              <a:rPr lang="en-US" altLang="tr-TR" dirty="0" err="1">
                <a:latin typeface="Times New Roman" panose="02020603050405020304" pitchFamily="18" charset="0"/>
                <a:ea typeface="ＭＳ Ｐゴシック" panose="020B0600070205080204" pitchFamily="34" charset="-128"/>
              </a:rPr>
              <a:t>Olası</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kötü</a:t>
            </a:r>
            <a:r>
              <a:rPr lang="en-US" altLang="tr-TR" dirty="0">
                <a:latin typeface="Times New Roman" panose="02020603050405020304" pitchFamily="18" charset="0"/>
                <a:ea typeface="ＭＳ Ｐゴシック" panose="020B0600070205080204" pitchFamily="34" charset="-128"/>
              </a:rPr>
              <a:t> mobilize </a:t>
            </a:r>
            <a:r>
              <a:rPr lang="en-US" altLang="tr-TR" dirty="0" err="1">
                <a:latin typeface="Times New Roman" panose="02020603050405020304" pitchFamily="18" charset="0"/>
                <a:ea typeface="ＭＳ Ｐゴシック" panose="020B0600070205080204" pitchFamily="34" charset="-128"/>
              </a:rPr>
              <a:t>hastalarda</a:t>
            </a:r>
            <a:r>
              <a:rPr lang="en-US" altLang="tr-TR" dirty="0">
                <a:latin typeface="Times New Roman" panose="02020603050405020304" pitchFamily="18" charset="0"/>
                <a:ea typeface="ＭＳ Ｐゴシック" panose="020B0600070205080204" pitchFamily="34" charset="-128"/>
              </a:rPr>
              <a:t> </a:t>
            </a:r>
            <a:r>
              <a:rPr lang="en-US" altLang="tr-TR" b="1" dirty="0" err="1">
                <a:solidFill>
                  <a:srgbClr val="FF0000"/>
                </a:solidFill>
                <a:latin typeface="Times New Roman" panose="02020603050405020304" pitchFamily="18" charset="0"/>
                <a:ea typeface="ＭＳ Ｐゴシック" panose="020B0600070205080204" pitchFamily="34" charset="-128"/>
              </a:rPr>
              <a:t>preemptif</a:t>
            </a:r>
            <a:r>
              <a:rPr lang="en-US" altLang="tr-TR" b="1" dirty="0">
                <a:solidFill>
                  <a:srgbClr val="FF0000"/>
                </a:solidFill>
                <a:latin typeface="Times New Roman" panose="02020603050405020304" pitchFamily="18" charset="0"/>
                <a:ea typeface="ＭＳ Ｐゴシック" panose="020B0600070205080204" pitchFamily="34" charset="-128"/>
              </a:rPr>
              <a:t> </a:t>
            </a:r>
            <a:r>
              <a:rPr lang="en-US" altLang="tr-TR" b="1" dirty="0" err="1">
                <a:solidFill>
                  <a:srgbClr val="FF0000"/>
                </a:solidFill>
                <a:latin typeface="Times New Roman" panose="02020603050405020304" pitchFamily="18" charset="0"/>
                <a:ea typeface="ＭＳ Ｐゴシック" panose="020B0600070205080204" pitchFamily="34" charset="-128"/>
              </a:rPr>
              <a:t>plerixafor</a:t>
            </a:r>
            <a:endParaRPr lang="en-US" altLang="tr-TR" b="1" dirty="0">
              <a:solidFill>
                <a:srgbClr val="FF0000"/>
              </a:solidFill>
              <a:latin typeface="Times New Roman" panose="02020603050405020304" pitchFamily="18" charset="0"/>
              <a:ea typeface="ＭＳ Ｐゴシック" panose="020B0600070205080204" pitchFamily="34" charset="-128"/>
            </a:endParaRPr>
          </a:p>
          <a:p>
            <a:pPr marL="914400" lvl="1" indent="-457200" algn="just">
              <a:lnSpc>
                <a:spcPct val="130000"/>
              </a:lnSpc>
              <a:buFontTx/>
              <a:buAutoNum type="arabicPeriod"/>
            </a:pPr>
            <a:r>
              <a:rPr lang="en-US" altLang="tr-TR" dirty="0">
                <a:latin typeface="Times New Roman" panose="02020603050405020304" pitchFamily="18" charset="0"/>
                <a:ea typeface="ＭＳ Ｐゴシック" panose="020B0600070205080204" pitchFamily="34" charset="-128"/>
              </a:rPr>
              <a:t>Suboptimal </a:t>
            </a:r>
            <a:r>
              <a:rPr lang="en-US" altLang="tr-TR" dirty="0" err="1">
                <a:latin typeface="Times New Roman" panose="02020603050405020304" pitchFamily="18" charset="0"/>
                <a:ea typeface="ＭＳ Ｐゴシック" panose="020B0600070205080204" pitchFamily="34" charset="-128"/>
              </a:rPr>
              <a:t>mobilizasyon</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durumunda</a:t>
            </a:r>
            <a:r>
              <a:rPr lang="en-US" altLang="tr-TR" dirty="0">
                <a:latin typeface="Times New Roman" panose="02020603050405020304" pitchFamily="18" charset="0"/>
                <a:ea typeface="ＭＳ Ｐゴシック" panose="020B0600070205080204" pitchFamily="34" charset="-128"/>
              </a:rPr>
              <a:t> </a:t>
            </a:r>
            <a:r>
              <a:rPr lang="en-US" altLang="tr-TR" b="1" dirty="0" err="1">
                <a:solidFill>
                  <a:srgbClr val="FF0000"/>
                </a:solidFill>
                <a:latin typeface="Times New Roman" panose="02020603050405020304" pitchFamily="18" charset="0"/>
                <a:ea typeface="ＭＳ Ｐゴシック" panose="020B0600070205080204" pitchFamily="34" charset="-128"/>
              </a:rPr>
              <a:t>Acil</a:t>
            </a:r>
            <a:r>
              <a:rPr lang="en-US" altLang="tr-TR" b="1" dirty="0">
                <a:solidFill>
                  <a:srgbClr val="FF0000"/>
                </a:solidFill>
                <a:latin typeface="Times New Roman" panose="02020603050405020304" pitchFamily="18" charset="0"/>
                <a:ea typeface="ＭＳ Ｐゴシック" panose="020B0600070205080204" pitchFamily="34" charset="-128"/>
              </a:rPr>
              <a:t> </a:t>
            </a:r>
            <a:r>
              <a:rPr lang="en-US" altLang="tr-TR" b="1" dirty="0" err="1">
                <a:solidFill>
                  <a:srgbClr val="FF0000"/>
                </a:solidFill>
                <a:latin typeface="Times New Roman" panose="02020603050405020304" pitchFamily="18" charset="0"/>
                <a:ea typeface="ＭＳ Ｐゴシック" panose="020B0600070205080204" pitchFamily="34" charset="-128"/>
              </a:rPr>
              <a:t>plerixafor</a:t>
            </a:r>
            <a:r>
              <a:rPr lang="en-US" altLang="tr-TR" b="1" dirty="0">
                <a:solidFill>
                  <a:srgbClr val="FF0000"/>
                </a:solidFill>
                <a:latin typeface="Times New Roman" panose="02020603050405020304" pitchFamily="18" charset="0"/>
                <a:ea typeface="ＭＳ Ｐゴシック" panose="020B0600070205080204" pitchFamily="34" charset="-128"/>
              </a:rPr>
              <a:t> </a:t>
            </a:r>
            <a:r>
              <a:rPr lang="en-US" altLang="tr-TR" b="1" dirty="0" err="1">
                <a:solidFill>
                  <a:srgbClr val="FF0000"/>
                </a:solidFill>
                <a:latin typeface="Times New Roman" panose="02020603050405020304" pitchFamily="18" charset="0"/>
                <a:ea typeface="ＭＳ Ｐゴシック" panose="020B0600070205080204" pitchFamily="34" charset="-128"/>
              </a:rPr>
              <a:t>kurtarma</a:t>
            </a:r>
            <a:endParaRPr lang="en-US" altLang="tr-TR" b="1" dirty="0">
              <a:solidFill>
                <a:srgbClr val="FF0000"/>
              </a:solidFill>
              <a:latin typeface="Times New Roman" panose="02020603050405020304" pitchFamily="18" charset="0"/>
              <a:ea typeface="ＭＳ Ｐゴシック" panose="020B0600070205080204" pitchFamily="34" charset="-128"/>
            </a:endParaRPr>
          </a:p>
          <a:p>
            <a:pPr marL="914400" lvl="1" indent="-457200" algn="just">
              <a:lnSpc>
                <a:spcPct val="130000"/>
              </a:lnSpc>
              <a:buFontTx/>
              <a:buAutoNum type="arabicPeriod"/>
            </a:pPr>
            <a:r>
              <a:rPr lang="en-US" altLang="tr-TR" dirty="0" err="1">
                <a:latin typeface="Times New Roman" panose="02020603050405020304" pitchFamily="18" charset="0"/>
                <a:ea typeface="ＭＳ Ｐゴシック" panose="020B0600070205080204" pitchFamily="34" charset="-128"/>
              </a:rPr>
              <a:t>Mobilizasyon</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başarısızlığında</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plerixafor</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ile</a:t>
            </a:r>
            <a:r>
              <a:rPr lang="en-US" altLang="tr-TR" dirty="0">
                <a:latin typeface="Times New Roman" panose="02020603050405020304" pitchFamily="18" charset="0"/>
                <a:ea typeface="ＭＳ Ｐゴシック" panose="020B0600070205080204" pitchFamily="34" charset="-128"/>
              </a:rPr>
              <a:t> </a:t>
            </a:r>
            <a:r>
              <a:rPr lang="en-US" altLang="tr-TR" b="1" dirty="0" err="1">
                <a:solidFill>
                  <a:srgbClr val="FF0000"/>
                </a:solidFill>
                <a:latin typeface="Times New Roman" panose="02020603050405020304" pitchFamily="18" charset="0"/>
                <a:ea typeface="ＭＳ Ｐゴシック" panose="020B0600070205080204" pitchFamily="34" charset="-128"/>
              </a:rPr>
              <a:t>remobilizasyon</a:t>
            </a:r>
            <a:endParaRPr lang="en-US" altLang="tr-TR" b="1" baseline="30000" dirty="0">
              <a:solidFill>
                <a:srgbClr val="FF0000"/>
              </a:solidFill>
              <a:latin typeface="Times New Roman" panose="02020603050405020304" pitchFamily="18" charset="0"/>
              <a:ea typeface="ＭＳ Ｐゴシック" panose="020B0600070205080204" pitchFamily="34" charset="-128"/>
            </a:endParaRPr>
          </a:p>
        </p:txBody>
      </p:sp>
      <p:sp>
        <p:nvSpPr>
          <p:cNvPr id="196610" name="Rectangle 281">
            <a:extLst>
              <a:ext uri="{FF2B5EF4-FFF2-40B4-BE49-F238E27FC236}">
                <a16:creationId xmlns:a16="http://schemas.microsoft.com/office/drawing/2014/main" id="{95329341-3679-494E-9DBF-6DCD21FF646E}"/>
              </a:ext>
            </a:extLst>
          </p:cNvPr>
          <p:cNvSpPr>
            <a:spLocks noChangeArrowheads="1"/>
          </p:cNvSpPr>
          <p:nvPr/>
        </p:nvSpPr>
        <p:spPr bwMode="auto">
          <a:xfrm>
            <a:off x="2511425" y="57150"/>
            <a:ext cx="7143750" cy="8509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dirty="0" err="1">
                <a:solidFill>
                  <a:srgbClr val="FFFFFF"/>
                </a:solidFill>
                <a:latin typeface="Times New Roman" panose="02020603050405020304" pitchFamily="18" charset="0"/>
              </a:rPr>
              <a:t>Etkili</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Mobilizasyon</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Stratejileri</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ve</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Algoritmaları</a:t>
            </a:r>
            <a:endParaRPr lang="nl-NL" altLang="tr-TR" sz="2000" dirty="0">
              <a:solidFill>
                <a:srgbClr val="FFFFFF"/>
              </a:solidFill>
              <a:latin typeface="Times New Roman" panose="02020603050405020304" pitchFamily="18" charset="0"/>
            </a:endParaRPr>
          </a:p>
        </p:txBody>
      </p:sp>
      <p:sp>
        <p:nvSpPr>
          <p:cNvPr id="196612" name="TextBox 3">
            <a:extLst>
              <a:ext uri="{FF2B5EF4-FFF2-40B4-BE49-F238E27FC236}">
                <a16:creationId xmlns:a16="http://schemas.microsoft.com/office/drawing/2014/main" id="{F2DC7490-24D1-7844-9522-01E126F1ED2C}"/>
              </a:ext>
            </a:extLst>
          </p:cNvPr>
          <p:cNvSpPr txBox="1">
            <a:spLocks noChangeArrowheads="1"/>
          </p:cNvSpPr>
          <p:nvPr/>
        </p:nvSpPr>
        <p:spPr bwMode="auto">
          <a:xfrm>
            <a:off x="1562101" y="6256339"/>
            <a:ext cx="7864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tr-TR" sz="1200"/>
              <a:t>L. Bik To, et al. How I treat patients who mobilize hematopoietic stem cells poorly. BLOOD 2011; 118(17): 4530-4540</a:t>
            </a:r>
          </a:p>
        </p:txBody>
      </p:sp>
    </p:spTree>
    <p:extLst>
      <p:ext uri="{BB962C8B-B14F-4D97-AF65-F5344CB8AC3E}">
        <p14:creationId xmlns:p14="http://schemas.microsoft.com/office/powerpoint/2010/main" val="13824669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266A56-1A02-E64E-A378-D32DD70BC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2309813"/>
            <a:ext cx="72263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281">
            <a:extLst>
              <a:ext uri="{FF2B5EF4-FFF2-40B4-BE49-F238E27FC236}">
                <a16:creationId xmlns:a16="http://schemas.microsoft.com/office/drawing/2014/main" id="{871646A9-3261-334D-A851-B9B0E6916A3F}"/>
              </a:ext>
            </a:extLst>
          </p:cNvPr>
          <p:cNvSpPr>
            <a:spLocks noChangeArrowheads="1"/>
          </p:cNvSpPr>
          <p:nvPr/>
        </p:nvSpPr>
        <p:spPr bwMode="auto">
          <a:xfrm>
            <a:off x="2476501" y="57150"/>
            <a:ext cx="7178675" cy="8509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2000" dirty="0" err="1">
                <a:solidFill>
                  <a:srgbClr val="FFFFFF"/>
                </a:solidFill>
                <a:latin typeface="Times New Roman" panose="02020603050405020304" pitchFamily="18" charset="0"/>
              </a:rPr>
              <a:t>Etkili</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Mobilizasyon</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Stratejileri</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ve</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Algoritmaları</a:t>
            </a:r>
            <a:endParaRPr lang="en-US" altLang="tr-TR" sz="2000" dirty="0">
              <a:solidFill>
                <a:srgbClr val="FFFFFF"/>
              </a:solidFill>
              <a:latin typeface="Times New Roman" panose="02020603050405020304" pitchFamily="18" charset="0"/>
            </a:endParaRPr>
          </a:p>
          <a:p>
            <a:pPr algn="ctr" eaLnBrk="1" hangingPunct="1"/>
            <a:r>
              <a:rPr lang="en-US" altLang="tr-TR" sz="2800" dirty="0" err="1">
                <a:solidFill>
                  <a:srgbClr val="FFFFFF"/>
                </a:solidFill>
                <a:latin typeface="Times New Roman" panose="02020603050405020304" pitchFamily="18" charset="0"/>
              </a:rPr>
              <a:t>Preemptif</a:t>
            </a:r>
            <a:r>
              <a:rPr lang="en-US" altLang="tr-TR" sz="2800" dirty="0">
                <a:solidFill>
                  <a:srgbClr val="FFFFFF"/>
                </a:solidFill>
                <a:latin typeface="Times New Roman" panose="02020603050405020304" pitchFamily="18" charset="0"/>
              </a:rPr>
              <a:t> </a:t>
            </a:r>
            <a:r>
              <a:rPr lang="en-US" altLang="tr-TR" sz="2800" dirty="0" err="1">
                <a:solidFill>
                  <a:srgbClr val="FFFFFF"/>
                </a:solidFill>
                <a:latin typeface="Times New Roman" panose="02020603050405020304" pitchFamily="18" charset="0"/>
              </a:rPr>
              <a:t>plerixafor</a:t>
            </a:r>
            <a:r>
              <a:rPr lang="en-US" altLang="tr-TR" sz="2800" dirty="0">
                <a:solidFill>
                  <a:srgbClr val="FFFFFF"/>
                </a:solidFill>
                <a:latin typeface="Times New Roman" panose="02020603050405020304" pitchFamily="18" charset="0"/>
              </a:rPr>
              <a:t> </a:t>
            </a:r>
          </a:p>
        </p:txBody>
      </p:sp>
      <p:sp>
        <p:nvSpPr>
          <p:cNvPr id="197636" name="Rectangle 3">
            <a:extLst>
              <a:ext uri="{FF2B5EF4-FFF2-40B4-BE49-F238E27FC236}">
                <a16:creationId xmlns:a16="http://schemas.microsoft.com/office/drawing/2014/main" id="{4D023DD4-60DB-AB4D-B778-7B7E5A998C40}"/>
              </a:ext>
            </a:extLst>
          </p:cNvPr>
          <p:cNvSpPr txBox="1">
            <a:spLocks noChangeArrowheads="1"/>
          </p:cNvSpPr>
          <p:nvPr/>
        </p:nvSpPr>
        <p:spPr bwMode="auto">
          <a:xfrm>
            <a:off x="1928814" y="1187450"/>
            <a:ext cx="84788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429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nSpc>
                <a:spcPct val="120000"/>
              </a:lnSpc>
              <a:spcBef>
                <a:spcPct val="20000"/>
              </a:spcBef>
              <a:buSzPct val="85000"/>
              <a:buFont typeface="Wingdings" pitchFamily="2" charset="2"/>
              <a:buChar char="o"/>
            </a:pPr>
            <a:r>
              <a:rPr lang="en-US" altLang="tr-TR" sz="2000">
                <a:latin typeface="Times New Roman" panose="02020603050405020304" pitchFamily="18" charset="0"/>
              </a:rPr>
              <a:t>Mantıklı preemptif plerixafor kullanımı olası </a:t>
            </a:r>
            <a:r>
              <a:rPr lang="en-US" altLang="tr-TR" sz="2000">
                <a:solidFill>
                  <a:srgbClr val="FF0000"/>
                </a:solidFill>
                <a:latin typeface="Times New Roman" panose="02020603050405020304" pitchFamily="18" charset="0"/>
              </a:rPr>
              <a:t>kötü mobilize olacak hastaların tespitine bağlıdır</a:t>
            </a:r>
            <a:endParaRPr lang="en-US" altLang="tr-TR" sz="2000" b="1">
              <a:solidFill>
                <a:srgbClr val="FF0000"/>
              </a:solidFill>
              <a:latin typeface="Times New Roman" panose="02020603050405020304" pitchFamily="18" charset="0"/>
            </a:endParaRPr>
          </a:p>
        </p:txBody>
      </p:sp>
      <p:sp>
        <p:nvSpPr>
          <p:cNvPr id="197637" name="TextBox 7">
            <a:extLst>
              <a:ext uri="{FF2B5EF4-FFF2-40B4-BE49-F238E27FC236}">
                <a16:creationId xmlns:a16="http://schemas.microsoft.com/office/drawing/2014/main" id="{F8D5ACDC-D8E3-5049-8E3F-C504739A84CB}"/>
              </a:ext>
            </a:extLst>
          </p:cNvPr>
          <p:cNvSpPr txBox="1">
            <a:spLocks noChangeArrowheads="1"/>
          </p:cNvSpPr>
          <p:nvPr/>
        </p:nvSpPr>
        <p:spPr bwMode="auto">
          <a:xfrm>
            <a:off x="1847850" y="6308725"/>
            <a:ext cx="7435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100"/>
              <a:t>L. Bik To, et al. How I treat patients who mobilize hematopoietic stem cells poorly. BLOOD 2011; 118(17): 4530-4540</a:t>
            </a:r>
          </a:p>
        </p:txBody>
      </p:sp>
      <p:sp>
        <p:nvSpPr>
          <p:cNvPr id="197638" name="Rectangle 1">
            <a:extLst>
              <a:ext uri="{FF2B5EF4-FFF2-40B4-BE49-F238E27FC236}">
                <a16:creationId xmlns:a16="http://schemas.microsoft.com/office/drawing/2014/main" id="{17ABACE6-C47D-DC4A-822A-5F94DB5D291F}"/>
              </a:ext>
            </a:extLst>
          </p:cNvPr>
          <p:cNvSpPr>
            <a:spLocks noChangeArrowheads="1"/>
          </p:cNvSpPr>
          <p:nvPr/>
        </p:nvSpPr>
        <p:spPr bwMode="auto">
          <a:xfrm>
            <a:off x="3659189" y="2297114"/>
            <a:ext cx="5038725" cy="701675"/>
          </a:xfrm>
          <a:prstGeom prst="rect">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sz="1800"/>
              <a:t>PK 4 gün CD34 düzeyi tabanlı</a:t>
            </a:r>
          </a:p>
          <a:p>
            <a:pPr algn="ctr"/>
            <a:r>
              <a:rPr lang="en-US" altLang="tr-TR" sz="1800"/>
              <a:t>Preemptif model</a:t>
            </a:r>
          </a:p>
        </p:txBody>
      </p:sp>
    </p:spTree>
    <p:extLst>
      <p:ext uri="{BB962C8B-B14F-4D97-AF65-F5344CB8AC3E}">
        <p14:creationId xmlns:p14="http://schemas.microsoft.com/office/powerpoint/2010/main" val="1444102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3">
            <a:extLst>
              <a:ext uri="{FF2B5EF4-FFF2-40B4-BE49-F238E27FC236}">
                <a16:creationId xmlns:a16="http://schemas.microsoft.com/office/drawing/2014/main" id="{CBB5D7A0-A5F5-FA4E-9A82-E45AD6181739}"/>
              </a:ext>
            </a:extLst>
          </p:cNvPr>
          <p:cNvSpPr>
            <a:spLocks noGrp="1" noChangeArrowheads="1"/>
          </p:cNvSpPr>
          <p:nvPr>
            <p:ph type="body" idx="1"/>
          </p:nvPr>
        </p:nvSpPr>
        <p:spPr bwMode="auto">
          <a:xfrm>
            <a:off x="1889126" y="1243014"/>
            <a:ext cx="8524875" cy="4700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30000"/>
              </a:lnSpc>
              <a:buFont typeface="Wingdings" panose="05000000000000000000" pitchFamily="2" charset="2"/>
              <a:buChar char="§"/>
            </a:pPr>
            <a:r>
              <a:rPr lang="en-US" altLang="tr-TR" sz="2000" dirty="0">
                <a:ea typeface="ＭＳ Ｐゴシック" panose="020B0600070205080204" pitchFamily="34" charset="-128"/>
              </a:rPr>
              <a:t>Suboptimal </a:t>
            </a:r>
            <a:r>
              <a:rPr lang="en-US" altLang="tr-TR" sz="2000" dirty="0" err="1">
                <a:ea typeface="ＭＳ Ｐゴシック" panose="020B0600070205080204" pitchFamily="34" charset="-128"/>
              </a:rPr>
              <a:t>mobilizasyonda</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acil</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plerixafor</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kurtarma</a:t>
            </a:r>
            <a:r>
              <a:rPr lang="en-US" altLang="tr-TR" sz="2000" dirty="0">
                <a:ea typeface="ＭＳ Ｐゴシック" panose="020B0600070205080204" pitchFamily="34" charset="-128"/>
              </a:rPr>
              <a:t>;</a:t>
            </a:r>
          </a:p>
          <a:p>
            <a:pPr lvl="1" algn="just">
              <a:lnSpc>
                <a:spcPct val="130000"/>
              </a:lnSpc>
              <a:buFont typeface="Wingdings" panose="05000000000000000000" pitchFamily="2" charset="2"/>
              <a:buChar char="§"/>
            </a:pPr>
            <a:r>
              <a:rPr lang="en-US" altLang="tr-TR" sz="2000" dirty="0">
                <a:ea typeface="ＭＳ Ｐゴシック" panose="020B0600070205080204" pitchFamily="34" charset="-128"/>
              </a:rPr>
              <a:t>Kabul </a:t>
            </a:r>
            <a:r>
              <a:rPr lang="en-US" altLang="tr-TR" sz="2000" dirty="0" err="1">
                <a:ea typeface="ＭＳ Ｐゴシック" panose="020B0600070205080204" pitchFamily="34" charset="-128"/>
              </a:rPr>
              <a:t>edilebilir</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aferez</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işlem</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gün</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sayısı</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içinde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hedef</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ürünü</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toplayamama</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riski</a:t>
            </a:r>
            <a:endParaRPr lang="en-US" altLang="tr-TR" sz="2000" dirty="0">
              <a:solidFill>
                <a:srgbClr val="FF0000"/>
              </a:solidFill>
              <a:ea typeface="ＭＳ Ｐゴシック" panose="020B0600070205080204" pitchFamily="34" charset="-128"/>
            </a:endParaRPr>
          </a:p>
          <a:p>
            <a:pPr lvl="1" algn="just">
              <a:lnSpc>
                <a:spcPct val="130000"/>
              </a:lnSpc>
              <a:buFont typeface="Wingdings" panose="05000000000000000000" pitchFamily="2" charset="2"/>
              <a:buChar char="§"/>
            </a:pPr>
            <a:r>
              <a:rPr lang="en-US" altLang="tr-TR" sz="2000" dirty="0" err="1">
                <a:solidFill>
                  <a:srgbClr val="FF0000"/>
                </a:solidFill>
                <a:ea typeface="ＭＳ Ｐゴシック" panose="020B0600070205080204" pitchFamily="34" charset="-128"/>
              </a:rPr>
              <a:t>Düşük</a:t>
            </a:r>
            <a:r>
              <a:rPr lang="en-US" altLang="tr-TR" sz="2000" dirty="0">
                <a:solidFill>
                  <a:srgbClr val="FF0000"/>
                </a:solidFill>
                <a:ea typeface="ＭＳ Ｐゴシック" panose="020B0600070205080204" pitchFamily="34" charset="-128"/>
              </a:rPr>
              <a:t> PK CD34 </a:t>
            </a:r>
            <a:r>
              <a:rPr lang="en-US" altLang="tr-TR" sz="2000" dirty="0" err="1">
                <a:solidFill>
                  <a:srgbClr val="FF0000"/>
                </a:solidFill>
                <a:ea typeface="ＭＳ Ｐゴシック" panose="020B0600070205080204" pitchFamily="34" charset="-128"/>
              </a:rPr>
              <a:t>sayısı</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veya</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aferezin</a:t>
            </a:r>
            <a:r>
              <a:rPr lang="en-US" altLang="tr-TR" sz="2000" dirty="0">
                <a:solidFill>
                  <a:srgbClr val="FF0000"/>
                </a:solidFill>
                <a:ea typeface="ＭＳ Ｐゴシック" panose="020B0600070205080204" pitchFamily="34" charset="-128"/>
              </a:rPr>
              <a:t> ilk </a:t>
            </a:r>
            <a:r>
              <a:rPr lang="en-US" altLang="tr-TR" sz="2000" dirty="0" err="1">
                <a:solidFill>
                  <a:srgbClr val="FF0000"/>
                </a:solidFill>
                <a:ea typeface="ＭＳ Ｐゴシック" panose="020B0600070205080204" pitchFamily="34" charset="-128"/>
              </a:rPr>
              <a:t>günü</a:t>
            </a:r>
            <a:r>
              <a:rPr lang="en-US" altLang="tr-TR" sz="2000" dirty="0">
                <a:solidFill>
                  <a:srgbClr val="FF0000"/>
                </a:solidFill>
                <a:ea typeface="ＭＳ Ｐゴシック" panose="020B0600070205080204" pitchFamily="34" charset="-128"/>
              </a:rPr>
              <a:t> suboptimal </a:t>
            </a:r>
            <a:r>
              <a:rPr lang="en-US" altLang="tr-TR" sz="2000" dirty="0" err="1">
                <a:solidFill>
                  <a:srgbClr val="FF0000"/>
                </a:solidFill>
                <a:ea typeface="ＭＳ Ｐゴシック" panose="020B0600070205080204" pitchFamily="34" charset="-128"/>
              </a:rPr>
              <a:t>aferez</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ürünü</a:t>
            </a:r>
            <a:endParaRPr lang="en-US" altLang="tr-TR" sz="2000" dirty="0">
              <a:ea typeface="ＭＳ Ｐゴシック" panose="020B0600070205080204" pitchFamily="34" charset="-128"/>
            </a:endParaRPr>
          </a:p>
          <a:p>
            <a:pPr lvl="1" algn="just">
              <a:lnSpc>
                <a:spcPct val="130000"/>
              </a:lnSpc>
              <a:buFont typeface="Wingdings" panose="05000000000000000000" pitchFamily="2" charset="2"/>
              <a:buChar char="§"/>
            </a:pPr>
            <a:r>
              <a:rPr lang="en-US" altLang="tr-TR" sz="2000" dirty="0">
                <a:ea typeface="ＭＳ Ｐゴシック" panose="020B0600070205080204" pitchFamily="34" charset="-128"/>
              </a:rPr>
              <a:t>G-</a:t>
            </a:r>
            <a:r>
              <a:rPr lang="en-US" altLang="tr-TR" sz="2000" dirty="0" err="1">
                <a:ea typeface="ＭＳ Ｐゴシック" panose="020B0600070205080204" pitchFamily="34" charset="-128"/>
              </a:rPr>
              <a:t>CSF</a:t>
            </a:r>
            <a:r>
              <a:rPr lang="en-US" altLang="en-US" sz="2000" dirty="0" err="1">
                <a:ea typeface="ＭＳ Ｐゴシック" panose="020B0600070205080204" pitchFamily="34" charset="-128"/>
              </a:rPr>
              <a:t>’</a:t>
            </a:r>
            <a:r>
              <a:rPr lang="en-US" altLang="tr-TR" sz="2000" dirty="0" err="1">
                <a:ea typeface="ＭＳ Ｐゴシック" panose="020B0600070205080204" pitchFamily="34" charset="-128"/>
              </a:rPr>
              <a:t>nin</a:t>
            </a:r>
            <a:r>
              <a:rPr lang="en-US" altLang="tr-TR" sz="2000" dirty="0">
                <a:ea typeface="ＭＳ Ｐゴシック" panose="020B0600070205080204" pitchFamily="34" charset="-128"/>
              </a:rPr>
              <a:t> 5 </a:t>
            </a:r>
            <a:r>
              <a:rPr lang="en-US" altLang="tr-TR" sz="2000" dirty="0" err="1">
                <a:ea typeface="ＭＳ Ｐゴシック" panose="020B0600070205080204" pitchFamily="34" charset="-128"/>
              </a:rPr>
              <a:t>günü</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düşük</a:t>
            </a:r>
            <a:r>
              <a:rPr lang="en-US" altLang="tr-TR" sz="2000" dirty="0">
                <a:ea typeface="ＭＳ Ｐゴシック" panose="020B0600070205080204" pitchFamily="34" charset="-128"/>
              </a:rPr>
              <a:t> CD34+ </a:t>
            </a:r>
            <a:r>
              <a:rPr lang="en-US" altLang="tr-TR" sz="2000" dirty="0" err="1">
                <a:ea typeface="ＭＳ Ｐゴシック" panose="020B0600070205080204" pitchFamily="34" charset="-128"/>
              </a:rPr>
              <a:t>hücre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sayısı</a:t>
            </a:r>
            <a:endParaRPr lang="en-US" altLang="tr-TR" sz="2000" dirty="0">
              <a:ea typeface="ＭＳ Ｐゴシック" panose="020B0600070205080204" pitchFamily="34" charset="-128"/>
            </a:endParaRPr>
          </a:p>
          <a:p>
            <a:pPr lvl="2" algn="just">
              <a:lnSpc>
                <a:spcPct val="130000"/>
              </a:lnSpc>
              <a:buFont typeface="Wingdings" panose="05000000000000000000" pitchFamily="2" charset="2"/>
              <a:buChar char="§"/>
            </a:pPr>
            <a:r>
              <a:rPr lang="en-US" altLang="tr-TR" dirty="0" err="1">
                <a:ea typeface="ＭＳ Ｐゴシック" panose="020B0600070205080204" pitchFamily="34" charset="-128"/>
              </a:rPr>
              <a:t>T</a:t>
            </a:r>
            <a:r>
              <a:rPr lang="en-US" altLang="tr-TR" b="1" dirty="0" err="1">
                <a:ea typeface="ＭＳ Ｐゴシック" panose="020B0600070205080204" pitchFamily="34" charset="-128"/>
              </a:rPr>
              <a:t>ek</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nakil</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planlanmış</a:t>
            </a:r>
            <a:r>
              <a:rPr lang="en-US" altLang="tr-TR" b="1" dirty="0">
                <a:ea typeface="ＭＳ Ｐゴシック" panose="020B0600070205080204" pitchFamily="34" charset="-128"/>
              </a:rPr>
              <a:t> </a:t>
            </a:r>
            <a:r>
              <a:rPr lang="en-US" altLang="tr-TR" dirty="0">
                <a:ea typeface="ＭＳ Ｐゴシック" panose="020B0600070205080204" pitchFamily="34" charset="-128"/>
              </a:rPr>
              <a:t>&lt;</a:t>
            </a:r>
            <a:r>
              <a:rPr lang="en-US" altLang="tr-TR" b="1" dirty="0">
                <a:ea typeface="ＭＳ Ｐゴシック" panose="020B0600070205080204" pitchFamily="34" charset="-128"/>
              </a:rPr>
              <a:t>10/</a:t>
            </a:r>
            <a:r>
              <a:rPr lang="en-US" altLang="tr-TR" b="1" dirty="0" err="1">
                <a:ea typeface="ＭＳ Ｐゴシック" panose="020B0600070205080204" pitchFamily="34" charset="-128"/>
              </a:rPr>
              <a:t>μL</a:t>
            </a:r>
            <a:r>
              <a:rPr lang="en-US" altLang="tr-TR" b="1" dirty="0">
                <a:ea typeface="ＭＳ Ｐゴシック" panose="020B0600070205080204" pitchFamily="34" charset="-128"/>
              </a:rPr>
              <a:t> </a:t>
            </a:r>
          </a:p>
          <a:p>
            <a:pPr lvl="2" algn="just">
              <a:lnSpc>
                <a:spcPct val="130000"/>
              </a:lnSpc>
              <a:buFont typeface="Wingdings" panose="05000000000000000000" pitchFamily="2" charset="2"/>
              <a:buChar char="§"/>
            </a:pPr>
            <a:r>
              <a:rPr lang="en-US" altLang="tr-TR" b="1" dirty="0" err="1">
                <a:ea typeface="ＭＳ Ｐゴシック" panose="020B0600070205080204" pitchFamily="34" charset="-128"/>
              </a:rPr>
              <a:t>Çift</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nakil</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planlanmış</a:t>
            </a:r>
            <a:r>
              <a:rPr lang="en-US" altLang="tr-TR" b="1" dirty="0">
                <a:ea typeface="ＭＳ Ｐゴシック" panose="020B0600070205080204" pitchFamily="34" charset="-128"/>
              </a:rPr>
              <a:t> &lt;20/</a:t>
            </a:r>
            <a:r>
              <a:rPr lang="en-US" altLang="tr-TR" b="1" dirty="0" err="1">
                <a:ea typeface="ＭＳ Ｐゴシック" panose="020B0600070205080204" pitchFamily="34" charset="-128"/>
              </a:rPr>
              <a:t>μL</a:t>
            </a:r>
            <a:endParaRPr lang="en-US" altLang="tr-TR" b="1" dirty="0">
              <a:ea typeface="ＭＳ Ｐゴシック" panose="020B0600070205080204" pitchFamily="34" charset="-128"/>
            </a:endParaRPr>
          </a:p>
          <a:p>
            <a:pPr lvl="1" algn="just">
              <a:lnSpc>
                <a:spcPct val="130000"/>
              </a:lnSpc>
              <a:buFont typeface="Wingdings" panose="05000000000000000000" pitchFamily="2" charset="2"/>
              <a:buChar char="§"/>
            </a:pPr>
            <a:r>
              <a:rPr lang="en-US" altLang="tr-TR" sz="2000" b="1" dirty="0" err="1">
                <a:solidFill>
                  <a:srgbClr val="FF0000"/>
                </a:solidFill>
                <a:ea typeface="ＭＳ Ｐゴシック" panose="020B0600070205080204" pitchFamily="34" charset="-128"/>
              </a:rPr>
              <a:t>Hedef</a:t>
            </a:r>
            <a:r>
              <a:rPr lang="en-US" altLang="tr-TR" sz="2000" b="1" dirty="0">
                <a:solidFill>
                  <a:srgbClr val="FF0000"/>
                </a:solidFill>
                <a:ea typeface="ＭＳ Ｐゴシック" panose="020B0600070205080204" pitchFamily="34" charset="-128"/>
              </a:rPr>
              <a:t> </a:t>
            </a:r>
            <a:r>
              <a:rPr lang="en-US" altLang="tr-TR" sz="2000" b="1" dirty="0" err="1">
                <a:solidFill>
                  <a:srgbClr val="FF0000"/>
                </a:solidFill>
                <a:ea typeface="ＭＳ Ｐゴシック" panose="020B0600070205080204" pitchFamily="34" charset="-128"/>
              </a:rPr>
              <a:t>ürünün</a:t>
            </a:r>
            <a:r>
              <a:rPr lang="en-US" altLang="tr-TR" sz="2000" b="1" dirty="0">
                <a:solidFill>
                  <a:srgbClr val="FF0000"/>
                </a:solidFill>
                <a:ea typeface="ＭＳ Ｐゴシック" panose="020B0600070205080204" pitchFamily="34" charset="-128"/>
              </a:rPr>
              <a:t> %50</a:t>
            </a:r>
            <a:r>
              <a:rPr lang="en-US" altLang="en-US" sz="2000" b="1" dirty="0">
                <a:solidFill>
                  <a:srgbClr val="FF0000"/>
                </a:solidFill>
                <a:ea typeface="ＭＳ Ｐゴシック" panose="020B0600070205080204" pitchFamily="34" charset="-128"/>
              </a:rPr>
              <a:t>’</a:t>
            </a:r>
            <a:r>
              <a:rPr lang="en-US" altLang="tr-TR" sz="2000" b="1" dirty="0">
                <a:solidFill>
                  <a:srgbClr val="FF0000"/>
                </a:solidFill>
                <a:ea typeface="ＭＳ Ｐゴシック" panose="020B0600070205080204" pitchFamily="34" charset="-128"/>
              </a:rPr>
              <a:t>sinin ilk </a:t>
            </a:r>
            <a:r>
              <a:rPr lang="en-US" altLang="tr-TR" sz="2000" b="1" dirty="0" err="1">
                <a:solidFill>
                  <a:srgbClr val="FF0000"/>
                </a:solidFill>
                <a:ea typeface="ＭＳ Ｐゴシック" panose="020B0600070205080204" pitchFamily="34" charset="-128"/>
              </a:rPr>
              <a:t>aferez</a:t>
            </a:r>
            <a:r>
              <a:rPr lang="en-US" altLang="tr-TR" sz="2000" b="1" dirty="0">
                <a:solidFill>
                  <a:srgbClr val="FF0000"/>
                </a:solidFill>
                <a:ea typeface="ＭＳ Ｐゴシック" panose="020B0600070205080204" pitchFamily="34" charset="-128"/>
              </a:rPr>
              <a:t> </a:t>
            </a:r>
            <a:r>
              <a:rPr lang="en-US" altLang="tr-TR" sz="2000" b="1" dirty="0" err="1">
                <a:solidFill>
                  <a:srgbClr val="FF0000"/>
                </a:solidFill>
                <a:ea typeface="ＭＳ Ｐゴシック" panose="020B0600070205080204" pitchFamily="34" charset="-128"/>
              </a:rPr>
              <a:t>günü</a:t>
            </a:r>
            <a:r>
              <a:rPr lang="en-US" altLang="tr-TR" sz="2000" b="1" dirty="0">
                <a:solidFill>
                  <a:srgbClr val="FF0000"/>
                </a:solidFill>
                <a:ea typeface="ＭＳ Ｐゴシック" panose="020B0600070205080204" pitchFamily="34" charset="-128"/>
              </a:rPr>
              <a:t> </a:t>
            </a:r>
            <a:r>
              <a:rPr lang="en-US" altLang="tr-TR" sz="2000" b="1" dirty="0" err="1">
                <a:solidFill>
                  <a:srgbClr val="FF0000"/>
                </a:solidFill>
                <a:ea typeface="ＭＳ Ｐゴシック" panose="020B0600070205080204" pitchFamily="34" charset="-128"/>
              </a:rPr>
              <a:t>toplanamaması</a:t>
            </a:r>
            <a:r>
              <a:rPr lang="en-US" altLang="tr-TR" sz="2000" b="1" dirty="0">
                <a:solidFill>
                  <a:srgbClr val="FF0000"/>
                </a:solidFill>
                <a:ea typeface="ＭＳ Ｐゴシック" panose="020B0600070205080204" pitchFamily="34" charset="-128"/>
              </a:rPr>
              <a:t>, </a:t>
            </a:r>
          </a:p>
          <a:p>
            <a:pPr lvl="1" algn="just">
              <a:lnSpc>
                <a:spcPct val="130000"/>
              </a:lnSpc>
              <a:buFont typeface="Wingdings" panose="05000000000000000000" pitchFamily="2" charset="2"/>
              <a:buChar char="§"/>
            </a:pPr>
            <a:r>
              <a:rPr lang="en-US" altLang="tr-TR" sz="2000" b="1" dirty="0">
                <a:solidFill>
                  <a:srgbClr val="FF0000"/>
                </a:solidFill>
                <a:ea typeface="ＭＳ Ｐゴシック" panose="020B0600070205080204" pitchFamily="34" charset="-128"/>
              </a:rPr>
              <a:t>İlk </a:t>
            </a:r>
            <a:r>
              <a:rPr lang="en-US" altLang="tr-TR" sz="2000" b="1" dirty="0" err="1">
                <a:solidFill>
                  <a:srgbClr val="FF0000"/>
                </a:solidFill>
                <a:ea typeface="ＭＳ Ｐゴシック" panose="020B0600070205080204" pitchFamily="34" charset="-128"/>
              </a:rPr>
              <a:t>aferez</a:t>
            </a:r>
            <a:r>
              <a:rPr lang="en-US" altLang="tr-TR" sz="2000" b="1" dirty="0">
                <a:solidFill>
                  <a:srgbClr val="FF0000"/>
                </a:solidFill>
                <a:ea typeface="ＭＳ Ｐゴシック" panose="020B0600070205080204" pitchFamily="34" charset="-128"/>
              </a:rPr>
              <a:t> </a:t>
            </a:r>
            <a:r>
              <a:rPr lang="en-US" altLang="tr-TR" sz="2000" b="1" dirty="0" err="1">
                <a:solidFill>
                  <a:srgbClr val="FF0000"/>
                </a:solidFill>
                <a:ea typeface="ＭＳ Ｐゴシック" panose="020B0600070205080204" pitchFamily="34" charset="-128"/>
              </a:rPr>
              <a:t>günü</a:t>
            </a:r>
            <a:r>
              <a:rPr lang="en-US" altLang="tr-TR" sz="2000" b="1" dirty="0">
                <a:solidFill>
                  <a:srgbClr val="FF0000"/>
                </a:solidFill>
                <a:ea typeface="ＭＳ Ｐゴシック" panose="020B0600070205080204" pitchFamily="34" charset="-128"/>
              </a:rPr>
              <a:t> </a:t>
            </a:r>
            <a:r>
              <a:rPr lang="en-US" altLang="tr-TR" sz="2000" b="1" dirty="0" err="1">
                <a:solidFill>
                  <a:srgbClr val="FF0000"/>
                </a:solidFill>
                <a:ea typeface="ＭＳ Ｐゴシック" panose="020B0600070205080204" pitchFamily="34" charset="-128"/>
              </a:rPr>
              <a:t>ürünün</a:t>
            </a:r>
            <a:r>
              <a:rPr lang="en-US" altLang="tr-TR" sz="2000" b="1" dirty="0">
                <a:solidFill>
                  <a:srgbClr val="FF0000"/>
                </a:solidFill>
                <a:ea typeface="ＭＳ Ｐゴシック" panose="020B0600070205080204" pitchFamily="34" charset="-128"/>
              </a:rPr>
              <a:t> &lt;0.5 x10</a:t>
            </a:r>
            <a:r>
              <a:rPr lang="en-US" altLang="tr-TR" sz="2000" b="1" baseline="30000" dirty="0">
                <a:solidFill>
                  <a:srgbClr val="FF0000"/>
                </a:solidFill>
                <a:ea typeface="ＭＳ Ｐゴシック" panose="020B0600070205080204" pitchFamily="34" charset="-128"/>
              </a:rPr>
              <a:t>6</a:t>
            </a:r>
            <a:r>
              <a:rPr lang="en-US" altLang="tr-TR" sz="2000" b="1" dirty="0">
                <a:solidFill>
                  <a:srgbClr val="FF0000"/>
                </a:solidFill>
                <a:ea typeface="ＭＳ Ｐゴシック" panose="020B0600070205080204" pitchFamily="34" charset="-128"/>
              </a:rPr>
              <a:t> CD34 </a:t>
            </a:r>
            <a:r>
              <a:rPr lang="en-US" altLang="tr-TR" sz="2000" b="1" dirty="0" err="1">
                <a:solidFill>
                  <a:srgbClr val="FF0000"/>
                </a:solidFill>
                <a:ea typeface="ＭＳ Ｐゴシック" panose="020B0600070205080204" pitchFamily="34" charset="-128"/>
              </a:rPr>
              <a:t>hücre</a:t>
            </a:r>
            <a:r>
              <a:rPr lang="en-US" altLang="tr-TR" sz="2000" b="1" dirty="0">
                <a:solidFill>
                  <a:srgbClr val="FF0000"/>
                </a:solidFill>
                <a:ea typeface="ＭＳ Ｐゴシック" panose="020B0600070205080204" pitchFamily="34" charset="-128"/>
              </a:rPr>
              <a:t>/kg  </a:t>
            </a:r>
            <a:r>
              <a:rPr lang="en-US" altLang="tr-TR" sz="2000" b="1" dirty="0" err="1">
                <a:solidFill>
                  <a:srgbClr val="FF0000"/>
                </a:solidFill>
                <a:ea typeface="ＭＳ Ｐゴシック" panose="020B0600070205080204" pitchFamily="34" charset="-128"/>
              </a:rPr>
              <a:t>olması</a:t>
            </a:r>
            <a:r>
              <a:rPr lang="en-US" altLang="tr-TR" sz="2000" b="1" dirty="0">
                <a:solidFill>
                  <a:srgbClr val="FF0000"/>
                </a:solidFill>
                <a:ea typeface="ＭＳ Ｐゴシック" panose="020B0600070205080204" pitchFamily="34" charset="-128"/>
              </a:rPr>
              <a:t> </a:t>
            </a:r>
          </a:p>
          <a:p>
            <a:pPr lvl="1" algn="just">
              <a:lnSpc>
                <a:spcPct val="130000"/>
              </a:lnSpc>
              <a:buFont typeface="Wingdings" panose="05000000000000000000" pitchFamily="2" charset="2"/>
              <a:buChar char="§"/>
            </a:pPr>
            <a:r>
              <a:rPr lang="en-US" altLang="tr-TR" sz="2000" b="1" dirty="0" err="1">
                <a:ea typeface="ＭＳ Ｐゴシック" panose="020B0600070205080204" pitchFamily="34" charset="-128"/>
              </a:rPr>
              <a:t>Acil</a:t>
            </a:r>
            <a:r>
              <a:rPr lang="en-US" altLang="tr-TR" sz="2000" b="1" dirty="0">
                <a:ea typeface="ＭＳ Ｐゴシック" panose="020B0600070205080204" pitchFamily="34" charset="-128"/>
              </a:rPr>
              <a:t> </a:t>
            </a:r>
            <a:r>
              <a:rPr lang="en-US" altLang="tr-TR" sz="2000" b="1" dirty="0" err="1">
                <a:ea typeface="ＭＳ Ｐゴシック" panose="020B0600070205080204" pitchFamily="34" charset="-128"/>
              </a:rPr>
              <a:t>plerixafor</a:t>
            </a:r>
            <a:r>
              <a:rPr lang="en-US" altLang="tr-TR" sz="2000" b="1" dirty="0">
                <a:ea typeface="ＭＳ Ｐゴシック" panose="020B0600070205080204" pitchFamily="34" charset="-128"/>
              </a:rPr>
              <a:t> </a:t>
            </a:r>
            <a:r>
              <a:rPr lang="en-US" altLang="tr-TR" sz="2000" b="1" dirty="0" err="1">
                <a:ea typeface="ＭＳ Ｐゴシック" panose="020B0600070205080204" pitchFamily="34" charset="-128"/>
              </a:rPr>
              <a:t>kurtarma</a:t>
            </a:r>
            <a:r>
              <a:rPr lang="en-US" altLang="tr-TR" sz="2000" b="1" dirty="0">
                <a:ea typeface="ＭＳ Ｐゴシック" panose="020B0600070205080204" pitchFamily="34" charset="-128"/>
              </a:rPr>
              <a:t> </a:t>
            </a:r>
            <a:r>
              <a:rPr lang="en-US" altLang="tr-TR" sz="2000" b="1" dirty="0" err="1">
                <a:ea typeface="ＭＳ Ｐゴシック" panose="020B0600070205080204" pitchFamily="34" charset="-128"/>
              </a:rPr>
              <a:t>tedavisi</a:t>
            </a:r>
            <a:r>
              <a:rPr lang="en-US" altLang="tr-TR" sz="2000" b="1" dirty="0">
                <a:ea typeface="ＭＳ Ｐゴシック" panose="020B0600070205080204" pitchFamily="34" charset="-128"/>
              </a:rPr>
              <a:t> </a:t>
            </a:r>
            <a:r>
              <a:rPr lang="en-US" altLang="tr-TR" sz="2000" b="1" dirty="0" err="1">
                <a:ea typeface="ＭＳ Ｐゴシック" panose="020B0600070205080204" pitchFamily="34" charset="-128"/>
              </a:rPr>
              <a:t>ihtiyacını</a:t>
            </a:r>
            <a:r>
              <a:rPr lang="en-US" altLang="tr-TR" sz="2000" b="1" dirty="0">
                <a:ea typeface="ＭＳ Ｐゴシック" panose="020B0600070205080204" pitchFamily="34" charset="-128"/>
              </a:rPr>
              <a:t> </a:t>
            </a:r>
            <a:r>
              <a:rPr lang="en-US" altLang="tr-TR" sz="2000" b="1" dirty="0" err="1">
                <a:ea typeface="ＭＳ Ｐゴシック" panose="020B0600070205080204" pitchFamily="34" charset="-128"/>
              </a:rPr>
              <a:t>gösterir</a:t>
            </a:r>
            <a:endParaRPr lang="en-US" altLang="tr-TR" sz="2000" b="1" dirty="0">
              <a:ea typeface="ＭＳ Ｐゴシック" panose="020B0600070205080204" pitchFamily="34" charset="-128"/>
            </a:endParaRPr>
          </a:p>
          <a:p>
            <a:pPr lvl="1">
              <a:lnSpc>
                <a:spcPct val="130000"/>
              </a:lnSpc>
            </a:pPr>
            <a:endParaRPr lang="en-US" altLang="tr-TR" sz="2000" dirty="0">
              <a:latin typeface="Times New Roman" panose="02020603050405020304" pitchFamily="18" charset="0"/>
              <a:ea typeface="ＭＳ Ｐゴシック" panose="020B0600070205080204" pitchFamily="34" charset="-128"/>
            </a:endParaRPr>
          </a:p>
          <a:p>
            <a:pPr lvl="1">
              <a:lnSpc>
                <a:spcPct val="130000"/>
              </a:lnSpc>
            </a:pPr>
            <a:endParaRPr lang="en-US" altLang="tr-TR" sz="2000" dirty="0">
              <a:latin typeface="Times New Roman" panose="02020603050405020304" pitchFamily="18" charset="0"/>
              <a:ea typeface="ＭＳ Ｐゴシック" panose="020B0600070205080204" pitchFamily="34" charset="-128"/>
            </a:endParaRPr>
          </a:p>
        </p:txBody>
      </p:sp>
      <p:sp>
        <p:nvSpPr>
          <p:cNvPr id="201730" name="Rectangle 281">
            <a:extLst>
              <a:ext uri="{FF2B5EF4-FFF2-40B4-BE49-F238E27FC236}">
                <a16:creationId xmlns:a16="http://schemas.microsoft.com/office/drawing/2014/main" id="{2C261B4A-DA91-7E4E-B42F-55EEFFA09F06}"/>
              </a:ext>
            </a:extLst>
          </p:cNvPr>
          <p:cNvSpPr>
            <a:spLocks noChangeArrowheads="1"/>
          </p:cNvSpPr>
          <p:nvPr/>
        </p:nvSpPr>
        <p:spPr bwMode="auto">
          <a:xfrm>
            <a:off x="2493964" y="57150"/>
            <a:ext cx="7126287" cy="915988"/>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2000" dirty="0" err="1">
                <a:solidFill>
                  <a:srgbClr val="FFFFFF"/>
                </a:solidFill>
                <a:latin typeface="Times New Roman" panose="02020603050405020304" pitchFamily="18" charset="0"/>
              </a:rPr>
              <a:t>Etkili</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Mobilizasyon</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Stratejileri</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ve</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Algoritmaları</a:t>
            </a:r>
            <a:endParaRPr lang="en-US" altLang="tr-TR" sz="2000" dirty="0">
              <a:solidFill>
                <a:srgbClr val="FFFFFF"/>
              </a:solidFill>
              <a:latin typeface="Times New Roman" panose="02020603050405020304" pitchFamily="18" charset="0"/>
            </a:endParaRPr>
          </a:p>
          <a:p>
            <a:pPr algn="ctr" eaLnBrk="1" hangingPunct="1"/>
            <a:r>
              <a:rPr lang="en-US" altLang="tr-TR" sz="2800" dirty="0" err="1">
                <a:solidFill>
                  <a:srgbClr val="FFFFFF"/>
                </a:solidFill>
                <a:latin typeface="Times New Roman" panose="02020603050405020304" pitchFamily="18" charset="0"/>
              </a:rPr>
              <a:t>Acil</a:t>
            </a:r>
            <a:r>
              <a:rPr lang="en-US" altLang="tr-TR" sz="2800" dirty="0">
                <a:solidFill>
                  <a:srgbClr val="FFFFFF"/>
                </a:solidFill>
                <a:latin typeface="Times New Roman" panose="02020603050405020304" pitchFamily="18" charset="0"/>
              </a:rPr>
              <a:t> </a:t>
            </a:r>
            <a:r>
              <a:rPr lang="en-US" altLang="tr-TR" sz="2800" dirty="0" err="1">
                <a:solidFill>
                  <a:srgbClr val="FFFFFF"/>
                </a:solidFill>
                <a:latin typeface="Times New Roman" panose="02020603050405020304" pitchFamily="18" charset="0"/>
              </a:rPr>
              <a:t>plerixafor</a:t>
            </a:r>
            <a:r>
              <a:rPr lang="en-US" altLang="tr-TR" sz="2800" dirty="0">
                <a:solidFill>
                  <a:srgbClr val="FFFFFF"/>
                </a:solidFill>
                <a:latin typeface="Times New Roman" panose="02020603050405020304" pitchFamily="18" charset="0"/>
              </a:rPr>
              <a:t> </a:t>
            </a:r>
            <a:r>
              <a:rPr lang="en-US" altLang="tr-TR" sz="2800" dirty="0" err="1">
                <a:solidFill>
                  <a:srgbClr val="FFFFFF"/>
                </a:solidFill>
                <a:latin typeface="Times New Roman" panose="02020603050405020304" pitchFamily="18" charset="0"/>
              </a:rPr>
              <a:t>kurtarma</a:t>
            </a:r>
            <a:endParaRPr lang="nl-NL" altLang="tr-TR" sz="2800" dirty="0">
              <a:solidFill>
                <a:srgbClr val="FFFFFF"/>
              </a:solidFill>
            </a:endParaRPr>
          </a:p>
        </p:txBody>
      </p:sp>
      <p:sp>
        <p:nvSpPr>
          <p:cNvPr id="201732" name="TextBox 6">
            <a:extLst>
              <a:ext uri="{FF2B5EF4-FFF2-40B4-BE49-F238E27FC236}">
                <a16:creationId xmlns:a16="http://schemas.microsoft.com/office/drawing/2014/main" id="{4B53B318-90CD-BC4D-A686-B3A2D2A20662}"/>
              </a:ext>
            </a:extLst>
          </p:cNvPr>
          <p:cNvSpPr txBox="1">
            <a:spLocks noChangeArrowheads="1"/>
          </p:cNvSpPr>
          <p:nvPr/>
        </p:nvSpPr>
        <p:spPr bwMode="auto">
          <a:xfrm>
            <a:off x="1847850" y="6389689"/>
            <a:ext cx="7435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100"/>
              <a:t>L. Bik To, et al. How I treat patients who mobilize hematopoietic stem cells poorly. BLOOD 2011; 118(17): 4530-4540</a:t>
            </a:r>
          </a:p>
        </p:txBody>
      </p:sp>
    </p:spTree>
    <p:extLst>
      <p:ext uri="{BB962C8B-B14F-4D97-AF65-F5344CB8AC3E}">
        <p14:creationId xmlns:p14="http://schemas.microsoft.com/office/powerpoint/2010/main" val="10682084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3">
            <a:extLst>
              <a:ext uri="{FF2B5EF4-FFF2-40B4-BE49-F238E27FC236}">
                <a16:creationId xmlns:a16="http://schemas.microsoft.com/office/drawing/2014/main" id="{262E5CAB-B736-024C-8E3E-1F9595E8DC16}"/>
              </a:ext>
            </a:extLst>
          </p:cNvPr>
          <p:cNvSpPr>
            <a:spLocks noGrp="1" noChangeArrowheads="1"/>
          </p:cNvSpPr>
          <p:nvPr>
            <p:ph type="body" idx="1"/>
          </p:nvPr>
        </p:nvSpPr>
        <p:spPr bwMode="auto">
          <a:xfrm>
            <a:off x="1774825" y="1125538"/>
            <a:ext cx="8642350" cy="532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en-US" altLang="tr-TR" dirty="0" err="1">
                <a:latin typeface="Times New Roman" panose="02020603050405020304" pitchFamily="18" charset="0"/>
                <a:ea typeface="ＭＳ Ｐゴシック" panose="020B0600070205080204" pitchFamily="34" charset="-128"/>
              </a:rPr>
              <a:t>Mobilizasyon</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başarısızlığında</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plerixafor</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ile</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remobilizasyon</a:t>
            </a:r>
            <a:r>
              <a:rPr lang="en-US" altLang="tr-TR" dirty="0">
                <a:latin typeface="Times New Roman" panose="02020603050405020304" pitchFamily="18" charset="0"/>
                <a:ea typeface="ＭＳ Ｐゴシック" panose="020B0600070205080204" pitchFamily="34" charset="-128"/>
              </a:rPr>
              <a:t>;</a:t>
            </a:r>
          </a:p>
          <a:p>
            <a:pPr lvl="1" algn="just">
              <a:lnSpc>
                <a:spcPct val="150000"/>
              </a:lnSpc>
              <a:buFont typeface="Wingdings" panose="05000000000000000000" pitchFamily="2" charset="2"/>
              <a:buChar char="§"/>
            </a:pPr>
            <a:r>
              <a:rPr lang="en-US" altLang="tr-TR" dirty="0" err="1">
                <a:latin typeface="Times New Roman" panose="02020603050405020304" pitchFamily="18" charset="0"/>
                <a:ea typeface="ＭＳ Ｐゴシック" panose="020B0600070205080204" pitchFamily="34" charset="-128"/>
              </a:rPr>
              <a:t>Başarısız</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mobilizasyonda</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plerixafor</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eklenmesi</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ile</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remobilizasyon</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rejimi</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hastaların</a:t>
            </a:r>
            <a:r>
              <a:rPr lang="en-US" altLang="tr-TR" dirty="0">
                <a:latin typeface="Times New Roman" panose="02020603050405020304" pitchFamily="18" charset="0"/>
                <a:ea typeface="ＭＳ Ｐゴシック" panose="020B0600070205080204" pitchFamily="34" charset="-128"/>
              </a:rPr>
              <a:t> </a:t>
            </a:r>
            <a:r>
              <a:rPr lang="en-US" altLang="tr-TR" dirty="0">
                <a:solidFill>
                  <a:srgbClr val="FF0000"/>
                </a:solidFill>
                <a:latin typeface="Times New Roman" panose="02020603050405020304" pitchFamily="18" charset="0"/>
                <a:ea typeface="ＭＳ Ｐゴシック" panose="020B0600070205080204" pitchFamily="34" charset="-128"/>
              </a:rPr>
              <a:t>%70</a:t>
            </a:r>
            <a:r>
              <a:rPr lang="en-US" altLang="en-US" dirty="0">
                <a:solidFill>
                  <a:srgbClr val="FF0000"/>
                </a:solidFill>
                <a:latin typeface="Times New Roman" panose="02020603050405020304" pitchFamily="18" charset="0"/>
                <a:ea typeface="ＭＳ Ｐゴシック" panose="020B0600070205080204" pitchFamily="34" charset="-128"/>
              </a:rPr>
              <a:t>’</a:t>
            </a:r>
            <a:r>
              <a:rPr lang="en-US" altLang="tr-TR" dirty="0">
                <a:solidFill>
                  <a:srgbClr val="FF0000"/>
                </a:solidFill>
                <a:latin typeface="Times New Roman" panose="02020603050405020304" pitchFamily="18" charset="0"/>
                <a:ea typeface="ＭＳ Ｐゴシック" panose="020B0600070205080204" pitchFamily="34" charset="-128"/>
              </a:rPr>
              <a:t>inde CD34 </a:t>
            </a:r>
            <a:r>
              <a:rPr lang="en-US" altLang="tr-TR" dirty="0" err="1">
                <a:solidFill>
                  <a:srgbClr val="FF0000"/>
                </a:solidFill>
                <a:latin typeface="Times New Roman" panose="02020603050405020304" pitchFamily="18" charset="0"/>
                <a:ea typeface="ＭＳ Ｐゴシック" panose="020B0600070205080204" pitchFamily="34" charset="-128"/>
              </a:rPr>
              <a:t>hücre</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hedefine</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ulaşmayı</a:t>
            </a:r>
            <a:r>
              <a:rPr lang="en-US" altLang="tr-TR" dirty="0">
                <a:solidFill>
                  <a:srgbClr val="FF0000"/>
                </a:solidFill>
                <a:latin typeface="Times New Roman" panose="02020603050405020304" pitchFamily="18" charset="0"/>
                <a:ea typeface="ＭＳ Ｐゴシック" panose="020B0600070205080204" pitchFamily="34" charset="-128"/>
              </a:rPr>
              <a:t> </a:t>
            </a:r>
            <a:r>
              <a:rPr lang="en-US" altLang="tr-TR" dirty="0" err="1">
                <a:solidFill>
                  <a:srgbClr val="FF0000"/>
                </a:solidFill>
                <a:latin typeface="Times New Roman" panose="02020603050405020304" pitchFamily="18" charset="0"/>
                <a:ea typeface="ＭＳ Ｐゴシック" panose="020B0600070205080204" pitchFamily="34" charset="-128"/>
              </a:rPr>
              <a:t>sağlar</a:t>
            </a:r>
            <a:r>
              <a:rPr lang="en-US" altLang="tr-TR" dirty="0">
                <a:solidFill>
                  <a:srgbClr val="FF0000"/>
                </a:solidFill>
                <a:latin typeface="Times New Roman" panose="02020603050405020304" pitchFamily="18" charset="0"/>
                <a:ea typeface="ＭＳ Ｐゴシック" panose="020B0600070205080204" pitchFamily="34" charset="-128"/>
              </a:rPr>
              <a:t>.</a:t>
            </a:r>
          </a:p>
          <a:p>
            <a:pPr lvl="1" algn="just">
              <a:lnSpc>
                <a:spcPct val="150000"/>
              </a:lnSpc>
              <a:buFont typeface="Wingdings" panose="05000000000000000000" pitchFamily="2" charset="2"/>
              <a:buChar char="§"/>
            </a:pPr>
            <a:r>
              <a:rPr lang="en-US" altLang="tr-TR" dirty="0" err="1">
                <a:latin typeface="Times New Roman" panose="02020603050405020304" pitchFamily="18" charset="0"/>
                <a:ea typeface="ＭＳ Ｐゴシック" panose="020B0600070205080204" pitchFamily="34" charset="-128"/>
              </a:rPr>
              <a:t>Remobilizasyondan</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önce</a:t>
            </a:r>
            <a:r>
              <a:rPr lang="en-US" altLang="tr-TR" dirty="0">
                <a:latin typeface="Times New Roman" panose="02020603050405020304" pitchFamily="18" charset="0"/>
                <a:ea typeface="ＭＳ Ｐゴシック" panose="020B0600070205080204" pitchFamily="34" charset="-128"/>
              </a:rPr>
              <a:t> 4 </a:t>
            </a:r>
            <a:r>
              <a:rPr lang="en-US" altLang="tr-TR" dirty="0" err="1">
                <a:latin typeface="Times New Roman" panose="02020603050405020304" pitchFamily="18" charset="0"/>
                <a:ea typeface="ＭＳ Ｐゴシック" panose="020B0600070205080204" pitchFamily="34" charset="-128"/>
              </a:rPr>
              <a:t>hafta</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ara</a:t>
            </a:r>
            <a:r>
              <a:rPr lang="en-US" altLang="tr-TR" dirty="0">
                <a:latin typeface="Times New Roman" panose="02020603050405020304" pitchFamily="18" charset="0"/>
                <a:ea typeface="ＭＳ Ｐゴシック" panose="020B0600070205080204" pitchFamily="34" charset="-128"/>
              </a:rPr>
              <a:t> </a:t>
            </a:r>
            <a:r>
              <a:rPr lang="en-US" altLang="tr-TR" dirty="0" err="1">
                <a:latin typeface="Times New Roman" panose="02020603050405020304" pitchFamily="18" charset="0"/>
                <a:ea typeface="ＭＳ Ｐゴシック" panose="020B0600070205080204" pitchFamily="34" charset="-128"/>
              </a:rPr>
              <a:t>olmalı</a:t>
            </a:r>
            <a:r>
              <a:rPr lang="en-US" altLang="tr-TR" dirty="0">
                <a:latin typeface="Times New Roman" panose="02020603050405020304" pitchFamily="18" charset="0"/>
                <a:ea typeface="ＭＳ Ｐゴシック" panose="020B0600070205080204" pitchFamily="34" charset="-128"/>
              </a:rPr>
              <a:t>.</a:t>
            </a:r>
          </a:p>
        </p:txBody>
      </p:sp>
      <p:sp>
        <p:nvSpPr>
          <p:cNvPr id="202754" name="Rectangle 281">
            <a:extLst>
              <a:ext uri="{FF2B5EF4-FFF2-40B4-BE49-F238E27FC236}">
                <a16:creationId xmlns:a16="http://schemas.microsoft.com/office/drawing/2014/main" id="{C5A3CA86-F15C-B641-8683-D3E06F351B39}"/>
              </a:ext>
            </a:extLst>
          </p:cNvPr>
          <p:cNvSpPr>
            <a:spLocks noChangeArrowheads="1"/>
          </p:cNvSpPr>
          <p:nvPr/>
        </p:nvSpPr>
        <p:spPr bwMode="auto">
          <a:xfrm>
            <a:off x="2528889" y="57150"/>
            <a:ext cx="7108825" cy="8509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2000" dirty="0" err="1">
                <a:solidFill>
                  <a:srgbClr val="FFFFFF"/>
                </a:solidFill>
                <a:latin typeface="Times New Roman" panose="02020603050405020304" pitchFamily="18" charset="0"/>
              </a:rPr>
              <a:t>Etkili</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Mobilizasyon</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Stratejileri</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ve</a:t>
            </a:r>
            <a:r>
              <a:rPr lang="en-US" altLang="tr-TR" sz="2000" dirty="0">
                <a:solidFill>
                  <a:srgbClr val="FFFFFF"/>
                </a:solidFill>
                <a:latin typeface="Times New Roman" panose="02020603050405020304" pitchFamily="18" charset="0"/>
              </a:rPr>
              <a:t> </a:t>
            </a:r>
            <a:r>
              <a:rPr lang="en-US" altLang="tr-TR" sz="2000" dirty="0" err="1">
                <a:solidFill>
                  <a:srgbClr val="FFFFFF"/>
                </a:solidFill>
                <a:latin typeface="Times New Roman" panose="02020603050405020304" pitchFamily="18" charset="0"/>
              </a:rPr>
              <a:t>Algoritmaları</a:t>
            </a:r>
            <a:endParaRPr lang="en-US" altLang="tr-TR" sz="2000" dirty="0">
              <a:solidFill>
                <a:srgbClr val="FFFFFF"/>
              </a:solidFill>
              <a:latin typeface="Times New Roman" panose="02020603050405020304" pitchFamily="18" charset="0"/>
            </a:endParaRPr>
          </a:p>
          <a:p>
            <a:pPr algn="ctr" eaLnBrk="1" hangingPunct="1"/>
            <a:r>
              <a:rPr lang="en-US" altLang="tr-TR" sz="2800" dirty="0" err="1">
                <a:solidFill>
                  <a:srgbClr val="FFFFFF"/>
                </a:solidFill>
                <a:latin typeface="Times New Roman" panose="02020603050405020304" pitchFamily="18" charset="0"/>
              </a:rPr>
              <a:t>Plerixafor</a:t>
            </a:r>
            <a:r>
              <a:rPr lang="en-US" altLang="tr-TR" sz="2800" dirty="0">
                <a:solidFill>
                  <a:srgbClr val="FFFFFF"/>
                </a:solidFill>
                <a:latin typeface="Times New Roman" panose="02020603050405020304" pitchFamily="18" charset="0"/>
              </a:rPr>
              <a:t> </a:t>
            </a:r>
            <a:r>
              <a:rPr lang="en-US" altLang="tr-TR" sz="2800" dirty="0" err="1">
                <a:solidFill>
                  <a:srgbClr val="FFFFFF"/>
                </a:solidFill>
                <a:latin typeface="Times New Roman" panose="02020603050405020304" pitchFamily="18" charset="0"/>
              </a:rPr>
              <a:t>ile</a:t>
            </a:r>
            <a:r>
              <a:rPr lang="en-US" altLang="tr-TR" sz="2800" dirty="0">
                <a:solidFill>
                  <a:srgbClr val="FFFFFF"/>
                </a:solidFill>
                <a:latin typeface="Times New Roman" panose="02020603050405020304" pitchFamily="18" charset="0"/>
              </a:rPr>
              <a:t> </a:t>
            </a:r>
            <a:r>
              <a:rPr lang="en-US" altLang="tr-TR" sz="2800" dirty="0" err="1">
                <a:solidFill>
                  <a:srgbClr val="FFFFFF"/>
                </a:solidFill>
                <a:latin typeface="Times New Roman" panose="02020603050405020304" pitchFamily="18" charset="0"/>
              </a:rPr>
              <a:t>Remobilizasyon</a:t>
            </a:r>
            <a:endParaRPr lang="nl-NL" altLang="tr-TR" sz="2800" dirty="0">
              <a:solidFill>
                <a:srgbClr val="FFFFFF"/>
              </a:solidFill>
            </a:endParaRPr>
          </a:p>
        </p:txBody>
      </p:sp>
      <p:sp>
        <p:nvSpPr>
          <p:cNvPr id="202756" name="TextBox 6">
            <a:extLst>
              <a:ext uri="{FF2B5EF4-FFF2-40B4-BE49-F238E27FC236}">
                <a16:creationId xmlns:a16="http://schemas.microsoft.com/office/drawing/2014/main" id="{B1E60AC2-D034-0E47-AA7B-5CB2103E4818}"/>
              </a:ext>
            </a:extLst>
          </p:cNvPr>
          <p:cNvSpPr txBox="1">
            <a:spLocks noChangeArrowheads="1"/>
          </p:cNvSpPr>
          <p:nvPr/>
        </p:nvSpPr>
        <p:spPr bwMode="auto">
          <a:xfrm>
            <a:off x="1847850" y="6173789"/>
            <a:ext cx="7435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100"/>
              <a:t>L. Bik To, et al. How I treat patients who mobilize hematopoietic stem cells poorly. BLOOD 2011; 118(17): 4530-4540</a:t>
            </a:r>
          </a:p>
        </p:txBody>
      </p:sp>
    </p:spTree>
    <p:extLst>
      <p:ext uri="{BB962C8B-B14F-4D97-AF65-F5344CB8AC3E}">
        <p14:creationId xmlns:p14="http://schemas.microsoft.com/office/powerpoint/2010/main" val="15169678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464AA8B-FD6E-DC4E-B288-798C6C6A19B0}"/>
              </a:ext>
            </a:extLst>
          </p:cNvPr>
          <p:cNvGraphicFramePr>
            <a:graphicFrameLocks noGrp="1"/>
          </p:cNvGraphicFramePr>
          <p:nvPr>
            <p:extLst>
              <p:ext uri="{D42A27DB-BD31-4B8C-83A1-F6EECF244321}">
                <p14:modId xmlns:p14="http://schemas.microsoft.com/office/powerpoint/2010/main" val="246716072"/>
              </p:ext>
            </p:extLst>
          </p:nvPr>
        </p:nvGraphicFramePr>
        <p:xfrm>
          <a:off x="1989139" y="1135063"/>
          <a:ext cx="8370887" cy="5205842"/>
        </p:xfrm>
        <a:graphic>
          <a:graphicData uri="http://schemas.openxmlformats.org/drawingml/2006/table">
            <a:tbl>
              <a:tblPr/>
              <a:tblGrid>
                <a:gridCol w="3149600">
                  <a:extLst>
                    <a:ext uri="{9D8B030D-6E8A-4147-A177-3AD203B41FA5}">
                      <a16:colId xmlns:a16="http://schemas.microsoft.com/office/drawing/2014/main" val="3213099119"/>
                    </a:ext>
                  </a:extLst>
                </a:gridCol>
                <a:gridCol w="5221287">
                  <a:extLst>
                    <a:ext uri="{9D8B030D-6E8A-4147-A177-3AD203B41FA5}">
                      <a16:colId xmlns:a16="http://schemas.microsoft.com/office/drawing/2014/main" val="2686595279"/>
                    </a:ext>
                  </a:extLst>
                </a:gridCol>
              </a:tblGrid>
              <a:tr h="725488">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tr-TR" sz="18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rPr>
                        <a:t>Risk-tabanlı Algoritma:</a:t>
                      </a:r>
                    </a:p>
                  </a:txBody>
                  <a:tcPr marL="91428" marR="91428" marT="45617" marB="456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00">
                        <a:alpha val="49019"/>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tr-TR" sz="18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PK CD34 düzeyi ve günlük CD34+hücre ürünü</a:t>
                      </a:r>
                    </a:p>
                  </a:txBody>
                  <a:tcPr marL="91428" marR="91428" marT="45617" marB="456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00">
                        <a:alpha val="49019"/>
                      </a:srgbClr>
                    </a:solidFill>
                  </a:tcPr>
                </a:tc>
                <a:extLst>
                  <a:ext uri="{0D108BD9-81ED-4DB2-BD59-A6C34878D82A}">
                    <a16:rowId xmlns:a16="http://schemas.microsoft.com/office/drawing/2014/main" val="725206911"/>
                  </a:ext>
                </a:extLst>
              </a:tr>
              <a:tr h="4479924">
                <a:tc gridSpan="2">
                  <a:txBody>
                    <a:bodyPr/>
                    <a:lstStyle>
                      <a:lvl1pPr marL="174625" indent="-174625"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457200"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G-CSF 4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ve</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5.gününde PK CD34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düzeyi</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ve</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günlük</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aferez</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CD34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hücre</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ürününü</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izle</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a:t>
                      </a:r>
                    </a:p>
                    <a:p>
                      <a:pPr marL="342900" marR="0" lvl="0" indent="-342900" algn="l" defTabSz="457200"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Hastalar</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5.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gün</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plerixafor</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alır</a:t>
                      </a:r>
                      <a:endPar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endParaRPr>
                    </a:p>
                    <a:p>
                      <a:pPr marL="342900" marR="0" lvl="0" indent="-342900" algn="l" defTabSz="457200"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1"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Eğer</a:t>
                      </a:r>
                      <a:r>
                        <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CD34 </a:t>
                      </a:r>
                      <a:r>
                        <a:rPr kumimoji="0" lang="en-US" altLang="tr-TR" sz="2400" b="1"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düşük</a:t>
                      </a:r>
                      <a:r>
                        <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1"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ise</a:t>
                      </a:r>
                      <a:r>
                        <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(&lt;10/</a:t>
                      </a:r>
                      <a:r>
                        <a:rPr kumimoji="0" lang="en-US" altLang="tr-TR" sz="2400" b="1"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μL</a:t>
                      </a:r>
                      <a:r>
                        <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1"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veya</a:t>
                      </a:r>
                      <a:r>
                        <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p>
                    <a:p>
                      <a:pPr marL="342900" marR="0" lvl="0" indent="-342900" algn="l" defTabSz="457200"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1.gün </a:t>
                      </a:r>
                      <a:r>
                        <a:rPr kumimoji="0" lang="en-US" altLang="tr-TR" sz="2400" b="1"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toplama</a:t>
                      </a:r>
                      <a:r>
                        <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&lt;0.5 x10</a:t>
                      </a:r>
                      <a:r>
                        <a:rPr kumimoji="0" lang="en-US" altLang="tr-TR" sz="2400" b="1" i="0" u="none" strike="noStrike" cap="none" normalizeH="0" baseline="30000" dirty="0">
                          <a:ln>
                            <a:noFill/>
                          </a:ln>
                          <a:solidFill>
                            <a:srgbClr val="000000"/>
                          </a:solidFill>
                          <a:effectLst/>
                          <a:latin typeface="Times New Roman" panose="02020603050405020304" pitchFamily="18" charset="0"/>
                          <a:ea typeface="ＭＳ Ｐゴシック" panose="020B0600070205080204" pitchFamily="34" charset="-128"/>
                        </a:rPr>
                        <a:t>6</a:t>
                      </a:r>
                      <a:r>
                        <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/kg </a:t>
                      </a:r>
                      <a:r>
                        <a:rPr kumimoji="0" lang="en-US" altLang="tr-TR" sz="2400" b="1"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ise</a:t>
                      </a:r>
                      <a:endParaRPr kumimoji="0" lang="en-US" altLang="tr-TR" sz="2400" b="1"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endParaRPr>
                    </a:p>
                    <a:p>
                      <a:pPr marL="342900" marR="0" lvl="0" indent="-342900" algn="l" defTabSz="457200"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Başarısızlık</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oranı</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aferez</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günü</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ve</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toplam</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mobilizasyon</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gün</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sayısı</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azalır</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p>
                    <a:p>
                      <a:pPr marL="342900" marR="0" lvl="0" indent="-342900" algn="l" defTabSz="457200"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Ancak</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mobilizasyon</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maliyeti</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 </a:t>
                      </a:r>
                      <a:r>
                        <a:rPr kumimoji="0" lang="en-US" altLang="tr-TR" sz="2400" b="0" i="0" u="none" strike="noStrike" cap="none" normalizeH="0" baseline="0" dirty="0" err="1">
                          <a:ln>
                            <a:noFill/>
                          </a:ln>
                          <a:solidFill>
                            <a:srgbClr val="000000"/>
                          </a:solidFill>
                          <a:effectLst/>
                          <a:latin typeface="Times New Roman" panose="02020603050405020304" pitchFamily="18" charset="0"/>
                          <a:ea typeface="ＭＳ Ｐゴシック" panose="020B0600070205080204" pitchFamily="34" charset="-128"/>
                        </a:rPr>
                        <a:t>artar</a:t>
                      </a:r>
                      <a:r>
                        <a:rPr kumimoji="0" lang="en-US" altLang="tr-TR" sz="2400" b="0" i="0" u="none" strike="noStrike" cap="none" normalizeH="0" baseline="0" dirty="0">
                          <a:ln>
                            <a:noFill/>
                          </a:ln>
                          <a:solidFill>
                            <a:srgbClr val="000000"/>
                          </a:solidFill>
                          <a:effectLst/>
                          <a:latin typeface="Times New Roman" panose="02020603050405020304" pitchFamily="18" charset="0"/>
                          <a:ea typeface="ＭＳ Ｐゴシック" panose="020B0600070205080204" pitchFamily="34" charset="-128"/>
                        </a:rPr>
                        <a:t>.</a:t>
                      </a:r>
                    </a:p>
                  </a:txBody>
                  <a:tcPr marL="91428" marR="91428" marT="45617" marB="456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00">
                        <a:alpha val="18823"/>
                      </a:srgbClr>
                    </a:solidFill>
                  </a:tcPr>
                </a:tc>
                <a:tc hMerge="1">
                  <a:txBody>
                    <a:bodyPr/>
                    <a:lstStyle/>
                    <a:p>
                      <a:endParaRPr lang="tr-TR"/>
                    </a:p>
                  </a:txBody>
                  <a:tcPr/>
                </a:tc>
                <a:extLst>
                  <a:ext uri="{0D108BD9-81ED-4DB2-BD59-A6C34878D82A}">
                    <a16:rowId xmlns:a16="http://schemas.microsoft.com/office/drawing/2014/main" val="2739392654"/>
                  </a:ext>
                </a:extLst>
              </a:tr>
            </a:tbl>
          </a:graphicData>
        </a:graphic>
      </p:graphicFrame>
      <p:sp>
        <p:nvSpPr>
          <p:cNvPr id="203788" name="Rectangle 281">
            <a:extLst>
              <a:ext uri="{FF2B5EF4-FFF2-40B4-BE49-F238E27FC236}">
                <a16:creationId xmlns:a16="http://schemas.microsoft.com/office/drawing/2014/main" id="{C6A74134-C37C-B44F-B929-D3408C66BCB8}"/>
              </a:ext>
            </a:extLst>
          </p:cNvPr>
          <p:cNvSpPr>
            <a:spLocks noChangeArrowheads="1"/>
          </p:cNvSpPr>
          <p:nvPr/>
        </p:nvSpPr>
        <p:spPr bwMode="auto">
          <a:xfrm>
            <a:off x="2528888" y="57150"/>
            <a:ext cx="7162800" cy="8509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dirty="0" err="1">
                <a:solidFill>
                  <a:srgbClr val="FFFFFF"/>
                </a:solidFill>
                <a:latin typeface="Times New Roman" panose="02020603050405020304" pitchFamily="18" charset="0"/>
              </a:rPr>
              <a:t>Etkili</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Mobilizasyon</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Stratejileri</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ve</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Algoritmaları</a:t>
            </a:r>
            <a:endParaRPr lang="en-US" altLang="tr-TR" dirty="0">
              <a:solidFill>
                <a:srgbClr val="FFFFFF"/>
              </a:solidFill>
              <a:latin typeface="Times New Roman" panose="02020603050405020304" pitchFamily="18" charset="0"/>
            </a:endParaRPr>
          </a:p>
        </p:txBody>
      </p:sp>
      <p:sp>
        <p:nvSpPr>
          <p:cNvPr id="203789" name="TextBox 1">
            <a:extLst>
              <a:ext uri="{FF2B5EF4-FFF2-40B4-BE49-F238E27FC236}">
                <a16:creationId xmlns:a16="http://schemas.microsoft.com/office/drawing/2014/main" id="{13562A31-AEC0-8C42-AC6A-4CF0422FD0A1}"/>
              </a:ext>
            </a:extLst>
          </p:cNvPr>
          <p:cNvSpPr txBox="1">
            <a:spLocks noChangeArrowheads="1"/>
          </p:cNvSpPr>
          <p:nvPr/>
        </p:nvSpPr>
        <p:spPr bwMode="auto">
          <a:xfrm>
            <a:off x="1801814" y="6378576"/>
            <a:ext cx="865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200">
                <a:latin typeface="Times New Roman" panose="02020603050405020304" pitchFamily="18" charset="0"/>
              </a:rPr>
              <a:t>I.N.M. Micallef et al. Cost-Effectiveness Analysis of a Risk-Adapted Algorithm of Plerixafor Use for Autologous Peripheral Blood Stem Cell Mobilization. Biol Blood Marrow Transplant 19 (2013) 87-93.</a:t>
            </a:r>
          </a:p>
        </p:txBody>
      </p:sp>
    </p:spTree>
    <p:extLst>
      <p:ext uri="{BB962C8B-B14F-4D97-AF65-F5344CB8AC3E}">
        <p14:creationId xmlns:p14="http://schemas.microsoft.com/office/powerpoint/2010/main" val="3402493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33B1E8A-2177-E044-9818-DD0873F7A939}"/>
              </a:ext>
            </a:extLst>
          </p:cNvPr>
          <p:cNvGraphicFramePr>
            <a:graphicFrameLocks noGrp="1"/>
          </p:cNvGraphicFramePr>
          <p:nvPr/>
        </p:nvGraphicFramePr>
        <p:xfrm>
          <a:off x="2165350" y="1077914"/>
          <a:ext cx="7861300" cy="5297487"/>
        </p:xfrm>
        <a:graphic>
          <a:graphicData uri="http://schemas.openxmlformats.org/drawingml/2006/table">
            <a:tbl>
              <a:tblPr/>
              <a:tblGrid>
                <a:gridCol w="2681288">
                  <a:extLst>
                    <a:ext uri="{9D8B030D-6E8A-4147-A177-3AD203B41FA5}">
                      <a16:colId xmlns:a16="http://schemas.microsoft.com/office/drawing/2014/main" val="2022401338"/>
                    </a:ext>
                  </a:extLst>
                </a:gridCol>
                <a:gridCol w="5180012">
                  <a:extLst>
                    <a:ext uri="{9D8B030D-6E8A-4147-A177-3AD203B41FA5}">
                      <a16:colId xmlns:a16="http://schemas.microsoft.com/office/drawing/2014/main" val="2401057281"/>
                    </a:ext>
                  </a:extLst>
                </a:gridCol>
              </a:tblGrid>
              <a:tr h="858838">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tr-TR" sz="18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rPr>
                        <a:t>Risk-tabanlı Algoritma</a:t>
                      </a:r>
                    </a:p>
                  </a:txBody>
                  <a:tcPr marL="91428" marR="91428"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00">
                        <a:alpha val="49019"/>
                      </a:srgbClr>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tr-TR" sz="18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4.gün CD34 düzeyi tabanlı</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tr-TR" sz="16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G-CSF devam veya rejime plerixafor ekle</a:t>
                      </a:r>
                      <a:endParaRPr kumimoji="0" lang="en-US" altLang="tr-TR" sz="18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marL="91428" marR="91428"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00">
                        <a:alpha val="49019"/>
                      </a:srgbClr>
                    </a:solidFill>
                  </a:tcPr>
                </a:tc>
                <a:extLst>
                  <a:ext uri="{0D108BD9-81ED-4DB2-BD59-A6C34878D82A}">
                    <a16:rowId xmlns:a16="http://schemas.microsoft.com/office/drawing/2014/main" val="3955515117"/>
                  </a:ext>
                </a:extLst>
              </a:tr>
              <a:tr h="4438649">
                <a:tc gridSpan="2">
                  <a:txBody>
                    <a:bodyPr/>
                    <a:lstStyle>
                      <a:lvl1pPr marL="174625" indent="-174625"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Char char="•"/>
                        <a:tabLst/>
                      </a:pPr>
                      <a:endParaRPr kumimoji="0" lang="en-US" altLang="tr-TR" sz="16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90000"/>
                        </a:lnSpc>
                        <a:spcBef>
                          <a:spcPct val="0"/>
                        </a:spcBef>
                        <a:spcAft>
                          <a:spcPct val="0"/>
                        </a:spcAft>
                        <a:buClrTx/>
                        <a:buSzTx/>
                        <a:buFont typeface="Arial" panose="020B0604020202020204" pitchFamily="34" charset="0"/>
                        <a:buNone/>
                        <a:tabLst/>
                      </a:pPr>
                      <a:endParaRPr kumimoji="0" lang="en-US" altLang="tr-TR" sz="1600" b="0" i="0" u="sng"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endParaRPr>
                    </a:p>
                    <a:p>
                      <a:pPr marL="174625" marR="0" lvl="0" indent="-174625" algn="l" defTabSz="457200" rtl="0" eaLnBrk="1" fontAlgn="base" latinLnBrk="0" hangingPunct="1">
                        <a:lnSpc>
                          <a:spcPct val="110000"/>
                        </a:lnSpc>
                        <a:spcBef>
                          <a:spcPct val="0"/>
                        </a:spcBef>
                        <a:spcAft>
                          <a:spcPct val="0"/>
                        </a:spcAft>
                        <a:buClrTx/>
                        <a:buSzTx/>
                        <a:buFont typeface="Arial" panose="020B0604020202020204" pitchFamily="34" charset="0"/>
                        <a:buChar char="•"/>
                        <a:tabLst/>
                      </a:pPr>
                      <a:r>
                        <a:rPr kumimoji="0" lang="en-US" altLang="tr-TR" sz="2000" b="0" i="0" u="sng"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rPr>
                        <a:t>Avantajları</a:t>
                      </a:r>
                      <a:r>
                        <a:rPr kumimoji="0" lang="en-US" altLang="tr-TR" sz="20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rPr>
                        <a:t>: </a:t>
                      </a:r>
                    </a:p>
                    <a:p>
                      <a:pPr marL="174625" marR="0" lvl="0" indent="-174625" algn="l" defTabSz="457200" rtl="0" eaLnBrk="1" fontAlgn="base" latinLnBrk="0" hangingPunct="1">
                        <a:lnSpc>
                          <a:spcPct val="110000"/>
                        </a:lnSpc>
                        <a:spcBef>
                          <a:spcPct val="0"/>
                        </a:spcBef>
                        <a:spcAft>
                          <a:spcPct val="0"/>
                        </a:spcAft>
                        <a:buClrTx/>
                        <a:buSzTx/>
                        <a:buFont typeface="Arial" panose="020B0604020202020204" pitchFamily="34" charset="0"/>
                        <a:buAutoNum type="arabicParenR"/>
                        <a:tabLst/>
                      </a:pPr>
                      <a:r>
                        <a:rPr kumimoji="0" lang="en-US" altLang="tr-TR" sz="20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rPr>
                        <a:t>Öngörülebilirlik, risk faktörlerinden bağımsız</a:t>
                      </a:r>
                    </a:p>
                    <a:p>
                      <a:pPr marL="174625" marR="0" lvl="0" indent="-174625" algn="l" defTabSz="457200" rtl="0" eaLnBrk="1" fontAlgn="base" latinLnBrk="0" hangingPunct="1">
                        <a:lnSpc>
                          <a:spcPct val="110000"/>
                        </a:lnSpc>
                        <a:spcBef>
                          <a:spcPct val="0"/>
                        </a:spcBef>
                        <a:spcAft>
                          <a:spcPct val="0"/>
                        </a:spcAft>
                        <a:buClrTx/>
                        <a:buSzTx/>
                        <a:buFont typeface="Arial" panose="020B0604020202020204" pitchFamily="34" charset="0"/>
                        <a:buAutoNum type="arabicParenR"/>
                        <a:tabLst/>
                      </a:pPr>
                      <a:r>
                        <a:rPr kumimoji="0" lang="en-US" altLang="tr-TR" sz="20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rPr>
                        <a:t>Aferez kaynaklarının daha iyi kullanımı</a:t>
                      </a:r>
                    </a:p>
                    <a:p>
                      <a:pPr marL="174625" marR="0" lvl="0" indent="-174625" algn="l" defTabSz="457200" rtl="0" eaLnBrk="1" fontAlgn="base" latinLnBrk="0" hangingPunct="1">
                        <a:lnSpc>
                          <a:spcPct val="110000"/>
                        </a:lnSpc>
                        <a:spcBef>
                          <a:spcPct val="0"/>
                        </a:spcBef>
                        <a:spcAft>
                          <a:spcPct val="0"/>
                        </a:spcAft>
                        <a:buClrTx/>
                        <a:buSzTx/>
                        <a:buFont typeface="Arial" panose="020B0604020202020204" pitchFamily="34" charset="0"/>
                        <a:buAutoNum type="arabicParenR"/>
                        <a:tabLst/>
                      </a:pPr>
                      <a:r>
                        <a:rPr kumimoji="0" lang="en-US" altLang="tr-TR" sz="20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rPr>
                        <a:t>Doğru günde aferez yapılması</a:t>
                      </a:r>
                    </a:p>
                  </a:txBody>
                  <a:tcPr marL="91428" marR="91428"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00">
                        <a:alpha val="18823"/>
                      </a:srgbClr>
                    </a:solidFill>
                  </a:tcPr>
                </a:tc>
                <a:tc hMerge="1">
                  <a:txBody>
                    <a:bodyPr/>
                    <a:lstStyle/>
                    <a:p>
                      <a:endParaRPr lang="tr-TR"/>
                    </a:p>
                  </a:txBody>
                  <a:tcPr/>
                </a:tc>
                <a:extLst>
                  <a:ext uri="{0D108BD9-81ED-4DB2-BD59-A6C34878D82A}">
                    <a16:rowId xmlns:a16="http://schemas.microsoft.com/office/drawing/2014/main" val="2247346741"/>
                  </a:ext>
                </a:extLst>
              </a:tr>
            </a:tbl>
          </a:graphicData>
        </a:graphic>
      </p:graphicFrame>
      <p:pic>
        <p:nvPicPr>
          <p:cNvPr id="204811" name="Picture 2">
            <a:extLst>
              <a:ext uri="{FF2B5EF4-FFF2-40B4-BE49-F238E27FC236}">
                <a16:creationId xmlns:a16="http://schemas.microsoft.com/office/drawing/2014/main" id="{DA110CFA-A507-CF44-BA9E-D51710277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9" y="2038351"/>
            <a:ext cx="363537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Picture 6">
            <a:extLst>
              <a:ext uri="{FF2B5EF4-FFF2-40B4-BE49-F238E27FC236}">
                <a16:creationId xmlns:a16="http://schemas.microsoft.com/office/drawing/2014/main" id="{C0CE63AF-AF48-2B41-AA0A-61DE7811D648}"/>
              </a:ext>
            </a:extLst>
          </p:cNvPr>
          <p:cNvSpPr>
            <a:spLocks noChangeAspect="1"/>
          </p:cNvSpPr>
          <p:nvPr/>
        </p:nvSpPr>
        <p:spPr bwMode="auto">
          <a:xfrm>
            <a:off x="5937250" y="2017713"/>
            <a:ext cx="384810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tr-TR" altLang="tr-TR"/>
          </a:p>
        </p:txBody>
      </p:sp>
      <p:sp>
        <p:nvSpPr>
          <p:cNvPr id="204814" name="Rectangle 281">
            <a:extLst>
              <a:ext uri="{FF2B5EF4-FFF2-40B4-BE49-F238E27FC236}">
                <a16:creationId xmlns:a16="http://schemas.microsoft.com/office/drawing/2014/main" id="{2C3CA738-BB59-0144-A5DE-9C884ACEB023}"/>
              </a:ext>
            </a:extLst>
          </p:cNvPr>
          <p:cNvSpPr>
            <a:spLocks noChangeArrowheads="1"/>
          </p:cNvSpPr>
          <p:nvPr/>
        </p:nvSpPr>
        <p:spPr bwMode="auto">
          <a:xfrm>
            <a:off x="2493963" y="57150"/>
            <a:ext cx="7180262" cy="8509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dirty="0" err="1">
                <a:solidFill>
                  <a:srgbClr val="FFFFFF"/>
                </a:solidFill>
                <a:latin typeface="Times New Roman" panose="02020603050405020304" pitchFamily="18" charset="0"/>
              </a:rPr>
              <a:t>Etkili</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Mobilizasyon</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Stratejileri</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ve</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Algoritmaları</a:t>
            </a:r>
            <a:endParaRPr lang="en-US" altLang="tr-TR" dirty="0">
              <a:solidFill>
                <a:srgbClr val="FFFFFF"/>
              </a:solidFill>
              <a:latin typeface="Times New Roman" panose="02020603050405020304" pitchFamily="18" charset="0"/>
            </a:endParaRPr>
          </a:p>
        </p:txBody>
      </p:sp>
      <p:sp>
        <p:nvSpPr>
          <p:cNvPr id="204815" name="TextBox 1">
            <a:extLst>
              <a:ext uri="{FF2B5EF4-FFF2-40B4-BE49-F238E27FC236}">
                <a16:creationId xmlns:a16="http://schemas.microsoft.com/office/drawing/2014/main" id="{D6C4747C-5605-274C-9A96-1DCA01552422}"/>
              </a:ext>
            </a:extLst>
          </p:cNvPr>
          <p:cNvSpPr txBox="1">
            <a:spLocks noChangeArrowheads="1"/>
          </p:cNvSpPr>
          <p:nvPr/>
        </p:nvSpPr>
        <p:spPr bwMode="auto">
          <a:xfrm>
            <a:off x="1787526" y="6450013"/>
            <a:ext cx="8651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100"/>
              <a:t>LJ Costa, et al. Development and validation of a decision-making algorithm to guide the use of plerixafor for autologous HSC mobilization. Bone Marrow Transplantation 2012; 47: 483-487.</a:t>
            </a:r>
          </a:p>
        </p:txBody>
      </p:sp>
      <p:pic>
        <p:nvPicPr>
          <p:cNvPr id="204818" name="Picture 6">
            <a:extLst>
              <a:ext uri="{FF2B5EF4-FFF2-40B4-BE49-F238E27FC236}">
                <a16:creationId xmlns:a16="http://schemas.microsoft.com/office/drawing/2014/main" id="{EB303279-2158-EA45-8C42-F2C07E41E2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7250" y="2052638"/>
            <a:ext cx="384810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819" name="Straight Connector 2">
            <a:extLst>
              <a:ext uri="{FF2B5EF4-FFF2-40B4-BE49-F238E27FC236}">
                <a16:creationId xmlns:a16="http://schemas.microsoft.com/office/drawing/2014/main" id="{CB11B296-E1E4-4041-80D6-9DCD3DFE92C8}"/>
              </a:ext>
            </a:extLst>
          </p:cNvPr>
          <p:cNvCxnSpPr>
            <a:cxnSpLocks noChangeShapeType="1"/>
          </p:cNvCxnSpPr>
          <p:nvPr/>
        </p:nvCxnSpPr>
        <p:spPr bwMode="auto">
          <a:xfrm flipV="1">
            <a:off x="7253288" y="3341688"/>
            <a:ext cx="0" cy="10652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4820" name="Straight Connector 9">
            <a:extLst>
              <a:ext uri="{FF2B5EF4-FFF2-40B4-BE49-F238E27FC236}">
                <a16:creationId xmlns:a16="http://schemas.microsoft.com/office/drawing/2014/main" id="{47B9C4B3-CD8D-9E4D-BACE-B82721F4EF04}"/>
              </a:ext>
            </a:extLst>
          </p:cNvPr>
          <p:cNvCxnSpPr>
            <a:cxnSpLocks noChangeShapeType="1"/>
          </p:cNvCxnSpPr>
          <p:nvPr/>
        </p:nvCxnSpPr>
        <p:spPr bwMode="auto">
          <a:xfrm flipH="1" flipV="1">
            <a:off x="8285163" y="2719389"/>
            <a:ext cx="36512" cy="1717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4346259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0C091F6-A91C-354C-8895-9CB489C987FC}"/>
              </a:ext>
            </a:extLst>
          </p:cNvPr>
          <p:cNvSpPr>
            <a:spLocks noGrp="1" noChangeArrowheads="1"/>
          </p:cNvSpPr>
          <p:nvPr>
            <p:ph type="title" idx="4294967295"/>
          </p:nvPr>
        </p:nvSpPr>
        <p:spPr>
          <a:xfrm>
            <a:off x="2582864" y="119063"/>
            <a:ext cx="7019925" cy="811212"/>
          </a:xfrm>
          <a:prstGeom prst="rect">
            <a:avLst/>
          </a:prstGeom>
        </p:spPr>
        <p:txBody>
          <a:bodyPr/>
          <a:lstStyle/>
          <a:p>
            <a:pPr eaLnBrk="1" hangingPunct="1">
              <a:defRPr/>
            </a:pPr>
            <a:r>
              <a:rPr lang="en-US" altLang="tr-TR" sz="2400">
                <a:solidFill>
                  <a:srgbClr val="FF0000"/>
                </a:solidFill>
                <a:latin typeface="Times New Roman" panose="02020603050405020304" pitchFamily="18" charset="0"/>
                <a:ea typeface="ＭＳ Ｐゴシック" panose="020B0600070205080204" pitchFamily="34" charset="-128"/>
              </a:rPr>
              <a:t>Etkili Mobilizasyon Stratejileri ve Algoritmaları</a:t>
            </a:r>
            <a:br>
              <a:rPr lang="en-US" altLang="tr-TR" sz="2400">
                <a:solidFill>
                  <a:srgbClr val="FF0000"/>
                </a:solidFill>
                <a:latin typeface="Times New Roman" panose="02020603050405020304" pitchFamily="18" charset="0"/>
                <a:ea typeface="ＭＳ Ｐゴシック" panose="020B0600070205080204" pitchFamily="34" charset="-128"/>
              </a:rPr>
            </a:br>
            <a:r>
              <a:rPr lang="tr-TR" altLang="tr-TR" sz="2800" b="1">
                <a:effectLst>
                  <a:outerShdw blurRad="38100" dist="38100" dir="2700000" algn="tl">
                    <a:srgbClr val="C0C0C0"/>
                  </a:outerShdw>
                </a:effectLst>
                <a:ea typeface="ＭＳ Ｐゴシック" panose="020B0600070205080204" pitchFamily="34" charset="-128"/>
              </a:rPr>
              <a:t>Plerixafor uygulama rehberi: Lenfoma</a:t>
            </a:r>
          </a:p>
        </p:txBody>
      </p:sp>
      <p:sp>
        <p:nvSpPr>
          <p:cNvPr id="206850" name="Line 26">
            <a:extLst>
              <a:ext uri="{FF2B5EF4-FFF2-40B4-BE49-F238E27FC236}">
                <a16:creationId xmlns:a16="http://schemas.microsoft.com/office/drawing/2014/main" id="{72E95AA8-EDA6-4644-B16E-8FDB0555A41D}"/>
              </a:ext>
            </a:extLst>
          </p:cNvPr>
          <p:cNvSpPr>
            <a:spLocks noChangeShapeType="1"/>
          </p:cNvSpPr>
          <p:nvPr/>
        </p:nvSpPr>
        <p:spPr bwMode="auto">
          <a:xfrm>
            <a:off x="1524000" y="10668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graphicFrame>
        <p:nvGraphicFramePr>
          <p:cNvPr id="1014843" name="Group 59">
            <a:extLst>
              <a:ext uri="{FF2B5EF4-FFF2-40B4-BE49-F238E27FC236}">
                <a16:creationId xmlns:a16="http://schemas.microsoft.com/office/drawing/2014/main" id="{23354FF2-46B1-ED4F-BEFE-BBA586E810D3}"/>
              </a:ext>
            </a:extLst>
          </p:cNvPr>
          <p:cNvGraphicFramePr>
            <a:graphicFrameLocks noGrp="1"/>
          </p:cNvGraphicFramePr>
          <p:nvPr/>
        </p:nvGraphicFramePr>
        <p:xfrm>
          <a:off x="1992314" y="1196976"/>
          <a:ext cx="8435975" cy="4816475"/>
        </p:xfrm>
        <a:graphic>
          <a:graphicData uri="http://schemas.openxmlformats.org/drawingml/2006/table">
            <a:tbl>
              <a:tblPr/>
              <a:tblGrid>
                <a:gridCol w="2047875">
                  <a:extLst>
                    <a:ext uri="{9D8B030D-6E8A-4147-A177-3AD203B41FA5}">
                      <a16:colId xmlns:a16="http://schemas.microsoft.com/office/drawing/2014/main" val="3293242068"/>
                    </a:ext>
                  </a:extLst>
                </a:gridCol>
                <a:gridCol w="6388100">
                  <a:extLst>
                    <a:ext uri="{9D8B030D-6E8A-4147-A177-3AD203B41FA5}">
                      <a16:colId xmlns:a16="http://schemas.microsoft.com/office/drawing/2014/main" val="546098053"/>
                    </a:ext>
                  </a:extLst>
                </a:gridCol>
              </a:tblGrid>
              <a:tr h="2530475">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60000"/>
                        </a:lnSpc>
                        <a:spcBef>
                          <a:spcPct val="0"/>
                        </a:spcBef>
                        <a:spcAft>
                          <a:spcPct val="0"/>
                        </a:spcAft>
                        <a:buClrTx/>
                        <a:buSzTx/>
                        <a:buFontTx/>
                        <a:buNone/>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Stabil hastalık</a:t>
                      </a:r>
                    </a:p>
                  </a:txBody>
                  <a:tcPr marL="91442" marR="91442"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60000"/>
                        </a:lnSpc>
                        <a:spcBef>
                          <a:spcPct val="0"/>
                        </a:spcBef>
                        <a:spcAft>
                          <a:spcPct val="0"/>
                        </a:spcAft>
                        <a:buClrTx/>
                        <a:buSzTx/>
                        <a:buFontTx/>
                        <a:buNone/>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G-CSF 10 µg/kg/gün, 4 gün, 1x1, 4.günde kan CD34+ hücre sayısına bak</a:t>
                      </a:r>
                    </a:p>
                    <a:p>
                      <a:pPr marL="0" marR="0" lvl="0" indent="0" algn="l" defTabSz="914400" rtl="0" eaLnBrk="0" fontAlgn="base" latinLnBrk="0" hangingPunct="0">
                        <a:lnSpc>
                          <a:spcPct val="160000"/>
                        </a:lnSpc>
                        <a:spcBef>
                          <a:spcPct val="0"/>
                        </a:spcBef>
                        <a:spcAft>
                          <a:spcPct val="0"/>
                        </a:spcAft>
                        <a:buClrTx/>
                        <a:buSzTx/>
                        <a:buFont typeface="Wingdings" pitchFamily="2" charset="2"/>
                        <a:buChar char="Ø"/>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Eğer CD34+ hücre &lt;10/µL ise plerixafor 240 µg/kg ekle (GFR&lt;50 mL/dk ise 160 µg/kg)</a:t>
                      </a:r>
                    </a:p>
                    <a:p>
                      <a:pPr marL="0" marR="0" lvl="0" indent="0" algn="l" defTabSz="914400" rtl="0" eaLnBrk="0" fontAlgn="base" latinLnBrk="0" hangingPunct="0">
                        <a:lnSpc>
                          <a:spcPct val="160000"/>
                        </a:lnSpc>
                        <a:spcBef>
                          <a:spcPct val="0"/>
                        </a:spcBef>
                        <a:spcAft>
                          <a:spcPct val="0"/>
                        </a:spcAft>
                        <a:buClrTx/>
                        <a:buSzTx/>
                        <a:buFont typeface="Wingdings" pitchFamily="2" charset="2"/>
                        <a:buChar char="Ø"/>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5. Günde afereze başlayınız.</a:t>
                      </a:r>
                    </a:p>
                  </a:txBody>
                  <a:tcPr marL="91442" marR="91442"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218879372"/>
                  </a:ext>
                </a:extLst>
              </a:tr>
              <a:tr h="2286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60000"/>
                        </a:lnSpc>
                        <a:spcBef>
                          <a:spcPct val="0"/>
                        </a:spcBef>
                        <a:spcAft>
                          <a:spcPct val="0"/>
                        </a:spcAft>
                        <a:buClrTx/>
                        <a:buSzTx/>
                        <a:buFontTx/>
                        <a:buNone/>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Nüks hastalık</a:t>
                      </a:r>
                    </a:p>
                  </a:txBody>
                  <a:tcPr marL="91442" marR="91442"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60000"/>
                        </a:lnSpc>
                        <a:spcBef>
                          <a:spcPct val="0"/>
                        </a:spcBef>
                        <a:spcAft>
                          <a:spcPct val="0"/>
                        </a:spcAft>
                        <a:buClrTx/>
                        <a:buSzTx/>
                        <a:buFontTx/>
                        <a:buNone/>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G-CSF + ICE, DHAP gibi kurtarma kemoterapileri uygula </a:t>
                      </a:r>
                    </a:p>
                    <a:p>
                      <a:pPr marL="0" marR="0" lvl="0" indent="0" algn="l" defTabSz="914400" rtl="0" eaLnBrk="0" fontAlgn="base" latinLnBrk="0" hangingPunct="0">
                        <a:lnSpc>
                          <a:spcPct val="160000"/>
                        </a:lnSpc>
                        <a:spcBef>
                          <a:spcPct val="0"/>
                        </a:spcBef>
                        <a:spcAft>
                          <a:spcPct val="0"/>
                        </a:spcAft>
                        <a:buClrTx/>
                        <a:buSzTx/>
                        <a:buFont typeface="Wingdings" pitchFamily="2" charset="2"/>
                        <a:buChar char="Ø"/>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WBC&gt;1.0x10</a:t>
                      </a:r>
                      <a:r>
                        <a:rPr kumimoji="0" lang="tr-TR" altLang="tr-TR" sz="2000" b="0" i="0" u="none" strike="noStrike" cap="none" normalizeH="0" baseline="30000">
                          <a:ln>
                            <a:noFill/>
                          </a:ln>
                          <a:solidFill>
                            <a:srgbClr val="FF0000"/>
                          </a:solidFill>
                          <a:effectLst/>
                          <a:latin typeface="Times New Roman" panose="02020603050405020304" pitchFamily="18" charset="0"/>
                          <a:ea typeface="ＭＳ Ｐゴシック" panose="020B0600070205080204" pitchFamily="34" charset="-128"/>
                        </a:rPr>
                        <a:t>9</a:t>
                      </a: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/L olduğunda CD34+ hücre sayısına bak </a:t>
                      </a:r>
                    </a:p>
                    <a:p>
                      <a:pPr marL="0" marR="0" lvl="0" indent="0" algn="l" defTabSz="914400" rtl="0" eaLnBrk="0" fontAlgn="base" latinLnBrk="0" hangingPunct="0">
                        <a:lnSpc>
                          <a:spcPct val="160000"/>
                        </a:lnSpc>
                        <a:spcBef>
                          <a:spcPct val="0"/>
                        </a:spcBef>
                        <a:spcAft>
                          <a:spcPct val="0"/>
                        </a:spcAft>
                        <a:buClrTx/>
                        <a:buSzTx/>
                        <a:buFont typeface="Wingdings" pitchFamily="2" charset="2"/>
                        <a:buChar char="Ø"/>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Eğer CD34+ &lt;10/µL ise günlük kontrol etmeye devam et </a:t>
                      </a:r>
                    </a:p>
                    <a:p>
                      <a:pPr marL="0" marR="0" lvl="0" indent="0" algn="l" defTabSz="914400" rtl="0" eaLnBrk="0" fontAlgn="base" latinLnBrk="0" hangingPunct="0">
                        <a:lnSpc>
                          <a:spcPct val="160000"/>
                        </a:lnSpc>
                        <a:spcBef>
                          <a:spcPct val="0"/>
                        </a:spcBef>
                        <a:spcAft>
                          <a:spcPct val="0"/>
                        </a:spcAft>
                        <a:buClrTx/>
                        <a:buSzTx/>
                        <a:buFont typeface="Wingdings" pitchFamily="2" charset="2"/>
                        <a:buChar char="Ø"/>
                        <a:tabLst/>
                      </a:pPr>
                      <a:r>
                        <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 3 gün sonra CD34+ &lt;10/µL ise plerixafor 240 µg/kg ekle</a:t>
                      </a:r>
                    </a:p>
                  </a:txBody>
                  <a:tcPr marL="91442" marR="91442"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4036976085"/>
                  </a:ext>
                </a:extLst>
              </a:tr>
            </a:tbl>
          </a:graphicData>
        </a:graphic>
      </p:graphicFrame>
      <p:sp>
        <p:nvSpPr>
          <p:cNvPr id="206862" name="TextBox 1">
            <a:extLst>
              <a:ext uri="{FF2B5EF4-FFF2-40B4-BE49-F238E27FC236}">
                <a16:creationId xmlns:a16="http://schemas.microsoft.com/office/drawing/2014/main" id="{ABF3C26C-1532-734D-8ECA-7BBA42D394AF}"/>
              </a:ext>
            </a:extLst>
          </p:cNvPr>
          <p:cNvSpPr txBox="1">
            <a:spLocks noChangeArrowheads="1"/>
          </p:cNvSpPr>
          <p:nvPr/>
        </p:nvSpPr>
        <p:spPr bwMode="auto">
          <a:xfrm>
            <a:off x="1787526" y="6551614"/>
            <a:ext cx="8651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100">
                <a:latin typeface="Times New Roman" panose="02020603050405020304" pitchFamily="18" charset="0"/>
              </a:rPr>
              <a:t>Gertz Morie A.</a:t>
            </a:r>
            <a:r>
              <a:rPr lang="en-US" altLang="tr-TR" sz="1100"/>
              <a:t> Current status of stem cell mobilization.</a:t>
            </a:r>
            <a:r>
              <a:rPr lang="tr-TR" altLang="tr-TR" sz="1100">
                <a:latin typeface="Times New Roman" panose="02020603050405020304" pitchFamily="18" charset="0"/>
              </a:rPr>
              <a:t> Br J Haematol 2010;150(6):647-62. </a:t>
            </a:r>
          </a:p>
        </p:txBody>
      </p:sp>
    </p:spTree>
    <p:extLst>
      <p:ext uri="{BB962C8B-B14F-4D97-AF65-F5344CB8AC3E}">
        <p14:creationId xmlns:p14="http://schemas.microsoft.com/office/powerpoint/2010/main" val="396169730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C3BD930D-D752-674A-8D0D-D26CADF3400F}"/>
              </a:ext>
            </a:extLst>
          </p:cNvPr>
          <p:cNvSpPr>
            <a:spLocks noGrp="1" noChangeArrowheads="1"/>
          </p:cNvSpPr>
          <p:nvPr>
            <p:ph type="title" idx="4294967295"/>
          </p:nvPr>
        </p:nvSpPr>
        <p:spPr>
          <a:xfrm>
            <a:off x="2528888" y="100014"/>
            <a:ext cx="7073900" cy="796925"/>
          </a:xfrm>
          <a:prstGeom prst="rect">
            <a:avLst/>
          </a:prstGeom>
        </p:spPr>
        <p:txBody>
          <a:bodyPr>
            <a:normAutofit fontScale="90000"/>
          </a:bodyPr>
          <a:lstStyle/>
          <a:p>
            <a:pPr eaLnBrk="1" hangingPunct="1">
              <a:defRPr/>
            </a:pPr>
            <a:r>
              <a:rPr lang="en-US" altLang="tr-TR" sz="2400">
                <a:solidFill>
                  <a:srgbClr val="FF0000"/>
                </a:solidFill>
                <a:latin typeface="Times New Roman" panose="02020603050405020304" pitchFamily="18" charset="0"/>
                <a:ea typeface="ＭＳ Ｐゴシック" panose="020B0600070205080204" pitchFamily="34" charset="-128"/>
              </a:rPr>
              <a:t>Etkili Mobilizasyon Stratejileri ve Algoritmaları</a:t>
            </a:r>
            <a:br>
              <a:rPr lang="en-US" altLang="tr-TR" sz="2400">
                <a:solidFill>
                  <a:srgbClr val="FF0000"/>
                </a:solidFill>
                <a:latin typeface="Times New Roman" panose="02020603050405020304" pitchFamily="18" charset="0"/>
                <a:ea typeface="ＭＳ Ｐゴシック" panose="020B0600070205080204" pitchFamily="34" charset="-128"/>
              </a:rPr>
            </a:br>
            <a:r>
              <a:rPr lang="tr-TR" altLang="tr-TR" sz="2800" b="1">
                <a:effectLst>
                  <a:outerShdw blurRad="38100" dist="38100" dir="2700000" algn="tl">
                    <a:srgbClr val="C0C0C0"/>
                  </a:outerShdw>
                </a:effectLst>
                <a:ea typeface="ＭＳ Ｐゴシック" panose="020B0600070205080204" pitchFamily="34" charset="-128"/>
              </a:rPr>
              <a:t>Plerixafor uygulama rehberi: Myeloma</a:t>
            </a:r>
            <a:endParaRPr lang="tr-TR" altLang="tr-TR" b="1">
              <a:effectLst>
                <a:outerShdw blurRad="38100" dist="38100" dir="2700000" algn="tl">
                  <a:srgbClr val="C0C0C0"/>
                </a:outerShdw>
              </a:effectLst>
              <a:ea typeface="ＭＳ Ｐゴシック" panose="020B0600070205080204" pitchFamily="34" charset="-128"/>
            </a:endParaRPr>
          </a:p>
        </p:txBody>
      </p:sp>
      <p:sp>
        <p:nvSpPr>
          <p:cNvPr id="207874" name="Line 26">
            <a:extLst>
              <a:ext uri="{FF2B5EF4-FFF2-40B4-BE49-F238E27FC236}">
                <a16:creationId xmlns:a16="http://schemas.microsoft.com/office/drawing/2014/main" id="{32524099-C3C1-EA4A-AEA1-95779B0FCE6C}"/>
              </a:ext>
            </a:extLst>
          </p:cNvPr>
          <p:cNvSpPr>
            <a:spLocks noChangeShapeType="1"/>
          </p:cNvSpPr>
          <p:nvPr/>
        </p:nvSpPr>
        <p:spPr bwMode="auto">
          <a:xfrm>
            <a:off x="1524000" y="10668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graphicFrame>
        <p:nvGraphicFramePr>
          <p:cNvPr id="1015859" name="Group 51">
            <a:extLst>
              <a:ext uri="{FF2B5EF4-FFF2-40B4-BE49-F238E27FC236}">
                <a16:creationId xmlns:a16="http://schemas.microsoft.com/office/drawing/2014/main" id="{2BA24CA0-46CD-1B4F-AA32-E004D07B17BF}"/>
              </a:ext>
            </a:extLst>
          </p:cNvPr>
          <p:cNvGraphicFramePr>
            <a:graphicFrameLocks noGrp="1"/>
          </p:cNvGraphicFramePr>
          <p:nvPr/>
        </p:nvGraphicFramePr>
        <p:xfrm>
          <a:off x="1778001" y="1196975"/>
          <a:ext cx="8748713" cy="5334237"/>
        </p:xfrm>
        <a:graphic>
          <a:graphicData uri="http://schemas.openxmlformats.org/drawingml/2006/table">
            <a:tbl>
              <a:tblPr/>
              <a:tblGrid>
                <a:gridCol w="1341438">
                  <a:extLst>
                    <a:ext uri="{9D8B030D-6E8A-4147-A177-3AD203B41FA5}">
                      <a16:colId xmlns:a16="http://schemas.microsoft.com/office/drawing/2014/main" val="2607027069"/>
                    </a:ext>
                  </a:extLst>
                </a:gridCol>
                <a:gridCol w="7407275">
                  <a:extLst>
                    <a:ext uri="{9D8B030D-6E8A-4147-A177-3AD203B41FA5}">
                      <a16:colId xmlns:a16="http://schemas.microsoft.com/office/drawing/2014/main" val="2467608598"/>
                    </a:ext>
                  </a:extLst>
                </a:gridCol>
              </a:tblGrid>
              <a:tr h="2468563">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Yeni tanı</a:t>
                      </a:r>
                    </a:p>
                  </a:txBody>
                  <a:tcPr marL="91438" marR="91438" marT="45680" marB="45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G-CSF = 10 µg/kg/gün, 4 gün,</a:t>
                      </a:r>
                    </a:p>
                    <a:p>
                      <a:pPr marL="0" marR="0" lvl="0" indent="0" algn="l" defTabSz="914400" rtl="0" eaLnBrk="0" fontAlgn="base" latinLnBrk="0" hangingPunct="0">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1.transplant için; eğer CD34+ hücre &lt;10/µL ise plerixafor 240 µg/kg ekle</a:t>
                      </a:r>
                    </a:p>
                    <a:p>
                      <a:pPr marL="0" marR="0" lvl="0" indent="0" algn="l" defTabSz="914400" rtl="0" eaLnBrk="0" fontAlgn="base" latinLnBrk="0" hangingPunct="0">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&gt;1 transplant için; eğer CD34+ hücre &lt;20/µL ise plerixafor 240 µg/kg ekle</a:t>
                      </a:r>
                    </a:p>
                  </a:txBody>
                  <a:tcPr marL="91438" marR="91438" marT="45680" marB="45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33324886"/>
                  </a:ext>
                </a:extLst>
              </a:tr>
              <a:tr h="2865437">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Nüks/</a:t>
                      </a:r>
                    </a:p>
                    <a:p>
                      <a:pPr marL="0" marR="0" lvl="0" indent="0" algn="l" defTabSz="914400" rtl="0" eaLnBrk="1" fontAlgn="base" latinLnBrk="0" hangingPunct="1">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refrakter</a:t>
                      </a:r>
                    </a:p>
                  </a:txBody>
                  <a:tcPr marL="91438" marR="91438" marT="45680" marB="45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Cy 1.5 g/m2 (2 gün), 3.günde G-CSF 5 µg/kg/gün başla, </a:t>
                      </a:r>
                    </a:p>
                    <a:p>
                      <a:pPr marL="0" marR="0" lvl="0" indent="0" algn="l" defTabSz="914400" rtl="0" eaLnBrk="1" fontAlgn="base" latinLnBrk="0" hangingPunct="1">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WBC&gt;1.0x10</a:t>
                      </a:r>
                      <a:r>
                        <a:rPr kumimoji="0" lang="tr-TR" altLang="tr-TR" sz="2400" b="0" i="0" u="none" strike="noStrike" cap="none" normalizeH="0" baseline="30000">
                          <a:ln>
                            <a:noFill/>
                          </a:ln>
                          <a:solidFill>
                            <a:srgbClr val="FF0000"/>
                          </a:solidFill>
                          <a:effectLst/>
                          <a:latin typeface="Times New Roman" panose="02020603050405020304" pitchFamily="18" charset="0"/>
                          <a:ea typeface="ＭＳ Ｐゴシック" panose="020B0600070205080204" pitchFamily="34" charset="-128"/>
                        </a:rPr>
                        <a:t>9</a:t>
                      </a: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/L olduğunda CD34+ hücre sayısına bak </a:t>
                      </a:r>
                    </a:p>
                    <a:p>
                      <a:pPr marL="0" marR="0" lvl="0" indent="0" algn="l" defTabSz="914400" rtl="0" eaLnBrk="1" fontAlgn="base" latinLnBrk="0" hangingPunct="1">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Eğer CD34+ hücre &lt;10/µL ise günlük kontrol etmeye devam et</a:t>
                      </a:r>
                    </a:p>
                    <a:p>
                      <a:pPr marL="0" marR="0" lvl="0" indent="0" algn="l" defTabSz="914400" rtl="0" eaLnBrk="1" fontAlgn="base" latinLnBrk="0" hangingPunct="1">
                        <a:lnSpc>
                          <a:spcPct val="130000"/>
                        </a:lnSpc>
                        <a:spcBef>
                          <a:spcPct val="0"/>
                        </a:spcBef>
                        <a:spcAft>
                          <a:spcPct val="0"/>
                        </a:spcAft>
                        <a:buClrTx/>
                        <a:buSzTx/>
                        <a:buFontTx/>
                        <a:buNone/>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 3 gün sonra CD34+ &lt;10/µL ise plerixafor 240 µg/kg ekle</a:t>
                      </a:r>
                    </a:p>
                  </a:txBody>
                  <a:tcPr marL="91438" marR="91438" marT="45680" marB="45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31696676"/>
                  </a:ext>
                </a:extLst>
              </a:tr>
            </a:tbl>
          </a:graphicData>
        </a:graphic>
      </p:graphicFrame>
      <p:sp>
        <p:nvSpPr>
          <p:cNvPr id="207886" name="TextBox 1">
            <a:extLst>
              <a:ext uri="{FF2B5EF4-FFF2-40B4-BE49-F238E27FC236}">
                <a16:creationId xmlns:a16="http://schemas.microsoft.com/office/drawing/2014/main" id="{217E133C-2599-3F40-A749-135B54AD983A}"/>
              </a:ext>
            </a:extLst>
          </p:cNvPr>
          <p:cNvSpPr txBox="1">
            <a:spLocks noChangeArrowheads="1"/>
          </p:cNvSpPr>
          <p:nvPr/>
        </p:nvSpPr>
        <p:spPr bwMode="auto">
          <a:xfrm>
            <a:off x="1787526" y="6551614"/>
            <a:ext cx="8651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100">
                <a:latin typeface="Times New Roman" panose="02020603050405020304" pitchFamily="18" charset="0"/>
              </a:rPr>
              <a:t>Gertz Morie A.</a:t>
            </a:r>
            <a:r>
              <a:rPr lang="en-US" altLang="tr-TR" sz="1100"/>
              <a:t> Current status of stem cell mobilization.</a:t>
            </a:r>
            <a:r>
              <a:rPr lang="tr-TR" altLang="tr-TR" sz="1100">
                <a:latin typeface="Times New Roman" panose="02020603050405020304" pitchFamily="18" charset="0"/>
              </a:rPr>
              <a:t> Br J Haematol 2010;150(6):647-62. </a:t>
            </a:r>
          </a:p>
        </p:txBody>
      </p:sp>
    </p:spTree>
    <p:extLst>
      <p:ext uri="{BB962C8B-B14F-4D97-AF65-F5344CB8AC3E}">
        <p14:creationId xmlns:p14="http://schemas.microsoft.com/office/powerpoint/2010/main" val="24170730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0139DCA-4E13-E84F-85AE-353953DBF376}"/>
              </a:ext>
            </a:extLst>
          </p:cNvPr>
          <p:cNvSpPr>
            <a:spLocks noGrp="1" noChangeArrowheads="1"/>
          </p:cNvSpPr>
          <p:nvPr>
            <p:ph type="title" idx="4294967295"/>
          </p:nvPr>
        </p:nvSpPr>
        <p:spPr>
          <a:xfrm>
            <a:off x="2600325" y="119063"/>
            <a:ext cx="6985000" cy="838200"/>
          </a:xfrm>
          <a:prstGeom prst="rect">
            <a:avLst/>
          </a:prstGeom>
        </p:spPr>
        <p:txBody>
          <a:bodyPr/>
          <a:lstStyle/>
          <a:p>
            <a:pPr eaLnBrk="1" hangingPunct="1">
              <a:defRPr/>
            </a:pPr>
            <a:r>
              <a:rPr lang="en-US" altLang="tr-TR" sz="2000">
                <a:solidFill>
                  <a:srgbClr val="FF0000"/>
                </a:solidFill>
                <a:latin typeface="Times New Roman" panose="02020603050405020304" pitchFamily="18" charset="0"/>
                <a:ea typeface="ＭＳ Ｐゴシック" panose="020B0600070205080204" pitchFamily="34" charset="-128"/>
              </a:rPr>
              <a:t>Etkili Mobilizasyon Stratejileri ve Algoritmaları</a:t>
            </a:r>
            <a:br>
              <a:rPr lang="en-US" altLang="tr-TR" sz="2000">
                <a:solidFill>
                  <a:srgbClr val="FF0000"/>
                </a:solidFill>
                <a:latin typeface="Times New Roman" panose="02020603050405020304" pitchFamily="18" charset="0"/>
                <a:ea typeface="ＭＳ Ｐゴシック" panose="020B0600070205080204" pitchFamily="34" charset="-128"/>
              </a:rPr>
            </a:br>
            <a:r>
              <a:rPr lang="tr-TR" altLang="tr-TR" sz="2000" b="1">
                <a:effectLst>
                  <a:outerShdw blurRad="38100" dist="38100" dir="2700000" algn="tl">
                    <a:srgbClr val="C0C0C0"/>
                  </a:outerShdw>
                </a:effectLst>
                <a:ea typeface="ＭＳ Ｐゴシック" panose="020B0600070205080204" pitchFamily="34" charset="-128"/>
              </a:rPr>
              <a:t>Plerixafor uygulama rehberi: Lenfoma-Myeloma</a:t>
            </a:r>
            <a:endParaRPr lang="tr-TR" altLang="tr-TR" sz="1800" b="1">
              <a:effectLst>
                <a:outerShdw blurRad="38100" dist="38100" dir="2700000" algn="tl">
                  <a:srgbClr val="C0C0C0"/>
                </a:outerShdw>
              </a:effectLst>
              <a:ea typeface="ＭＳ Ｐゴシック" panose="020B0600070205080204" pitchFamily="34" charset="-128"/>
            </a:endParaRPr>
          </a:p>
        </p:txBody>
      </p:sp>
      <p:sp>
        <p:nvSpPr>
          <p:cNvPr id="208898" name="Line 26">
            <a:extLst>
              <a:ext uri="{FF2B5EF4-FFF2-40B4-BE49-F238E27FC236}">
                <a16:creationId xmlns:a16="http://schemas.microsoft.com/office/drawing/2014/main" id="{7FDB8ABB-25F6-AD42-80AF-B686DE761DF0}"/>
              </a:ext>
            </a:extLst>
          </p:cNvPr>
          <p:cNvSpPr>
            <a:spLocks noChangeShapeType="1"/>
          </p:cNvSpPr>
          <p:nvPr/>
        </p:nvSpPr>
        <p:spPr bwMode="auto">
          <a:xfrm>
            <a:off x="1524000" y="10668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graphicFrame>
        <p:nvGraphicFramePr>
          <p:cNvPr id="1016881" name="Group 49">
            <a:extLst>
              <a:ext uri="{FF2B5EF4-FFF2-40B4-BE49-F238E27FC236}">
                <a16:creationId xmlns:a16="http://schemas.microsoft.com/office/drawing/2014/main" id="{745FA905-4DB8-D642-954A-9E4CB70FF6AE}"/>
              </a:ext>
            </a:extLst>
          </p:cNvPr>
          <p:cNvGraphicFramePr>
            <a:graphicFrameLocks noGrp="1"/>
          </p:cNvGraphicFramePr>
          <p:nvPr/>
        </p:nvGraphicFramePr>
        <p:xfrm>
          <a:off x="1992313" y="1557339"/>
          <a:ext cx="8280400" cy="3163887"/>
        </p:xfrm>
        <a:graphic>
          <a:graphicData uri="http://schemas.openxmlformats.org/drawingml/2006/table">
            <a:tbl>
              <a:tblPr/>
              <a:tblGrid>
                <a:gridCol w="8280400">
                  <a:extLst>
                    <a:ext uri="{9D8B030D-6E8A-4147-A177-3AD203B41FA5}">
                      <a16:colId xmlns:a16="http://schemas.microsoft.com/office/drawing/2014/main" val="4253702261"/>
                    </a:ext>
                  </a:extLst>
                </a:gridCol>
              </a:tblGrid>
              <a:tr h="3163887">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210000"/>
                        </a:lnSpc>
                        <a:spcBef>
                          <a:spcPct val="0"/>
                        </a:spcBef>
                        <a:spcAft>
                          <a:spcPct val="0"/>
                        </a:spcAft>
                        <a:buClrTx/>
                        <a:buSzTx/>
                        <a:buFont typeface="Wingdings" pitchFamily="2" charset="2"/>
                        <a:buChar char="ü"/>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1.gün üründe  &lt;1.5x10</a:t>
                      </a:r>
                      <a:r>
                        <a:rPr kumimoji="0" lang="tr-TR" altLang="tr-TR" sz="2400" b="0" i="0" u="none" strike="noStrike" cap="none" normalizeH="0" baseline="30000">
                          <a:ln>
                            <a:noFill/>
                          </a:ln>
                          <a:solidFill>
                            <a:srgbClr val="FF0000"/>
                          </a:solidFill>
                          <a:effectLst/>
                          <a:latin typeface="Times New Roman" panose="02020603050405020304" pitchFamily="18" charset="0"/>
                          <a:ea typeface="ＭＳ Ｐゴシック" panose="020B0600070205080204" pitchFamily="34" charset="-128"/>
                        </a:rPr>
                        <a:t>6</a:t>
                      </a: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 CD34+ hücre/kg ise plerixafor ekle</a:t>
                      </a:r>
                      <a:endPar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p>
                      <a:pPr marL="0" marR="0" lvl="0" indent="0" algn="l" defTabSz="914400" rtl="0" eaLnBrk="0" fontAlgn="base" latinLnBrk="0" hangingPunct="0">
                        <a:lnSpc>
                          <a:spcPct val="210000"/>
                        </a:lnSpc>
                        <a:spcBef>
                          <a:spcPct val="0"/>
                        </a:spcBef>
                        <a:spcAft>
                          <a:spcPct val="0"/>
                        </a:spcAft>
                        <a:buClrTx/>
                        <a:buSzTx/>
                        <a:buFont typeface="Wingdings" pitchFamily="2" charset="2"/>
                        <a:buChar char="ü"/>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1.günden sonra &lt;0.5x10</a:t>
                      </a:r>
                      <a:r>
                        <a:rPr kumimoji="0" lang="tr-TR" altLang="tr-TR" sz="2400" b="0" i="0" u="none" strike="noStrike" cap="none" normalizeH="0" baseline="30000">
                          <a:ln>
                            <a:noFill/>
                          </a:ln>
                          <a:solidFill>
                            <a:srgbClr val="FF0000"/>
                          </a:solidFill>
                          <a:effectLst/>
                          <a:latin typeface="Times New Roman" panose="02020603050405020304" pitchFamily="18" charset="0"/>
                          <a:ea typeface="ＭＳ Ｐゴシック" panose="020B0600070205080204" pitchFamily="34" charset="-128"/>
                        </a:rPr>
                        <a:t>6</a:t>
                      </a: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 CD34+ hücre/kg ise plerixafor ekle</a:t>
                      </a:r>
                      <a:endPar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p>
                      <a:pPr marL="0" marR="0" lvl="0" indent="0" algn="l" defTabSz="914400" rtl="0" eaLnBrk="0" fontAlgn="base" latinLnBrk="0" hangingPunct="0">
                        <a:lnSpc>
                          <a:spcPct val="210000"/>
                        </a:lnSpc>
                        <a:spcBef>
                          <a:spcPct val="0"/>
                        </a:spcBef>
                        <a:spcAft>
                          <a:spcPct val="0"/>
                        </a:spcAft>
                        <a:buClrTx/>
                        <a:buSzTx/>
                        <a:buFont typeface="Wingdings" pitchFamily="2" charset="2"/>
                        <a:buChar char="ü"/>
                        <a:tabLst/>
                      </a:pP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Birbirini izleyen 2 ardışık günde &lt;0.5x10</a:t>
                      </a:r>
                      <a:r>
                        <a:rPr kumimoji="0" lang="tr-TR" altLang="tr-TR" sz="2400" b="0" i="0" u="none" strike="noStrike" cap="none" normalizeH="0" baseline="30000">
                          <a:ln>
                            <a:noFill/>
                          </a:ln>
                          <a:solidFill>
                            <a:srgbClr val="FF0000"/>
                          </a:solidFill>
                          <a:effectLst/>
                          <a:latin typeface="Times New Roman" panose="02020603050405020304" pitchFamily="18" charset="0"/>
                          <a:ea typeface="ＭＳ Ｐゴシック" panose="020B0600070205080204" pitchFamily="34" charset="-128"/>
                        </a:rPr>
                        <a:t>6</a:t>
                      </a:r>
                      <a:r>
                        <a:rPr kumimoji="0" lang="tr-TR" altLang="tr-TR" sz="24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 CD34+ hücre/kg ise plerixafor ekle</a:t>
                      </a:r>
                      <a:endParaRPr kumimoji="0" lang="tr-TR"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178048790"/>
                  </a:ext>
                </a:extLst>
              </a:tr>
            </a:tbl>
          </a:graphicData>
        </a:graphic>
      </p:graphicFrame>
      <p:sp>
        <p:nvSpPr>
          <p:cNvPr id="208905" name="TextBox 1">
            <a:extLst>
              <a:ext uri="{FF2B5EF4-FFF2-40B4-BE49-F238E27FC236}">
                <a16:creationId xmlns:a16="http://schemas.microsoft.com/office/drawing/2014/main" id="{9C609D24-E25B-AF4B-8D41-8F5D58489F69}"/>
              </a:ext>
            </a:extLst>
          </p:cNvPr>
          <p:cNvSpPr txBox="1">
            <a:spLocks noChangeArrowheads="1"/>
          </p:cNvSpPr>
          <p:nvPr/>
        </p:nvSpPr>
        <p:spPr bwMode="auto">
          <a:xfrm>
            <a:off x="1787526" y="6551614"/>
            <a:ext cx="8651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100">
                <a:latin typeface="Times New Roman" panose="02020603050405020304" pitchFamily="18" charset="0"/>
              </a:rPr>
              <a:t>Gertz Morie A.</a:t>
            </a:r>
            <a:r>
              <a:rPr lang="en-US" altLang="tr-TR" sz="1100"/>
              <a:t> Current status of stem cell mobilization.</a:t>
            </a:r>
            <a:r>
              <a:rPr lang="tr-TR" altLang="tr-TR" sz="1100">
                <a:latin typeface="Times New Roman" panose="02020603050405020304" pitchFamily="18" charset="0"/>
              </a:rPr>
              <a:t> Br J Haematol 2010;150(6):647-62. </a:t>
            </a:r>
          </a:p>
        </p:txBody>
      </p:sp>
    </p:spTree>
    <p:extLst>
      <p:ext uri="{BB962C8B-B14F-4D97-AF65-F5344CB8AC3E}">
        <p14:creationId xmlns:p14="http://schemas.microsoft.com/office/powerpoint/2010/main" val="581901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AS204"/>
          <p:cNvPicPr>
            <a:picLocks noChangeAspect="1" noChangeArrowheads="1"/>
          </p:cNvPicPr>
          <p:nvPr/>
        </p:nvPicPr>
        <p:blipFill rotWithShape="1">
          <a:blip r:embed="rId2">
            <a:extLst>
              <a:ext uri="{28A0092B-C50C-407E-A947-70E740481C1C}">
                <a14:useLocalDpi xmlns:a14="http://schemas.microsoft.com/office/drawing/2010/main" val="0"/>
              </a:ext>
            </a:extLst>
          </a:blip>
          <a:srcRect l="1" t="1" r="34350" b="-1756"/>
          <a:stretch/>
        </p:blipFill>
        <p:spPr bwMode="auto">
          <a:xfrm>
            <a:off x="3124200" y="1752600"/>
            <a:ext cx="565083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5"/>
          <p:cNvSpPr>
            <a:spLocks noGrp="1"/>
          </p:cNvSpPr>
          <p:nvPr>
            <p:ph type="title" idx="4294967295"/>
          </p:nvPr>
        </p:nvSpPr>
        <p:spPr>
          <a:xfrm>
            <a:off x="1251284" y="365125"/>
            <a:ext cx="10102516" cy="1325563"/>
          </a:xfrm>
        </p:spPr>
        <p:txBody>
          <a:bodyPr/>
          <a:lstStyle/>
          <a:p>
            <a:pPr eaLnBrk="1" hangingPunct="1"/>
            <a:r>
              <a:rPr lang="tr-TR" altLang="tr-TR" b="1" dirty="0">
                <a:latin typeface="+mn-lt"/>
                <a:cs typeface="Times New Roman" panose="02020603050405020304" pitchFamily="18" charset="0"/>
              </a:rPr>
              <a:t>Çevre Kanı</a:t>
            </a:r>
          </a:p>
        </p:txBody>
      </p:sp>
    </p:spTree>
    <p:extLst>
      <p:ext uri="{BB962C8B-B14F-4D97-AF65-F5344CB8AC3E}">
        <p14:creationId xmlns:p14="http://schemas.microsoft.com/office/powerpoint/2010/main" val="1883315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3" name="Title 1">
            <a:extLst>
              <a:ext uri="{FF2B5EF4-FFF2-40B4-BE49-F238E27FC236}">
                <a16:creationId xmlns:a16="http://schemas.microsoft.com/office/drawing/2014/main" id="{7FF5C4A8-623D-1346-8DAF-268F7B209DB7}"/>
              </a:ext>
            </a:extLst>
          </p:cNvPr>
          <p:cNvSpPr txBox="1">
            <a:spLocks/>
          </p:cNvSpPr>
          <p:nvPr/>
        </p:nvSpPr>
        <p:spPr bwMode="auto">
          <a:xfrm>
            <a:off x="2493963" y="34926"/>
            <a:ext cx="7091362" cy="1006475"/>
          </a:xfrm>
          <a:prstGeom prst="rect">
            <a:avLst/>
          </a:prstGeom>
          <a:solidFill>
            <a:schemeClr val="tx2"/>
          </a:solidFill>
          <a:ln>
            <a:noFill/>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tr-TR" dirty="0" err="1">
                <a:solidFill>
                  <a:srgbClr val="FFFFFF"/>
                </a:solidFill>
                <a:latin typeface="Times New Roman" panose="02020603050405020304" pitchFamily="18" charset="0"/>
              </a:rPr>
              <a:t>Kök</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Hücre</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Mobilizasyonunda</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preemtif</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plerixafor</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kullanım</a:t>
            </a:r>
            <a:r>
              <a:rPr lang="en-US" altLang="tr-TR" dirty="0">
                <a:solidFill>
                  <a:srgbClr val="FFFFFF"/>
                </a:solidFill>
                <a:latin typeface="Times New Roman" panose="02020603050405020304" pitchFamily="18" charset="0"/>
              </a:rPr>
              <a:t> </a:t>
            </a:r>
            <a:r>
              <a:rPr lang="en-US" altLang="tr-TR" dirty="0" err="1">
                <a:solidFill>
                  <a:srgbClr val="FFFFFF"/>
                </a:solidFill>
                <a:latin typeface="Times New Roman" panose="02020603050405020304" pitchFamily="18" charset="0"/>
              </a:rPr>
              <a:t>algoritmaları</a:t>
            </a:r>
            <a:r>
              <a:rPr lang="en-US" altLang="tr-TR" dirty="0">
                <a:solidFill>
                  <a:srgbClr val="FFFFFF"/>
                </a:solidFill>
                <a:latin typeface="Times New Roman" panose="02020603050405020304" pitchFamily="18" charset="0"/>
              </a:rPr>
              <a:t>- İNGİLİZ REHBERİ</a:t>
            </a:r>
            <a:endParaRPr lang="en-US" altLang="tr-TR" dirty="0">
              <a:solidFill>
                <a:schemeClr val="bg1"/>
              </a:solidFill>
              <a:latin typeface="Times New Roman" panose="02020603050405020304" pitchFamily="18" charset="0"/>
            </a:endParaRPr>
          </a:p>
        </p:txBody>
      </p:sp>
      <p:sp>
        <p:nvSpPr>
          <p:cNvPr id="209924" name="TextBox 37">
            <a:extLst>
              <a:ext uri="{FF2B5EF4-FFF2-40B4-BE49-F238E27FC236}">
                <a16:creationId xmlns:a16="http://schemas.microsoft.com/office/drawing/2014/main" id="{072543C5-82AB-6244-B99B-65D1D805A12D}"/>
              </a:ext>
            </a:extLst>
          </p:cNvPr>
          <p:cNvSpPr txBox="1">
            <a:spLocks noChangeArrowheads="1"/>
          </p:cNvSpPr>
          <p:nvPr/>
        </p:nvSpPr>
        <p:spPr bwMode="auto">
          <a:xfrm>
            <a:off x="1524000" y="6427788"/>
            <a:ext cx="72961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100"/>
              <a:t>Douglas KW. UK consensus statement on the use of plerixafor to facilitate autologous Peripheral Blood Stem Cell collection to support high-dose chemoradiotherapy for patients with malignancy. J Clin Apher. 2017 Jun 20.</a:t>
            </a:r>
          </a:p>
        </p:txBody>
      </p:sp>
      <p:pic>
        <p:nvPicPr>
          <p:cNvPr id="209926" name="Resim 1">
            <a:extLst>
              <a:ext uri="{FF2B5EF4-FFF2-40B4-BE49-F238E27FC236}">
                <a16:creationId xmlns:a16="http://schemas.microsoft.com/office/drawing/2014/main" id="{E6CB55E2-23E1-E444-8117-09A901BBB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2700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284433"/>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1">
            <a:extLst>
              <a:ext uri="{FF2B5EF4-FFF2-40B4-BE49-F238E27FC236}">
                <a16:creationId xmlns:a16="http://schemas.microsoft.com/office/drawing/2014/main" id="{6E1BCB30-F702-489C-95D3-3A4E55A5628B}"/>
              </a:ext>
            </a:extLst>
          </p:cNvPr>
          <p:cNvGraphicFramePr/>
          <p:nvPr/>
        </p:nvGraphicFramePr>
        <p:xfrm>
          <a:off x="2086708" y="212086"/>
          <a:ext cx="8170984" cy="6296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0" name="Tablo 2">
            <a:extLst>
              <a:ext uri="{FF2B5EF4-FFF2-40B4-BE49-F238E27FC236}">
                <a16:creationId xmlns:a16="http://schemas.microsoft.com/office/drawing/2014/main" id="{56A120DE-AEE4-41EF-9C46-EF41ED15B336}"/>
              </a:ext>
            </a:extLst>
          </p:cNvPr>
          <p:cNvGraphicFramePr>
            <a:graphicFrameLocks noGrp="1"/>
          </p:cNvGraphicFramePr>
          <p:nvPr/>
        </p:nvGraphicFramePr>
        <p:xfrm>
          <a:off x="3503614" y="688975"/>
          <a:ext cx="5184775" cy="1912938"/>
        </p:xfrm>
        <a:graphic>
          <a:graphicData uri="http://schemas.openxmlformats.org/drawingml/2006/table">
            <a:tbl>
              <a:tblPr firstRow="1" bandRow="1">
                <a:tableStyleId>{5C22544A-7EE6-4342-B048-85BDC9FD1C3A}</a:tableStyleId>
              </a:tblPr>
              <a:tblGrid>
                <a:gridCol w="2650574">
                  <a:extLst>
                    <a:ext uri="{9D8B030D-6E8A-4147-A177-3AD203B41FA5}">
                      <a16:colId xmlns:a16="http://schemas.microsoft.com/office/drawing/2014/main" val="20000"/>
                    </a:ext>
                  </a:extLst>
                </a:gridCol>
                <a:gridCol w="2534201">
                  <a:extLst>
                    <a:ext uri="{9D8B030D-6E8A-4147-A177-3AD203B41FA5}">
                      <a16:colId xmlns:a16="http://schemas.microsoft.com/office/drawing/2014/main" val="20001"/>
                    </a:ext>
                  </a:extLst>
                </a:gridCol>
              </a:tblGrid>
              <a:tr h="1912938">
                <a:tc>
                  <a:txBody>
                    <a:bodyPr/>
                    <a:lstStyle/>
                    <a:p>
                      <a:pPr algn="ctr"/>
                      <a:r>
                        <a:rPr lang="tr-TR" sz="1200" b="1" u="sng" dirty="0"/>
                        <a:t>Majör</a:t>
                      </a:r>
                      <a:r>
                        <a:rPr lang="tr-TR" sz="1200" b="1" u="sng" baseline="0" dirty="0"/>
                        <a:t> risk faktörleri</a:t>
                      </a:r>
                    </a:p>
                    <a:p>
                      <a:endParaRPr lang="tr-TR" sz="1200" b="0" baseline="0" dirty="0"/>
                    </a:p>
                    <a:p>
                      <a:pPr marL="171450" indent="-171450">
                        <a:buFont typeface="Arial" panose="020B0604020202020204" pitchFamily="34" charset="0"/>
                        <a:buChar char="•"/>
                      </a:pPr>
                      <a:r>
                        <a:rPr lang="tr-TR" sz="1200" b="0" baseline="0" dirty="0"/>
                        <a:t>Önceki radyoterapinin kemik iliğine etkisi</a:t>
                      </a:r>
                    </a:p>
                    <a:p>
                      <a:pPr marL="171450" indent="-171450">
                        <a:buFont typeface="Arial" panose="020B0604020202020204" pitchFamily="34" charset="0"/>
                        <a:buChar char="•"/>
                      </a:pPr>
                      <a:r>
                        <a:rPr lang="tr-TR" sz="1200" b="0" baseline="0" dirty="0" err="1"/>
                        <a:t>Melfalan</a:t>
                      </a:r>
                      <a:r>
                        <a:rPr lang="tr-TR" sz="1200" b="0" baseline="0" dirty="0"/>
                        <a:t>, </a:t>
                      </a:r>
                      <a:r>
                        <a:rPr lang="tr-TR" sz="1200" b="0" baseline="0" dirty="0" err="1"/>
                        <a:t>fludarabin</a:t>
                      </a:r>
                      <a:r>
                        <a:rPr lang="tr-TR" sz="1200" b="0" baseline="0" dirty="0"/>
                        <a:t> ve </a:t>
                      </a:r>
                      <a:r>
                        <a:rPr lang="tr-TR" sz="1200" b="0" baseline="0" dirty="0" err="1"/>
                        <a:t>lenalidomid</a:t>
                      </a:r>
                      <a:r>
                        <a:rPr lang="tr-TR" sz="1200" b="0" baseline="0" dirty="0"/>
                        <a:t> içeren önceki tam tedavi kürü</a:t>
                      </a:r>
                    </a:p>
                    <a:p>
                      <a:pPr marL="171450" indent="-171450">
                        <a:buFont typeface="Arial" panose="020B0604020202020204" pitchFamily="34" charset="0"/>
                        <a:buChar char="•"/>
                      </a:pPr>
                      <a:r>
                        <a:rPr lang="tr-TR" sz="1200" b="0" baseline="0" dirty="0"/>
                        <a:t>Sürekli </a:t>
                      </a:r>
                      <a:r>
                        <a:rPr lang="tr-TR" sz="1200" b="0" baseline="0" dirty="0" err="1"/>
                        <a:t>trombositopeni</a:t>
                      </a:r>
                      <a:r>
                        <a:rPr lang="tr-TR" sz="1200" b="0" baseline="0" dirty="0"/>
                        <a:t> (&lt;150x10</a:t>
                      </a:r>
                      <a:r>
                        <a:rPr lang="tr-TR" sz="1200" b="0" baseline="30000" dirty="0"/>
                        <a:t>9</a:t>
                      </a:r>
                      <a:r>
                        <a:rPr lang="tr-TR" sz="1200" b="0" baseline="0" dirty="0"/>
                        <a:t>/l)</a:t>
                      </a:r>
                      <a:endParaRPr lang="tr-TR" sz="1200" b="0" baseline="30000" dirty="0"/>
                    </a:p>
                  </a:txBody>
                  <a:tcPr marL="68593" marR="68593" marT="45695" marB="45695">
                    <a:solidFill>
                      <a:schemeClr val="tx2"/>
                    </a:solidFill>
                  </a:tcPr>
                </a:tc>
                <a:tc>
                  <a:txBody>
                    <a:bodyPr/>
                    <a:lstStyle/>
                    <a:p>
                      <a:pPr algn="ctr"/>
                      <a:r>
                        <a:rPr lang="tr-TR" sz="1200" b="1" u="sng" dirty="0"/>
                        <a:t>Minör risk faktörleri</a:t>
                      </a:r>
                    </a:p>
                    <a:p>
                      <a:endParaRPr lang="tr-TR" sz="1200" b="0" dirty="0"/>
                    </a:p>
                    <a:p>
                      <a:pPr marL="171450" indent="-171450">
                        <a:buFont typeface="Arial" panose="020B0604020202020204" pitchFamily="34" charset="0"/>
                        <a:buChar char="•"/>
                      </a:pPr>
                      <a:r>
                        <a:rPr lang="tr-TR" sz="1200" b="0" dirty="0"/>
                        <a:t>İlerlemiş</a:t>
                      </a:r>
                      <a:r>
                        <a:rPr lang="tr-TR" sz="1200" b="0" baseline="0" dirty="0"/>
                        <a:t> hastalık evresi (≥ 2), önceki </a:t>
                      </a:r>
                      <a:r>
                        <a:rPr lang="tr-TR" sz="1200" b="0" baseline="0" dirty="0" err="1"/>
                        <a:t>sitotoksik</a:t>
                      </a:r>
                      <a:r>
                        <a:rPr lang="tr-TR" sz="1200" b="0" baseline="0" dirty="0"/>
                        <a:t>  aşama, </a:t>
                      </a:r>
                      <a:r>
                        <a:rPr lang="tr-TR" sz="1200" b="0" baseline="0" dirty="0" err="1"/>
                        <a:t>maligniteye</a:t>
                      </a:r>
                      <a:r>
                        <a:rPr lang="tr-TR" sz="1200" b="0" baseline="0" dirty="0"/>
                        <a:t> duyarlı olmalı</a:t>
                      </a:r>
                    </a:p>
                    <a:p>
                      <a:pPr marL="171450" indent="-171450">
                        <a:buFont typeface="Arial" panose="020B0604020202020204" pitchFamily="34" charset="0"/>
                        <a:buChar char="•"/>
                      </a:pPr>
                      <a:r>
                        <a:rPr lang="tr-TR" sz="1200" b="0" baseline="0" dirty="0" err="1"/>
                        <a:t>Mobilizasyonda</a:t>
                      </a:r>
                      <a:r>
                        <a:rPr lang="tr-TR" sz="1200" b="0" baseline="0" dirty="0"/>
                        <a:t> kemik iliği </a:t>
                      </a:r>
                      <a:r>
                        <a:rPr lang="tr-TR" sz="1200" b="0" baseline="0" dirty="0" err="1"/>
                        <a:t>selülaritesinin</a:t>
                      </a:r>
                      <a:r>
                        <a:rPr lang="tr-TR" sz="1200" b="0" baseline="0" dirty="0"/>
                        <a:t> &lt;%30 olması</a:t>
                      </a:r>
                    </a:p>
                    <a:p>
                      <a:pPr marL="171450" indent="-171450">
                        <a:buFont typeface="Arial" panose="020B0604020202020204" pitchFamily="34" charset="0"/>
                        <a:buChar char="•"/>
                      </a:pPr>
                      <a:r>
                        <a:rPr lang="tr-TR" sz="1200" b="0" baseline="0" dirty="0"/>
                        <a:t>Yaş (&gt;65)</a:t>
                      </a:r>
                    </a:p>
                  </a:txBody>
                  <a:tcPr marL="68593" marR="68593" marT="45695" marB="45695">
                    <a:solidFill>
                      <a:srgbClr val="FF0000"/>
                    </a:solidFill>
                  </a:tcPr>
                </a:tc>
                <a:extLst>
                  <a:ext uri="{0D108BD9-81ED-4DB2-BD59-A6C34878D82A}">
                    <a16:rowId xmlns:a16="http://schemas.microsoft.com/office/drawing/2014/main" val="10000"/>
                  </a:ext>
                </a:extLst>
              </a:tr>
            </a:tbl>
          </a:graphicData>
        </a:graphic>
      </p:graphicFrame>
      <p:sp>
        <p:nvSpPr>
          <p:cNvPr id="42" name="Metin kutusu 3">
            <a:extLst>
              <a:ext uri="{FF2B5EF4-FFF2-40B4-BE49-F238E27FC236}">
                <a16:creationId xmlns:a16="http://schemas.microsoft.com/office/drawing/2014/main" id="{786FB46A-715A-4DFB-8152-2443126453CE}"/>
              </a:ext>
            </a:extLst>
          </p:cNvPr>
          <p:cNvSpPr txBox="1">
            <a:spLocks noChangeArrowheads="1"/>
          </p:cNvSpPr>
          <p:nvPr/>
        </p:nvSpPr>
        <p:spPr bwMode="auto">
          <a:xfrm>
            <a:off x="2443163" y="6062663"/>
            <a:ext cx="7689850" cy="369332"/>
          </a:xfrm>
          <a:prstGeom prst="rect">
            <a:avLst/>
          </a:prstGeom>
          <a:solidFill>
            <a:schemeClr val="accent6"/>
          </a:solidFill>
          <a:ln>
            <a:noFill/>
          </a:ln>
        </p:spPr>
        <p:txBody>
          <a:bodyPr>
            <a:spAutoFit/>
          </a:bodyPr>
          <a:lstStyle>
            <a:lvl1pPr eaLnBrk="0" hangingPunct="0">
              <a:spcBef>
                <a:spcPct val="20000"/>
              </a:spcBef>
              <a:buClr>
                <a:schemeClr val="bg2"/>
              </a:buClr>
              <a:buSzPct val="130000"/>
              <a:buFont typeface="Verdana" pitchFamily="34" charset="0"/>
              <a:buChar char="●"/>
              <a:defRPr>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Verdana" pitchFamily="34" charset="0"/>
              <a:buChar char="●"/>
              <a:defRPr sz="1600" b="1">
                <a:solidFill>
                  <a:srgbClr val="989898"/>
                </a:solidFill>
                <a:latin typeface="Arial" pitchFamily="34" charset="0"/>
                <a:cs typeface="Arial" pitchFamily="34" charset="0"/>
              </a:defRPr>
            </a:lvl2pPr>
            <a:lvl3pPr marL="1143000" indent="-228600" eaLnBrk="0" hangingPunct="0">
              <a:spcBef>
                <a:spcPct val="20000"/>
              </a:spcBef>
              <a:buClr>
                <a:schemeClr val="hlink"/>
              </a:buClr>
              <a:buChar char="•"/>
              <a:defRPr sz="1600">
                <a:solidFill>
                  <a:srgbClr val="989898"/>
                </a:solidFill>
                <a:latin typeface="Arial" pitchFamily="34" charset="0"/>
                <a:cs typeface="Arial" pitchFamily="34" charset="0"/>
              </a:defRPr>
            </a:lvl3pPr>
            <a:lvl4pPr marL="1600200" indent="-228600" eaLnBrk="0" hangingPunct="0">
              <a:spcBef>
                <a:spcPct val="20000"/>
              </a:spcBef>
              <a:buClr>
                <a:schemeClr val="accent2"/>
              </a:buClr>
              <a:buChar char="•"/>
              <a:defRPr sz="1600">
                <a:solidFill>
                  <a:srgbClr val="989898"/>
                </a:solidFill>
                <a:latin typeface="Arial" pitchFamily="34" charset="0"/>
                <a:cs typeface="Arial" pitchFamily="34" charset="0"/>
              </a:defRPr>
            </a:lvl4pPr>
            <a:lvl5pPr marL="2057400" indent="-228600" eaLnBrk="0" hangingPunct="0">
              <a:spcBef>
                <a:spcPct val="20000"/>
              </a:spcBef>
              <a:buClr>
                <a:schemeClr val="accent2"/>
              </a:buClr>
              <a:buChar char="•"/>
              <a:defRPr sz="1600">
                <a:solidFill>
                  <a:srgbClr val="989898"/>
                </a:solidFill>
                <a:latin typeface="Arial" pitchFamily="34" charset="0"/>
                <a:cs typeface="Arial" pitchFamily="34" charset="0"/>
              </a:defRPr>
            </a:lvl5pPr>
            <a:lvl6pPr marL="2514600" indent="-228600" eaLnBrk="0" fontAlgn="base" hangingPunct="0">
              <a:spcBef>
                <a:spcPct val="20000"/>
              </a:spcBef>
              <a:spcAft>
                <a:spcPct val="0"/>
              </a:spcAft>
              <a:buClr>
                <a:schemeClr val="accent2"/>
              </a:buClr>
              <a:buChar char="•"/>
              <a:defRPr sz="1600">
                <a:solidFill>
                  <a:srgbClr val="989898"/>
                </a:solidFill>
                <a:latin typeface="Arial" pitchFamily="34" charset="0"/>
                <a:cs typeface="Arial" pitchFamily="34" charset="0"/>
              </a:defRPr>
            </a:lvl6pPr>
            <a:lvl7pPr marL="2971800" indent="-228600" eaLnBrk="0" fontAlgn="base" hangingPunct="0">
              <a:spcBef>
                <a:spcPct val="20000"/>
              </a:spcBef>
              <a:spcAft>
                <a:spcPct val="0"/>
              </a:spcAft>
              <a:buClr>
                <a:schemeClr val="accent2"/>
              </a:buClr>
              <a:buChar char="•"/>
              <a:defRPr sz="1600">
                <a:solidFill>
                  <a:srgbClr val="989898"/>
                </a:solidFill>
                <a:latin typeface="Arial" pitchFamily="34" charset="0"/>
                <a:cs typeface="Arial" pitchFamily="34" charset="0"/>
              </a:defRPr>
            </a:lvl7pPr>
            <a:lvl8pPr marL="3429000" indent="-228600" eaLnBrk="0" fontAlgn="base" hangingPunct="0">
              <a:spcBef>
                <a:spcPct val="20000"/>
              </a:spcBef>
              <a:spcAft>
                <a:spcPct val="0"/>
              </a:spcAft>
              <a:buClr>
                <a:schemeClr val="accent2"/>
              </a:buClr>
              <a:buChar char="•"/>
              <a:defRPr sz="1600">
                <a:solidFill>
                  <a:srgbClr val="989898"/>
                </a:solidFill>
                <a:latin typeface="Arial" pitchFamily="34" charset="0"/>
                <a:cs typeface="Arial" pitchFamily="34" charset="0"/>
              </a:defRPr>
            </a:lvl8pPr>
            <a:lvl9pPr marL="3886200" indent="-228600" eaLnBrk="0" fontAlgn="base" hangingPunct="0">
              <a:spcBef>
                <a:spcPct val="20000"/>
              </a:spcBef>
              <a:spcAft>
                <a:spcPct val="0"/>
              </a:spcAft>
              <a:buClr>
                <a:schemeClr val="accent2"/>
              </a:buClr>
              <a:buChar char="•"/>
              <a:defRPr sz="1600">
                <a:solidFill>
                  <a:srgbClr val="989898"/>
                </a:solidFill>
                <a:latin typeface="Arial" pitchFamily="34" charset="0"/>
                <a:cs typeface="Arial" pitchFamily="34" charset="0"/>
              </a:defRPr>
            </a:lvl9pPr>
          </a:lstStyle>
          <a:p>
            <a:pPr algn="ctr" eaLnBrk="1" hangingPunct="1">
              <a:spcBef>
                <a:spcPct val="0"/>
              </a:spcBef>
              <a:buClrTx/>
              <a:buSzTx/>
              <a:buFontTx/>
              <a:buNone/>
              <a:defRPr/>
            </a:pPr>
            <a:r>
              <a:rPr lang="tr-TR" altLang="tr-TR" b="1" dirty="0">
                <a:solidFill>
                  <a:schemeClr val="bg1"/>
                </a:solidFill>
              </a:rPr>
              <a:t>AFEREZ</a:t>
            </a:r>
          </a:p>
        </p:txBody>
      </p:sp>
      <p:cxnSp>
        <p:nvCxnSpPr>
          <p:cNvPr id="44" name="Düz Ok Bağlayıcısı 21">
            <a:extLst>
              <a:ext uri="{FF2B5EF4-FFF2-40B4-BE49-F238E27FC236}">
                <a16:creationId xmlns:a16="http://schemas.microsoft.com/office/drawing/2014/main" id="{0EC33A0E-4A1B-4BE6-AA14-6B48D8A7DF0A}"/>
              </a:ext>
            </a:extLst>
          </p:cNvPr>
          <p:cNvCxnSpPr/>
          <p:nvPr/>
        </p:nvCxnSpPr>
        <p:spPr>
          <a:xfrm>
            <a:off x="2587625" y="2765425"/>
            <a:ext cx="0" cy="3297238"/>
          </a:xfrm>
          <a:prstGeom prst="straightConnector1">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46" name="Düz Ok Bağlayıcısı 23">
            <a:extLst>
              <a:ext uri="{FF2B5EF4-FFF2-40B4-BE49-F238E27FC236}">
                <a16:creationId xmlns:a16="http://schemas.microsoft.com/office/drawing/2014/main" id="{FE13376D-C036-45A5-B538-1853B0552F0C}"/>
              </a:ext>
            </a:extLst>
          </p:cNvPr>
          <p:cNvCxnSpPr>
            <a:cxnSpLocks/>
          </p:cNvCxnSpPr>
          <p:nvPr/>
        </p:nvCxnSpPr>
        <p:spPr>
          <a:xfrm>
            <a:off x="3879850" y="5365751"/>
            <a:ext cx="0" cy="625475"/>
          </a:xfrm>
          <a:prstGeom prst="straightConnector1">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48" name="Düz Ok Bağlayıcısı 26">
            <a:extLst>
              <a:ext uri="{FF2B5EF4-FFF2-40B4-BE49-F238E27FC236}">
                <a16:creationId xmlns:a16="http://schemas.microsoft.com/office/drawing/2014/main" id="{6D5EE3DA-6F54-4A33-8C72-1CD6FE64C967}"/>
              </a:ext>
            </a:extLst>
          </p:cNvPr>
          <p:cNvCxnSpPr>
            <a:cxnSpLocks/>
          </p:cNvCxnSpPr>
          <p:nvPr/>
        </p:nvCxnSpPr>
        <p:spPr>
          <a:xfrm>
            <a:off x="5172075" y="5203826"/>
            <a:ext cx="0" cy="822325"/>
          </a:xfrm>
          <a:prstGeom prst="straightConnector1">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50" name="Düz Ok Bağlayıcısı 28">
            <a:extLst>
              <a:ext uri="{FF2B5EF4-FFF2-40B4-BE49-F238E27FC236}">
                <a16:creationId xmlns:a16="http://schemas.microsoft.com/office/drawing/2014/main" id="{1CDBC0E2-E5D2-49E3-B083-22D998584CDC}"/>
              </a:ext>
            </a:extLst>
          </p:cNvPr>
          <p:cNvCxnSpPr/>
          <p:nvPr/>
        </p:nvCxnSpPr>
        <p:spPr>
          <a:xfrm>
            <a:off x="6527800" y="5002214"/>
            <a:ext cx="0" cy="403225"/>
          </a:xfrm>
          <a:prstGeom prst="straightConnector1">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52" name="Düz Ok Bağlayıcısı 30">
            <a:extLst>
              <a:ext uri="{FF2B5EF4-FFF2-40B4-BE49-F238E27FC236}">
                <a16:creationId xmlns:a16="http://schemas.microsoft.com/office/drawing/2014/main" id="{4033CFA2-B6BA-4C19-89AC-8BECCCB9933F}"/>
              </a:ext>
            </a:extLst>
          </p:cNvPr>
          <p:cNvCxnSpPr/>
          <p:nvPr/>
        </p:nvCxnSpPr>
        <p:spPr>
          <a:xfrm>
            <a:off x="6610350" y="5753100"/>
            <a:ext cx="0" cy="147638"/>
          </a:xfrm>
          <a:prstGeom prst="straightConnector1">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54" name="Düz Ok Bağlayıcısı 65549">
            <a:extLst>
              <a:ext uri="{FF2B5EF4-FFF2-40B4-BE49-F238E27FC236}">
                <a16:creationId xmlns:a16="http://schemas.microsoft.com/office/drawing/2014/main" id="{68D60675-010E-40F3-8C3E-F6E3FF25C922}"/>
              </a:ext>
            </a:extLst>
          </p:cNvPr>
          <p:cNvCxnSpPr/>
          <p:nvPr/>
        </p:nvCxnSpPr>
        <p:spPr>
          <a:xfrm>
            <a:off x="9852025" y="3427414"/>
            <a:ext cx="0" cy="2587625"/>
          </a:xfrm>
          <a:prstGeom prst="straightConnector1">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56" name="Yuvarlatılmış Dikdörtgen 65552">
            <a:extLst>
              <a:ext uri="{FF2B5EF4-FFF2-40B4-BE49-F238E27FC236}">
                <a16:creationId xmlns:a16="http://schemas.microsoft.com/office/drawing/2014/main" id="{36F892B4-BCD8-440C-AFFC-D7266264A31E}"/>
              </a:ext>
            </a:extLst>
          </p:cNvPr>
          <p:cNvSpPr/>
          <p:nvPr/>
        </p:nvSpPr>
        <p:spPr>
          <a:xfrm>
            <a:off x="6108700" y="4556125"/>
            <a:ext cx="1570038" cy="647700"/>
          </a:xfrm>
          <a:prstGeom prst="round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1000" b="1" dirty="0"/>
              <a:t>Toplama </a:t>
            </a:r>
          </a:p>
          <a:p>
            <a:pPr algn="ctr" eaLnBrk="1" hangingPunct="1">
              <a:defRPr/>
            </a:pPr>
            <a:r>
              <a:rPr lang="tr-TR" sz="1000" b="1" dirty="0"/>
              <a:t>&lt;2x10</a:t>
            </a:r>
            <a:r>
              <a:rPr lang="tr-TR" sz="1000" b="1" baseline="30000" dirty="0"/>
              <a:t>6 </a:t>
            </a:r>
            <a:r>
              <a:rPr lang="tr-TR" sz="1000" b="1" dirty="0"/>
              <a:t>hücre/kg (tek)</a:t>
            </a:r>
          </a:p>
          <a:p>
            <a:pPr algn="ctr" eaLnBrk="1" hangingPunct="1">
              <a:defRPr/>
            </a:pPr>
            <a:r>
              <a:rPr lang="tr-TR" sz="1000" b="1" dirty="0"/>
              <a:t>&lt;4x10</a:t>
            </a:r>
            <a:r>
              <a:rPr lang="tr-TR" sz="1000" b="1" baseline="30000" dirty="0"/>
              <a:t>6 </a:t>
            </a:r>
            <a:r>
              <a:rPr lang="tr-TR" sz="1000" b="1" dirty="0"/>
              <a:t>hücre/kg (tandem)</a:t>
            </a:r>
          </a:p>
        </p:txBody>
      </p:sp>
      <p:sp>
        <p:nvSpPr>
          <p:cNvPr id="58" name="Yuvarlatılmış Dikdörtgen 65553">
            <a:extLst>
              <a:ext uri="{FF2B5EF4-FFF2-40B4-BE49-F238E27FC236}">
                <a16:creationId xmlns:a16="http://schemas.microsoft.com/office/drawing/2014/main" id="{B35C72F0-FC50-4E6D-A495-57849910000F}"/>
              </a:ext>
            </a:extLst>
          </p:cNvPr>
          <p:cNvSpPr/>
          <p:nvPr/>
        </p:nvSpPr>
        <p:spPr>
          <a:xfrm>
            <a:off x="7974013" y="4987926"/>
            <a:ext cx="1581150" cy="638175"/>
          </a:xfrm>
          <a:prstGeom prst="round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1000" b="1" dirty="0"/>
              <a:t>Toplama </a:t>
            </a:r>
          </a:p>
          <a:p>
            <a:pPr algn="ctr" eaLnBrk="1" hangingPunct="1">
              <a:defRPr/>
            </a:pPr>
            <a:r>
              <a:rPr lang="tr-TR" sz="1000" b="1" dirty="0"/>
              <a:t>&gt;2x10</a:t>
            </a:r>
            <a:r>
              <a:rPr lang="tr-TR" sz="1000" b="1" baseline="30000" dirty="0"/>
              <a:t>6 </a:t>
            </a:r>
            <a:r>
              <a:rPr lang="tr-TR" sz="1000" b="1" dirty="0"/>
              <a:t>hücre/kg (tek)</a:t>
            </a:r>
          </a:p>
          <a:p>
            <a:pPr algn="ctr" eaLnBrk="1" hangingPunct="1">
              <a:defRPr/>
            </a:pPr>
            <a:r>
              <a:rPr lang="tr-TR" sz="1000" b="1" dirty="0"/>
              <a:t>&gt;4x10</a:t>
            </a:r>
            <a:r>
              <a:rPr lang="tr-TR" sz="1000" b="1" baseline="30000" dirty="0"/>
              <a:t>6 </a:t>
            </a:r>
            <a:r>
              <a:rPr lang="tr-TR" sz="1000" b="1" dirty="0"/>
              <a:t>hücre/kg (tandem)</a:t>
            </a:r>
          </a:p>
        </p:txBody>
      </p:sp>
      <p:sp>
        <p:nvSpPr>
          <p:cNvPr id="60" name="Yuvarlatılmış Dikdörtgen 65554">
            <a:extLst>
              <a:ext uri="{FF2B5EF4-FFF2-40B4-BE49-F238E27FC236}">
                <a16:creationId xmlns:a16="http://schemas.microsoft.com/office/drawing/2014/main" id="{8381791D-1A34-4FE9-BC12-7CAFE214BB5B}"/>
              </a:ext>
            </a:extLst>
          </p:cNvPr>
          <p:cNvSpPr/>
          <p:nvPr/>
        </p:nvSpPr>
        <p:spPr>
          <a:xfrm>
            <a:off x="6075363" y="5418139"/>
            <a:ext cx="1149350" cy="306387"/>
          </a:xfrm>
          <a:prstGeom prst="roundRect">
            <a:avLst/>
          </a:prstGeom>
          <a:solidFill>
            <a:srgbClr val="ABFE82"/>
          </a:solidFill>
          <a:ln>
            <a:solidFill>
              <a:srgbClr val="ABFE8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tr-TR" sz="1200" b="1" dirty="0" err="1">
                <a:solidFill>
                  <a:srgbClr val="002060"/>
                </a:solidFill>
              </a:rPr>
              <a:t>Plerixafor</a:t>
            </a:r>
            <a:endParaRPr lang="tr-TR" sz="1200" b="1" dirty="0">
              <a:solidFill>
                <a:srgbClr val="002060"/>
              </a:solidFill>
            </a:endParaRPr>
          </a:p>
        </p:txBody>
      </p:sp>
      <p:cxnSp>
        <p:nvCxnSpPr>
          <p:cNvPr id="64" name="Düz Ok Bağlayıcısı 65561">
            <a:extLst>
              <a:ext uri="{FF2B5EF4-FFF2-40B4-BE49-F238E27FC236}">
                <a16:creationId xmlns:a16="http://schemas.microsoft.com/office/drawing/2014/main" id="{9D64035B-51B1-4EC7-8F74-6604091FFCEB}"/>
              </a:ext>
            </a:extLst>
          </p:cNvPr>
          <p:cNvCxnSpPr>
            <a:cxnSpLocks/>
          </p:cNvCxnSpPr>
          <p:nvPr/>
        </p:nvCxnSpPr>
        <p:spPr>
          <a:xfrm>
            <a:off x="8818563" y="5534025"/>
            <a:ext cx="0" cy="463550"/>
          </a:xfrm>
          <a:prstGeom prst="straightConnector1">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66" name="Dirsek Bağlayıcısı 17">
            <a:extLst>
              <a:ext uri="{FF2B5EF4-FFF2-40B4-BE49-F238E27FC236}">
                <a16:creationId xmlns:a16="http://schemas.microsoft.com/office/drawing/2014/main" id="{0268791E-B104-4A3A-AB3C-787EA262DAA4}"/>
              </a:ext>
            </a:extLst>
          </p:cNvPr>
          <p:cNvCxnSpPr>
            <a:cxnSpLocks/>
          </p:cNvCxnSpPr>
          <p:nvPr/>
        </p:nvCxnSpPr>
        <p:spPr>
          <a:xfrm rot="10800000" flipV="1">
            <a:off x="7608888" y="4468813"/>
            <a:ext cx="550862" cy="298450"/>
          </a:xfrm>
          <a:prstGeom prst="bentConnector3">
            <a:avLst>
              <a:gd name="adj1" fmla="val 50000"/>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17" name="Düz Ok Bağlayıcısı 30">
            <a:extLst>
              <a:ext uri="{FF2B5EF4-FFF2-40B4-BE49-F238E27FC236}">
                <a16:creationId xmlns:a16="http://schemas.microsoft.com/office/drawing/2014/main" id="{1031939D-06BB-194B-AC12-51D8F8CD6233}"/>
              </a:ext>
            </a:extLst>
          </p:cNvPr>
          <p:cNvCxnSpPr>
            <a:cxnSpLocks/>
          </p:cNvCxnSpPr>
          <p:nvPr/>
        </p:nvCxnSpPr>
        <p:spPr>
          <a:xfrm>
            <a:off x="8688388" y="4754563"/>
            <a:ext cx="0" cy="233362"/>
          </a:xfrm>
          <a:prstGeom prst="straightConnector1">
            <a:avLst/>
          </a:prstGeom>
          <a:ln w="19050">
            <a:solidFill>
              <a:srgbClr val="0033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2100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9BC3A52-7669-1C40-9871-D28567133A06}"/>
              </a:ext>
            </a:extLst>
          </p:cNvPr>
          <p:cNvSpPr>
            <a:spLocks noGrp="1" noChangeArrowheads="1"/>
          </p:cNvSpPr>
          <p:nvPr>
            <p:ph type="title" idx="4294967295"/>
          </p:nvPr>
        </p:nvSpPr>
        <p:spPr>
          <a:xfrm>
            <a:off x="2600325" y="20639"/>
            <a:ext cx="6985000" cy="1023937"/>
          </a:xfrm>
          <a:prstGeom prst="rect">
            <a:avLst/>
          </a:prstGeom>
        </p:spPr>
        <p:txBody>
          <a:bodyPr/>
          <a:lstStyle/>
          <a:p>
            <a:pPr eaLnBrk="1" hangingPunct="1">
              <a:defRPr/>
            </a:pPr>
            <a:r>
              <a:rPr lang="en-US" altLang="tr-TR" sz="2000">
                <a:solidFill>
                  <a:srgbClr val="FF0000"/>
                </a:solidFill>
                <a:latin typeface="Times New Roman" panose="02020603050405020304" pitchFamily="18" charset="0"/>
                <a:ea typeface="ＭＳ Ｐゴシック" panose="020B0600070205080204" pitchFamily="34" charset="-128"/>
              </a:rPr>
              <a:t>Etkili Mobilizasyon Stratejileri ve Algoritmaları</a:t>
            </a:r>
            <a:br>
              <a:rPr lang="en-US" altLang="tr-TR" sz="2000">
                <a:solidFill>
                  <a:srgbClr val="FF0000"/>
                </a:solidFill>
                <a:latin typeface="Times New Roman" panose="02020603050405020304" pitchFamily="18" charset="0"/>
                <a:ea typeface="ＭＳ Ｐゴシック" panose="020B0600070205080204" pitchFamily="34" charset="-128"/>
              </a:rPr>
            </a:br>
            <a:r>
              <a:rPr lang="tr-TR" altLang="tr-TR" sz="2000" b="1">
                <a:effectLst>
                  <a:outerShdw blurRad="38100" dist="38100" dir="2700000" algn="tl">
                    <a:srgbClr val="C0C0C0"/>
                  </a:outerShdw>
                </a:effectLst>
                <a:ea typeface="ＭＳ Ｐゴシック" panose="020B0600070205080204" pitchFamily="34" charset="-128"/>
              </a:rPr>
              <a:t>Plerixafor uygulaması için minimum PK CD34+ sayısı nedir?</a:t>
            </a:r>
            <a:endParaRPr lang="tr-TR" altLang="tr-TR" sz="1800" b="1">
              <a:effectLst>
                <a:outerShdw blurRad="38100" dist="38100" dir="2700000" algn="tl">
                  <a:srgbClr val="C0C0C0"/>
                </a:outerShdw>
              </a:effectLst>
              <a:ea typeface="ＭＳ Ｐゴシック" panose="020B0600070205080204" pitchFamily="34" charset="-128"/>
            </a:endParaRPr>
          </a:p>
        </p:txBody>
      </p:sp>
      <p:sp>
        <p:nvSpPr>
          <p:cNvPr id="212994" name="Line 26">
            <a:extLst>
              <a:ext uri="{FF2B5EF4-FFF2-40B4-BE49-F238E27FC236}">
                <a16:creationId xmlns:a16="http://schemas.microsoft.com/office/drawing/2014/main" id="{70B73141-B063-8642-BF34-AFB52123D348}"/>
              </a:ext>
            </a:extLst>
          </p:cNvPr>
          <p:cNvSpPr>
            <a:spLocks noChangeShapeType="1"/>
          </p:cNvSpPr>
          <p:nvPr/>
        </p:nvSpPr>
        <p:spPr bwMode="auto">
          <a:xfrm>
            <a:off x="1524000" y="10668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graphicFrame>
        <p:nvGraphicFramePr>
          <p:cNvPr id="1016881" name="Group 49">
            <a:extLst>
              <a:ext uri="{FF2B5EF4-FFF2-40B4-BE49-F238E27FC236}">
                <a16:creationId xmlns:a16="http://schemas.microsoft.com/office/drawing/2014/main" id="{C5F4EF8C-11C7-404A-A4A9-8185F61F9B47}"/>
              </a:ext>
            </a:extLst>
          </p:cNvPr>
          <p:cNvGraphicFramePr>
            <a:graphicFrameLocks noGrp="1"/>
          </p:cNvGraphicFramePr>
          <p:nvPr>
            <p:extLst>
              <p:ext uri="{D42A27DB-BD31-4B8C-83A1-F6EECF244321}">
                <p14:modId xmlns:p14="http://schemas.microsoft.com/office/powerpoint/2010/main" val="3936367689"/>
              </p:ext>
            </p:extLst>
          </p:nvPr>
        </p:nvGraphicFramePr>
        <p:xfrm>
          <a:off x="1992313" y="1219201"/>
          <a:ext cx="8280400" cy="3895725"/>
        </p:xfrm>
        <a:graphic>
          <a:graphicData uri="http://schemas.openxmlformats.org/drawingml/2006/table">
            <a:tbl>
              <a:tblPr/>
              <a:tblGrid>
                <a:gridCol w="8280400">
                  <a:extLst>
                    <a:ext uri="{9D8B030D-6E8A-4147-A177-3AD203B41FA5}">
                      <a16:colId xmlns:a16="http://schemas.microsoft.com/office/drawing/2014/main" val="2635413119"/>
                    </a:ext>
                  </a:extLst>
                </a:gridCol>
              </a:tblGrid>
              <a:tr h="3895725">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just" defTabSz="914400" rtl="0" eaLnBrk="1" fontAlgn="base" latinLnBrk="0" hangingPunct="1">
                        <a:lnSpc>
                          <a:spcPct val="130000"/>
                        </a:lnSpc>
                        <a:spcBef>
                          <a:spcPct val="0"/>
                        </a:spcBef>
                        <a:spcAft>
                          <a:spcPct val="0"/>
                        </a:spcAft>
                        <a:buClrTx/>
                        <a:buSzTx/>
                        <a:buFont typeface="Wingdings" panose="05000000000000000000" pitchFamily="2" charset="2"/>
                        <a:buChar char="§"/>
                        <a:tabLst/>
                      </a:pPr>
                      <a:r>
                        <a:rPr kumimoji="0" lang="tr-TR" altLang="tr-TR" sz="2200" b="0"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34" charset="-128"/>
                        </a:rPr>
                        <a:t>Pre-emptif</a:t>
                      </a: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a:t>
                      </a:r>
                      <a:r>
                        <a:rPr kumimoji="0" lang="tr-TR" altLang="tr-TR" sz="2200" b="0"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34" charset="-128"/>
                        </a:rPr>
                        <a:t>plerixafor</a:t>
                      </a: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başlama için eşik PK CD34+ sayısı bilinmiyor.</a:t>
                      </a:r>
                    </a:p>
                    <a:p>
                      <a:pPr marL="342900" marR="0" lvl="0" indent="-342900" algn="just" defTabSz="914400" rtl="0" eaLnBrk="1" fontAlgn="base" latinLnBrk="0" hangingPunct="1">
                        <a:lnSpc>
                          <a:spcPct val="130000"/>
                        </a:lnSpc>
                        <a:spcBef>
                          <a:spcPct val="0"/>
                        </a:spcBef>
                        <a:spcAft>
                          <a:spcPct val="0"/>
                        </a:spcAft>
                        <a:buClrTx/>
                        <a:buSzTx/>
                        <a:buFont typeface="Wingdings" panose="05000000000000000000" pitchFamily="2" charset="2"/>
                        <a:buChar char="§"/>
                        <a:tabLst/>
                      </a:pP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KT veya G-CSF sonrası PK CD34+ sayısı 3-4 olanlarda bile </a:t>
                      </a:r>
                      <a:r>
                        <a:rPr kumimoji="0" lang="tr-TR" altLang="tr-TR" sz="2200" b="0"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34" charset="-128"/>
                        </a:rPr>
                        <a:t>plerixafor</a:t>
                      </a: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ile başarılı </a:t>
                      </a:r>
                      <a:r>
                        <a:rPr kumimoji="0" lang="tr-TR" altLang="tr-TR" sz="2200" b="0"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34" charset="-128"/>
                        </a:rPr>
                        <a:t>mobilizasyon</a:t>
                      </a: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gerçekleştirilmiş (İtalyan çalışması &lt;4, </a:t>
                      </a:r>
                      <a:r>
                        <a:rPr kumimoji="0" lang="tr-TR" altLang="tr-TR" sz="2200" b="0"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34" charset="-128"/>
                        </a:rPr>
                        <a:t>Polanya</a:t>
                      </a: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ve Hırvatistan çalışmalarında &lt;3, İspanya çalışması 3.5)</a:t>
                      </a:r>
                    </a:p>
                    <a:p>
                      <a:pPr marL="342900" marR="0" lvl="0" indent="-342900" algn="just" defTabSz="914400" rtl="0" eaLnBrk="1" fontAlgn="base" latinLnBrk="0" hangingPunct="1">
                        <a:lnSpc>
                          <a:spcPct val="130000"/>
                        </a:lnSpc>
                        <a:spcBef>
                          <a:spcPct val="0"/>
                        </a:spcBef>
                        <a:spcAft>
                          <a:spcPct val="0"/>
                        </a:spcAft>
                        <a:buClrTx/>
                        <a:buSzTx/>
                        <a:buFont typeface="Wingdings" panose="05000000000000000000" pitchFamily="2" charset="2"/>
                        <a:buChar char="§"/>
                        <a:tabLst/>
                      </a:pP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Ancak </a:t>
                      </a:r>
                      <a:r>
                        <a:rPr kumimoji="0" lang="tr-TR" altLang="tr-TR" sz="2200" b="0"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34" charset="-128"/>
                        </a:rPr>
                        <a:t>Plerixafor</a:t>
                      </a: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uygulaması sonrası PK CD34+ hücre sayısı hala &lt;10/</a:t>
                      </a:r>
                      <a:r>
                        <a:rPr kumimoji="0" lang="tr-TR" altLang="tr-TR" sz="2200" b="0"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34" charset="-128"/>
                        </a:rPr>
                        <a:t>uL</a:t>
                      </a: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ise ilave </a:t>
                      </a:r>
                      <a:r>
                        <a:rPr kumimoji="0" lang="tr-TR" altLang="tr-TR" sz="2200" b="0"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34" charset="-128"/>
                        </a:rPr>
                        <a:t>plerixafor</a:t>
                      </a:r>
                      <a:r>
                        <a:rPr kumimoji="0" lang="tr-TR" altLang="tr-TR" sz="2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kullanımına devam edilmemelidir.</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3209173"/>
                  </a:ext>
                </a:extLst>
              </a:tr>
            </a:tbl>
          </a:graphicData>
        </a:graphic>
      </p:graphicFrame>
      <p:sp>
        <p:nvSpPr>
          <p:cNvPr id="213001" name="TextBox 1">
            <a:extLst>
              <a:ext uri="{FF2B5EF4-FFF2-40B4-BE49-F238E27FC236}">
                <a16:creationId xmlns:a16="http://schemas.microsoft.com/office/drawing/2014/main" id="{73461E6A-5EDF-CD41-BC8F-8DB1276BDA9C}"/>
              </a:ext>
            </a:extLst>
          </p:cNvPr>
          <p:cNvSpPr txBox="1">
            <a:spLocks noChangeArrowheads="1"/>
          </p:cNvSpPr>
          <p:nvPr/>
        </p:nvSpPr>
        <p:spPr bwMode="auto">
          <a:xfrm>
            <a:off x="1787526" y="5253038"/>
            <a:ext cx="86518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tr-TR" sz="1000"/>
              <a:t>Lanza F, et al. Factors affecting successful mobilization with plerixafor: an Italian prospective survey in 215 patients with multiple myeloma and lymphoma. Transfusion. 2014;54:331-339. </a:t>
            </a:r>
          </a:p>
          <a:p>
            <a:r>
              <a:rPr lang="en-US" altLang="tr-TR" sz="1000"/>
              <a:t>Horwitz ME, et al. Preemptive dosing of plerixafor given to poor stem cell mobilizers on Day 5 of GCSF administration. Bone Marrow Transplantat. 2012;47(8): 1051-1055.</a:t>
            </a:r>
          </a:p>
          <a:p>
            <a:r>
              <a:rPr lang="en-US" altLang="tr-TR" sz="1000"/>
              <a:t>Abhyankar S, et al. A risk–based approach to optimize autologous hematopoietic stem cell (HSC) collection with the use of plerixafor. </a:t>
            </a:r>
            <a:r>
              <a:rPr lang="pl-PL" altLang="tr-TR" sz="1000"/>
              <a:t>Bone Marrow Transplant. 2012;47:483-487.</a:t>
            </a:r>
          </a:p>
          <a:p>
            <a:r>
              <a:rPr lang="pl-PL" altLang="tr-TR" sz="1000"/>
              <a:t>Basak GW, et al. Plerixafor to rescue failing chemotherapy–based stem cell mobilization: it</a:t>
            </a:r>
            <a:r>
              <a:rPr lang="pl-PL" altLang="en-US" sz="1000"/>
              <a:t>’</a:t>
            </a:r>
            <a:r>
              <a:rPr lang="pl-PL" altLang="tr-TR" sz="1000"/>
              <a:t>s not too late. </a:t>
            </a:r>
            <a:r>
              <a:rPr lang="fi-FI" altLang="tr-TR" sz="1000"/>
              <a:t>Leuk Lymphoma. 2011;52:1711-1719.</a:t>
            </a:r>
          </a:p>
          <a:p>
            <a:r>
              <a:rPr lang="fi-FI" altLang="tr-TR" sz="1000"/>
              <a:t>Sanchez-Ortega I, et al. Plerixafor in patients with lymphoma and multiple myeloma: effectiveness in cases with very low circulating CD341 cell levels and preemptive intervention vs remobilization. Bone Marrow Transplant. 2015;50:34-39.</a:t>
            </a:r>
            <a:endParaRPr lang="en-US" altLang="tr-TR" sz="1000"/>
          </a:p>
        </p:txBody>
      </p:sp>
    </p:spTree>
    <p:extLst>
      <p:ext uri="{BB962C8B-B14F-4D97-AF65-F5344CB8AC3E}">
        <p14:creationId xmlns:p14="http://schemas.microsoft.com/office/powerpoint/2010/main" val="11343028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a:extLst>
              <a:ext uri="{FF2B5EF4-FFF2-40B4-BE49-F238E27FC236}">
                <a16:creationId xmlns:a16="http://schemas.microsoft.com/office/drawing/2014/main" id="{136B6B04-F787-7043-A437-5D65BFB2B6A1}"/>
              </a:ext>
            </a:extLst>
          </p:cNvPr>
          <p:cNvSpPr>
            <a:spLocks noGrp="1"/>
          </p:cNvSpPr>
          <p:nvPr>
            <p:ph type="title"/>
          </p:nvPr>
        </p:nvSpPr>
        <p:spPr bwMode="auto">
          <a:xfrm>
            <a:off x="2617789" y="52389"/>
            <a:ext cx="6967537" cy="865187"/>
          </a:xfrm>
          <a:solidFill>
            <a:schemeClr val="tx2"/>
          </a:solidFill>
        </p:spPr>
        <p:txBody>
          <a:bodyPr vert="horz" wrap="square" lIns="91440" tIns="45720" rIns="91440" bIns="45720" numCol="1" rtlCol="0" anchor="t" anchorCtr="0" compatLnSpc="1">
            <a:prstTxWarp prst="textNoShape">
              <a:avLst/>
            </a:prstTxWarp>
            <a:normAutofit/>
          </a:bodyPr>
          <a:lstStyle/>
          <a:p>
            <a:r>
              <a:rPr lang="en-US" altLang="tr-TR" dirty="0" err="1">
                <a:solidFill>
                  <a:srgbClr val="FFFFFF"/>
                </a:solidFill>
                <a:latin typeface="Times New Roman" panose="02020603050405020304" pitchFamily="18" charset="0"/>
                <a:ea typeface="ＭＳ Ｐゴシック" panose="020B0600070205080204" pitchFamily="34" charset="-128"/>
              </a:rPr>
              <a:t>KT+G-CSF+Plerixafor</a:t>
            </a:r>
            <a:endParaRPr lang="en-US" altLang="tr-TR" dirty="0">
              <a:solidFill>
                <a:srgbClr val="FFFFFF"/>
              </a:solidFill>
              <a:latin typeface="Times New Roman" panose="02020603050405020304" pitchFamily="18" charset="0"/>
              <a:ea typeface="ＭＳ Ｐゴシック" panose="020B0600070205080204" pitchFamily="34" charset="-128"/>
            </a:endParaRPr>
          </a:p>
        </p:txBody>
      </p:sp>
      <p:sp>
        <p:nvSpPr>
          <p:cNvPr id="219138" name="Content Placeholder 2">
            <a:extLst>
              <a:ext uri="{FF2B5EF4-FFF2-40B4-BE49-F238E27FC236}">
                <a16:creationId xmlns:a16="http://schemas.microsoft.com/office/drawing/2014/main" id="{C68395EB-0952-334A-8EBA-B42339ED3803}"/>
              </a:ext>
            </a:extLst>
          </p:cNvPr>
          <p:cNvSpPr>
            <a:spLocks noGrp="1"/>
          </p:cNvSpPr>
          <p:nvPr>
            <p:ph idx="1"/>
          </p:nvPr>
        </p:nvSpPr>
        <p:spPr bwMode="auto">
          <a:xfrm>
            <a:off x="1981200" y="1217613"/>
            <a:ext cx="8229600" cy="4908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30000"/>
              </a:lnSpc>
              <a:buFont typeface="Wingdings" panose="05000000000000000000" pitchFamily="2" charset="2"/>
              <a:buChar char="§"/>
            </a:pPr>
            <a:r>
              <a:rPr lang="en-US" altLang="tr-TR" sz="2000" dirty="0">
                <a:latin typeface="Times New Roman" panose="02020603050405020304" pitchFamily="18" charset="0"/>
                <a:ea typeface="ＭＳ Ｐゴシック" panose="020B0600070205080204" pitchFamily="34" charset="-128"/>
              </a:rPr>
              <a:t>Upfront </a:t>
            </a:r>
            <a:r>
              <a:rPr lang="en-US" altLang="tr-TR" sz="2000" dirty="0" err="1">
                <a:latin typeface="Times New Roman" panose="02020603050405020304" pitchFamily="18" charset="0"/>
                <a:ea typeface="ＭＳ Ｐゴシック" panose="020B0600070205080204" pitchFamily="34" charset="-128"/>
              </a:rPr>
              <a:t>KT+G-CSF+plerixafor</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kombine</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kullanımı</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hakkında</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sınırlı</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veri</a:t>
            </a:r>
            <a:r>
              <a:rPr lang="en-US" altLang="tr-TR" sz="2000" dirty="0">
                <a:latin typeface="Times New Roman" panose="02020603050405020304" pitchFamily="18" charset="0"/>
                <a:ea typeface="ＭＳ Ｐゴシック" panose="020B0600070205080204" pitchFamily="34" charset="-128"/>
              </a:rPr>
              <a:t> var (CM + P + G-CSF). </a:t>
            </a:r>
            <a:endParaRPr lang="tr-TR" altLang="tr-TR" sz="2000" dirty="0">
              <a:latin typeface="Times New Roman" panose="02020603050405020304" pitchFamily="18" charset="0"/>
              <a:ea typeface="ＭＳ Ｐゴシック" panose="020B0600070205080204" pitchFamily="34" charset="-128"/>
            </a:endParaRPr>
          </a:p>
          <a:p>
            <a:pPr algn="just">
              <a:lnSpc>
                <a:spcPct val="130000"/>
              </a:lnSpc>
              <a:buFont typeface="Wingdings" panose="05000000000000000000" pitchFamily="2" charset="2"/>
              <a:buChar char="§"/>
            </a:pPr>
            <a:r>
              <a:rPr lang="en-US" altLang="tr-TR" sz="2000" dirty="0" err="1">
                <a:latin typeface="Times New Roman" panose="02020603050405020304" pitchFamily="18" charset="0"/>
                <a:ea typeface="ＭＳ Ｐゴシック" panose="020B0600070205080204" pitchFamily="34" charset="-128"/>
              </a:rPr>
              <a:t>Küçük</a:t>
            </a:r>
            <a:r>
              <a:rPr lang="en-US" altLang="tr-TR" sz="2000" dirty="0">
                <a:latin typeface="Times New Roman" panose="02020603050405020304" pitchFamily="18" charset="0"/>
                <a:ea typeface="ＭＳ Ｐゴシック" panose="020B0600070205080204" pitchFamily="34" charset="-128"/>
              </a:rPr>
              <a:t> pilot </a:t>
            </a:r>
            <a:r>
              <a:rPr lang="en-US" altLang="tr-TR" sz="2000" dirty="0" err="1">
                <a:latin typeface="Times New Roman" panose="02020603050405020304" pitchFamily="18" charset="0"/>
                <a:ea typeface="ＭＳ Ｐゴシック" panose="020B0600070205080204" pitchFamily="34" charset="-128"/>
              </a:rPr>
              <a:t>çalışmada</a:t>
            </a:r>
            <a:r>
              <a:rPr lang="en-US" altLang="tr-TR" sz="2000" dirty="0">
                <a:latin typeface="Times New Roman" panose="02020603050405020304" pitchFamily="18" charset="0"/>
                <a:ea typeface="ＭＳ Ｐゴシック" panose="020B0600070205080204" pitchFamily="34" charset="-128"/>
              </a:rPr>
              <a:t> MM/NHL </a:t>
            </a:r>
            <a:r>
              <a:rPr lang="en-US" altLang="tr-TR" sz="2000" dirty="0" err="1">
                <a:latin typeface="Times New Roman" panose="02020603050405020304" pitchFamily="18" charset="0"/>
                <a:ea typeface="ＭＳ Ｐゴシック" panose="020B0600070205080204" pitchFamily="34" charset="-128"/>
              </a:rPr>
              <a:t>hastalarında</a:t>
            </a:r>
            <a:r>
              <a:rPr lang="en-US" altLang="tr-TR" sz="2000" dirty="0">
                <a:latin typeface="Times New Roman" panose="02020603050405020304" pitchFamily="18" charset="0"/>
                <a:ea typeface="ＭＳ Ｐゴシック" panose="020B0600070205080204" pitchFamily="34" charset="-128"/>
              </a:rPr>
              <a:t> upfront KT+GCSF+P </a:t>
            </a:r>
            <a:r>
              <a:rPr lang="en-US" altLang="tr-TR" sz="2000" dirty="0" err="1">
                <a:latin typeface="Times New Roman" panose="02020603050405020304" pitchFamily="18" charset="0"/>
                <a:ea typeface="ＭＳ Ｐゴシック" panose="020B0600070205080204" pitchFamily="34" charset="-128"/>
              </a:rPr>
              <a:t>kombinasyonu</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kullanıldı</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Kombinasyon</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güvenli</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ve</a:t>
            </a:r>
            <a:r>
              <a:rPr lang="en-US" altLang="tr-TR" sz="2000" dirty="0">
                <a:latin typeface="Times New Roman" panose="02020603050405020304" pitchFamily="18" charset="0"/>
                <a:ea typeface="ＭＳ Ｐゴシック" panose="020B0600070205080204" pitchFamily="34" charset="-128"/>
              </a:rPr>
              <a:t> PK CD34+ </a:t>
            </a:r>
            <a:r>
              <a:rPr lang="en-US" altLang="tr-TR" sz="2000" dirty="0" err="1">
                <a:latin typeface="Times New Roman" panose="02020603050405020304" pitchFamily="18" charset="0"/>
                <a:ea typeface="ＭＳ Ｐゴシック" panose="020B0600070205080204" pitchFamily="34" charset="-128"/>
              </a:rPr>
              <a:t>hücre</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toplanmasını</a:t>
            </a:r>
            <a:r>
              <a:rPr lang="en-US" altLang="tr-TR" sz="2000" dirty="0">
                <a:latin typeface="Times New Roman" panose="02020603050405020304" pitchFamily="18" charset="0"/>
                <a:ea typeface="ＭＳ Ｐゴシック" panose="020B0600070205080204" pitchFamily="34" charset="-128"/>
              </a:rPr>
              <a:t> 2 </a:t>
            </a:r>
            <a:r>
              <a:rPr lang="en-US" altLang="tr-TR" sz="2000" dirty="0" err="1">
                <a:latin typeface="Times New Roman" panose="02020603050405020304" pitchFamily="18" charset="0"/>
                <a:ea typeface="ＭＳ Ｐゴシック" panose="020B0600070205080204" pitchFamily="34" charset="-128"/>
              </a:rPr>
              <a:t>kat</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artırdı</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Tüm</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hastalarda</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mobilizasyon</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başarılı</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idi</a:t>
            </a:r>
            <a:r>
              <a:rPr lang="en-US" altLang="tr-TR" sz="2000" dirty="0">
                <a:latin typeface="Times New Roman" panose="02020603050405020304" pitchFamily="18" charset="0"/>
                <a:ea typeface="ＭＳ Ｐゴシック" panose="020B0600070205080204" pitchFamily="34" charset="-128"/>
              </a:rPr>
              <a:t> (≥2 × 10</a:t>
            </a:r>
            <a:r>
              <a:rPr lang="en-US" altLang="tr-TR" sz="2000" baseline="30000" dirty="0">
                <a:latin typeface="Times New Roman" panose="02020603050405020304" pitchFamily="18" charset="0"/>
                <a:ea typeface="ＭＳ Ｐゴシック" panose="020B0600070205080204" pitchFamily="34" charset="-128"/>
              </a:rPr>
              <a:t>6</a:t>
            </a:r>
            <a:r>
              <a:rPr lang="en-US" altLang="tr-TR" sz="2000" dirty="0">
                <a:latin typeface="Times New Roman" panose="02020603050405020304" pitchFamily="18" charset="0"/>
                <a:ea typeface="ＭＳ Ｐゴシック" panose="020B0600070205080204" pitchFamily="34" charset="-128"/>
              </a:rPr>
              <a:t> CD34</a:t>
            </a:r>
            <a:r>
              <a:rPr lang="en-US" altLang="tr-TR" sz="2000" baseline="30000" dirty="0">
                <a:latin typeface="Times New Roman" panose="02020603050405020304" pitchFamily="18" charset="0"/>
                <a:ea typeface="ＭＳ Ｐゴシック" panose="020B0600070205080204" pitchFamily="34" charset="-128"/>
              </a:rPr>
              <a:t>+</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hücre</a:t>
            </a:r>
            <a:r>
              <a:rPr lang="en-US" altLang="tr-TR" sz="2000" dirty="0">
                <a:latin typeface="Times New Roman" panose="02020603050405020304" pitchFamily="18" charset="0"/>
                <a:ea typeface="ＭＳ Ｐゴシック" panose="020B0600070205080204" pitchFamily="34" charset="-128"/>
              </a:rPr>
              <a:t>/kg).</a:t>
            </a:r>
            <a:endParaRPr lang="tr-TR" altLang="tr-TR" sz="2000" dirty="0">
              <a:latin typeface="Times New Roman" panose="02020603050405020304" pitchFamily="18" charset="0"/>
              <a:ea typeface="ＭＳ Ｐゴシック" panose="020B0600070205080204" pitchFamily="34" charset="-128"/>
            </a:endParaRPr>
          </a:p>
          <a:p>
            <a:pPr algn="just">
              <a:lnSpc>
                <a:spcPct val="130000"/>
              </a:lnSpc>
              <a:buFont typeface="Wingdings" panose="05000000000000000000" pitchFamily="2" charset="2"/>
              <a:buChar char="§"/>
            </a:pPr>
            <a:r>
              <a:rPr lang="en-US" altLang="tr-TR" sz="2000" dirty="0" err="1">
                <a:latin typeface="Times New Roman" panose="02020603050405020304" pitchFamily="18" charset="0"/>
                <a:ea typeface="ＭＳ Ｐゴシック" panose="020B0600070205080204" pitchFamily="34" charset="-128"/>
              </a:rPr>
              <a:t>Diğer</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bir</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çalışma</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ya</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bazal</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özelliklerine</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ya</a:t>
            </a:r>
            <a:r>
              <a:rPr lang="en-US" altLang="tr-TR" sz="2000" dirty="0">
                <a:latin typeface="Times New Roman" panose="02020603050405020304" pitchFamily="18" charset="0"/>
                <a:ea typeface="ＭＳ Ｐゴシック" panose="020B0600070205080204" pitchFamily="34" charset="-128"/>
              </a:rPr>
              <a:t> da </a:t>
            </a:r>
            <a:r>
              <a:rPr lang="en-US" altLang="tr-TR" sz="2000" dirty="0" err="1">
                <a:latin typeface="Times New Roman" panose="02020603050405020304" pitchFamily="18" charset="0"/>
                <a:ea typeface="ＭＳ Ｐゴシック" panose="020B0600070205080204" pitchFamily="34" charset="-128"/>
              </a:rPr>
              <a:t>daha</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önce</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başarısız</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olan</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kötü</a:t>
            </a:r>
            <a:r>
              <a:rPr lang="en-US" altLang="tr-TR" sz="2000" dirty="0">
                <a:latin typeface="Times New Roman" panose="02020603050405020304" pitchFamily="18" charset="0"/>
                <a:ea typeface="ＭＳ Ｐゴシック" panose="020B0600070205080204" pitchFamily="34" charset="-128"/>
              </a:rPr>
              <a:t> mobilize </a:t>
            </a:r>
            <a:r>
              <a:rPr lang="en-US" altLang="tr-TR" sz="2000" dirty="0" err="1">
                <a:latin typeface="Times New Roman" panose="02020603050405020304" pitchFamily="18" charset="0"/>
                <a:ea typeface="ＭＳ Ｐゴシック" panose="020B0600070205080204" pitchFamily="34" charset="-128"/>
              </a:rPr>
              <a:t>edici</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özelliklere</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sahip</a:t>
            </a:r>
            <a:r>
              <a:rPr lang="en-US" altLang="tr-TR" sz="2000" dirty="0">
                <a:latin typeface="Times New Roman" panose="02020603050405020304" pitchFamily="18" charset="0"/>
                <a:ea typeface="ＭＳ Ｐゴシック" panose="020B0600070205080204" pitchFamily="34" charset="-128"/>
              </a:rPr>
              <a:t> hastalarda%73 </a:t>
            </a:r>
            <a:r>
              <a:rPr lang="en-US" altLang="tr-TR" sz="2000" dirty="0" err="1">
                <a:latin typeface="Times New Roman" panose="02020603050405020304" pitchFamily="18" charset="0"/>
                <a:ea typeface="ＭＳ Ｐゴシック" panose="020B0600070205080204" pitchFamily="34" charset="-128"/>
              </a:rPr>
              <a:t>başarı</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oranı</a:t>
            </a:r>
            <a:r>
              <a:rPr lang="en-US" altLang="tr-TR" sz="2000" dirty="0">
                <a:latin typeface="Times New Roman" panose="02020603050405020304" pitchFamily="18" charset="0"/>
                <a:ea typeface="ＭＳ Ｐゴシック" panose="020B0600070205080204" pitchFamily="34" charset="-128"/>
              </a:rPr>
              <a:t> </a:t>
            </a:r>
            <a:r>
              <a:rPr lang="en-US" altLang="tr-TR" sz="2000" dirty="0" err="1">
                <a:latin typeface="Times New Roman" panose="02020603050405020304" pitchFamily="18" charset="0"/>
                <a:ea typeface="ＭＳ Ｐゴシック" panose="020B0600070205080204" pitchFamily="34" charset="-128"/>
              </a:rPr>
              <a:t>bildirdi</a:t>
            </a:r>
            <a:r>
              <a:rPr lang="tr-TR" altLang="tr-TR" sz="2000" dirty="0">
                <a:latin typeface="Times New Roman" panose="02020603050405020304" pitchFamily="18" charset="0"/>
                <a:ea typeface="ＭＳ Ｐゴシック" panose="020B0600070205080204" pitchFamily="34" charset="-128"/>
              </a:rPr>
              <a:t>.</a:t>
            </a:r>
            <a:endParaRPr lang="en-US" altLang="tr-TR" sz="2000"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614076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a:extLst>
              <a:ext uri="{FF2B5EF4-FFF2-40B4-BE49-F238E27FC236}">
                <a16:creationId xmlns:a16="http://schemas.microsoft.com/office/drawing/2014/main" id="{3358F35A-9AD8-E741-80B2-542DF0AA3386}"/>
              </a:ext>
            </a:extLst>
          </p:cNvPr>
          <p:cNvSpPr>
            <a:spLocks noGrp="1" noChangeArrowheads="1"/>
          </p:cNvSpPr>
          <p:nvPr>
            <p:ph type="title" idx="4294967295"/>
          </p:nvPr>
        </p:nvSpPr>
        <p:spPr bwMode="auto">
          <a:xfrm>
            <a:off x="2794001" y="84139"/>
            <a:ext cx="6632575" cy="974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z="4000">
                <a:latin typeface="Times New Roman" panose="02020603050405020304" pitchFamily="18" charset="0"/>
                <a:ea typeface="ＭＳ Ｐゴシック" panose="020B0600070205080204" pitchFamily="34" charset="-128"/>
              </a:rPr>
              <a:t>Kemoterapi+ Plerixafor</a:t>
            </a:r>
          </a:p>
        </p:txBody>
      </p:sp>
      <p:sp>
        <p:nvSpPr>
          <p:cNvPr id="220162" name="Rectangle 3">
            <a:extLst>
              <a:ext uri="{FF2B5EF4-FFF2-40B4-BE49-F238E27FC236}">
                <a16:creationId xmlns:a16="http://schemas.microsoft.com/office/drawing/2014/main" id="{80F31822-B41D-FF4C-A249-AD00399DBE06}"/>
              </a:ext>
            </a:extLst>
          </p:cNvPr>
          <p:cNvSpPr>
            <a:spLocks noGrp="1" noChangeArrowheads="1"/>
          </p:cNvSpPr>
          <p:nvPr>
            <p:ph type="body" idx="4294967295"/>
          </p:nvPr>
        </p:nvSpPr>
        <p:spPr bwMode="auto">
          <a:xfrm>
            <a:off x="1752601" y="1268413"/>
            <a:ext cx="8626475" cy="48879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just">
              <a:buFont typeface="Wingdings" panose="05000000000000000000" pitchFamily="2" charset="2"/>
              <a:buChar char="§"/>
            </a:pPr>
            <a:r>
              <a:rPr lang="tr-TR" altLang="tr-TR" sz="1600" dirty="0" err="1">
                <a:ea typeface="ＭＳ Ｐゴシック" panose="020B0600070205080204" pitchFamily="34" charset="-128"/>
              </a:rPr>
              <a:t>Plerixafor</a:t>
            </a:r>
            <a:r>
              <a:rPr lang="tr-TR" altLang="tr-TR" sz="1600" dirty="0">
                <a:ea typeface="ＭＳ Ｐゴシック" panose="020B0600070205080204" pitchFamily="34" charset="-128"/>
              </a:rPr>
              <a:t> alan 26 MM hastası ve 14 NHL hastasında </a:t>
            </a:r>
            <a:r>
              <a:rPr lang="tr-TR" altLang="tr-TR" sz="1600" dirty="0" err="1">
                <a:ea typeface="ＭＳ Ｐゴシック" panose="020B0600070205080204" pitchFamily="34" charset="-128"/>
              </a:rPr>
              <a:t>plerixafor</a:t>
            </a:r>
            <a:r>
              <a:rPr lang="tr-TR" altLang="tr-TR" sz="1600" dirty="0">
                <a:ea typeface="ＭＳ Ｐゴシック" panose="020B0600070205080204" pitchFamily="34" charset="-128"/>
              </a:rPr>
              <a:t> </a:t>
            </a:r>
            <a:r>
              <a:rPr lang="tr-TR" altLang="tr-TR" sz="1600" dirty="0" err="1">
                <a:ea typeface="ＭＳ Ｐゴシック" panose="020B0600070205080204" pitchFamily="34" charset="-128"/>
              </a:rPr>
              <a:t>injeksiyonu</a:t>
            </a:r>
            <a:r>
              <a:rPr lang="tr-TR" altLang="tr-TR" sz="1600" dirty="0">
                <a:ea typeface="ＭＳ Ｐゴシック" panose="020B0600070205080204" pitchFamily="34" charset="-128"/>
              </a:rPr>
              <a:t> sonrası toplama ürününde önceki toplama gününe göre 2 kat artış saptanmıştır. </a:t>
            </a:r>
          </a:p>
          <a:p>
            <a:pPr algn="just">
              <a:buFont typeface="Wingdings" panose="05000000000000000000" pitchFamily="2" charset="2"/>
              <a:buChar char="§"/>
            </a:pPr>
            <a:r>
              <a:rPr lang="tr-TR" altLang="tr-TR" sz="1600" dirty="0">
                <a:ea typeface="ＭＳ Ｐゴシック" panose="020B0600070205080204" pitchFamily="34" charset="-128"/>
              </a:rPr>
              <a:t>Bununla birlikte, PK CD34 sayıları ve ürün sonuçları incelendiğinde elde edilen başarının mevcut hastaların standart ya da iyi </a:t>
            </a:r>
            <a:r>
              <a:rPr lang="tr-TR" altLang="tr-TR" sz="1600" dirty="0" err="1">
                <a:ea typeface="ＭＳ Ｐゴシック" panose="020B0600070205080204" pitchFamily="34" charset="-128"/>
              </a:rPr>
              <a:t>mobilizasyon</a:t>
            </a:r>
            <a:r>
              <a:rPr lang="tr-TR" altLang="tr-TR" sz="1600" dirty="0">
                <a:ea typeface="ＭＳ Ｐゴシック" panose="020B0600070205080204" pitchFamily="34" charset="-128"/>
              </a:rPr>
              <a:t> başarısı beklenen hastalar olmasına da bağlanabilir. </a:t>
            </a:r>
          </a:p>
          <a:p>
            <a:pPr algn="just">
              <a:buFont typeface="Wingdings" panose="05000000000000000000" pitchFamily="2" charset="2"/>
              <a:buChar char="§"/>
            </a:pPr>
            <a:r>
              <a:rPr lang="tr-TR" altLang="tr-TR" sz="1600" dirty="0" err="1">
                <a:ea typeface="ＭＳ Ｐゴシック" panose="020B0600070205080204" pitchFamily="34" charset="-128"/>
              </a:rPr>
              <a:t>Kemomobilizasyon</a:t>
            </a:r>
            <a:r>
              <a:rPr lang="tr-TR" altLang="tr-TR" sz="1600" dirty="0">
                <a:ea typeface="ＭＳ Ｐゴシック" panose="020B0600070205080204" pitchFamily="34" charset="-128"/>
              </a:rPr>
              <a:t> rejimi ile iyi </a:t>
            </a:r>
            <a:r>
              <a:rPr lang="tr-TR" altLang="tr-TR" sz="1600" dirty="0" err="1">
                <a:ea typeface="ＭＳ Ｐゴシック" panose="020B0600070205080204" pitchFamily="34" charset="-128"/>
              </a:rPr>
              <a:t>mobilizasyon</a:t>
            </a:r>
            <a:r>
              <a:rPr lang="tr-TR" altLang="tr-TR" sz="1600" dirty="0">
                <a:ea typeface="ＭＳ Ｐゴシック" panose="020B0600070205080204" pitchFamily="34" charset="-128"/>
              </a:rPr>
              <a:t> sağlanamayan küçük bir hasta grubunda da bu stratejinin etkin olduğu belirtilmiştir. </a:t>
            </a:r>
          </a:p>
          <a:p>
            <a:pPr algn="just">
              <a:buFont typeface="Wingdings" panose="05000000000000000000" pitchFamily="2" charset="2"/>
              <a:buChar char="§"/>
            </a:pPr>
            <a:r>
              <a:rPr lang="tr-TR" altLang="tr-TR" sz="1600" dirty="0">
                <a:ea typeface="ＭＳ Ｐゴシック" panose="020B0600070205080204" pitchFamily="34" charset="-128"/>
              </a:rPr>
              <a:t>Alman çalışmasında, öncesinde </a:t>
            </a:r>
            <a:r>
              <a:rPr lang="tr-TR" altLang="tr-TR" sz="1600" dirty="0" err="1">
                <a:ea typeface="ＭＳ Ｐゴシック" panose="020B0600070205080204" pitchFamily="34" charset="-128"/>
              </a:rPr>
              <a:t>mobilizasyon</a:t>
            </a:r>
            <a:r>
              <a:rPr lang="tr-TR" altLang="tr-TR" sz="1600" dirty="0">
                <a:ea typeface="ＭＳ Ｐゴシック" panose="020B0600070205080204" pitchFamily="34" charset="-128"/>
              </a:rPr>
              <a:t> başarısızlığı saptanan hastalarda </a:t>
            </a:r>
            <a:r>
              <a:rPr lang="tr-TR" altLang="tr-TR" sz="1600" dirty="0" err="1">
                <a:ea typeface="ＭＳ Ｐゴシック" panose="020B0600070205080204" pitchFamily="34" charset="-128"/>
              </a:rPr>
              <a:t>plerixafor</a:t>
            </a:r>
            <a:r>
              <a:rPr lang="tr-TR" altLang="tr-TR" sz="1600" dirty="0">
                <a:ea typeface="ＭＳ Ｐゴシック" panose="020B0600070205080204" pitchFamily="34" charset="-128"/>
              </a:rPr>
              <a:t> + kemoterapi ile </a:t>
            </a:r>
            <a:r>
              <a:rPr lang="tr-TR" altLang="tr-TR" sz="1600" dirty="0" err="1">
                <a:ea typeface="ＭＳ Ｐゴシック" panose="020B0600070205080204" pitchFamily="34" charset="-128"/>
              </a:rPr>
              <a:t>mobilizasyon</a:t>
            </a:r>
            <a:r>
              <a:rPr lang="tr-TR" altLang="tr-TR" sz="1600" dirty="0">
                <a:ea typeface="ＭＳ Ｐゴシック" panose="020B0600070205080204" pitchFamily="34" charset="-128"/>
              </a:rPr>
              <a:t> sağlandığı belirtilmiştir. </a:t>
            </a:r>
          </a:p>
          <a:p>
            <a:pPr algn="just">
              <a:buFont typeface="Wingdings" panose="05000000000000000000" pitchFamily="2" charset="2"/>
              <a:buChar char="§"/>
            </a:pPr>
            <a:r>
              <a:rPr lang="tr-TR" altLang="tr-TR" sz="1600" b="1" dirty="0" err="1">
                <a:ea typeface="ＭＳ Ｐゴシック" panose="020B0600070205080204" pitchFamily="34" charset="-128"/>
              </a:rPr>
              <a:t>Kemomobilizasyon</a:t>
            </a:r>
            <a:r>
              <a:rPr lang="tr-TR" altLang="tr-TR" sz="1600" b="1" dirty="0">
                <a:ea typeface="ＭＳ Ｐゴシック" panose="020B0600070205080204" pitchFamily="34" charset="-128"/>
              </a:rPr>
              <a:t> ile birlikte </a:t>
            </a:r>
            <a:r>
              <a:rPr lang="tr-TR" altLang="tr-TR" sz="1600" b="1" dirty="0" err="1">
                <a:ea typeface="ＭＳ Ｐゴシック" panose="020B0600070205080204" pitchFamily="34" charset="-128"/>
              </a:rPr>
              <a:t>plerixafor</a:t>
            </a:r>
            <a:r>
              <a:rPr lang="tr-TR" altLang="tr-TR" sz="1600" b="1" dirty="0">
                <a:ea typeface="ＭＳ Ｐゴシック" panose="020B0600070205080204" pitchFamily="34" charset="-128"/>
              </a:rPr>
              <a:t> kullanımı maksimum CD 34+ hücre dozu sağlamak için muhtemelen en etkili yol gibi görünmektedir. </a:t>
            </a:r>
          </a:p>
          <a:p>
            <a:pPr algn="just">
              <a:buFont typeface="Wingdings" panose="05000000000000000000" pitchFamily="2" charset="2"/>
              <a:buChar char="§"/>
            </a:pPr>
            <a:r>
              <a:rPr lang="tr-TR" altLang="tr-TR" sz="1600" dirty="0" err="1">
                <a:ea typeface="ＭＳ Ｐゴシック" panose="020B0600070205080204" pitchFamily="34" charset="-128"/>
              </a:rPr>
              <a:t>Kemomobilizasyonun</a:t>
            </a:r>
            <a:r>
              <a:rPr lang="tr-TR" altLang="tr-TR" sz="1600" dirty="0">
                <a:ea typeface="ＭＳ Ｐゴシック" panose="020B0600070205080204" pitchFamily="34" charset="-128"/>
              </a:rPr>
              <a:t> kullanımı </a:t>
            </a:r>
            <a:r>
              <a:rPr lang="tr-TR" altLang="tr-TR" sz="1600" dirty="0" err="1">
                <a:ea typeface="ＭＳ Ｐゴシック" panose="020B0600070205080204" pitchFamily="34" charset="-128"/>
              </a:rPr>
              <a:t>aferez</a:t>
            </a:r>
            <a:r>
              <a:rPr lang="tr-TR" altLang="tr-TR" sz="1600" dirty="0">
                <a:ea typeface="ＭＳ Ｐゴシック" panose="020B0600070205080204" pitchFamily="34" charset="-128"/>
              </a:rPr>
              <a:t> ürünü için aşırı </a:t>
            </a:r>
            <a:r>
              <a:rPr lang="tr-TR" altLang="tr-TR" sz="1600" dirty="0" err="1">
                <a:ea typeface="ＭＳ Ｐゴシック" panose="020B0600070205080204" pitchFamily="34" charset="-128"/>
              </a:rPr>
              <a:t>kriyoprezervasyon</a:t>
            </a:r>
            <a:r>
              <a:rPr lang="tr-TR" altLang="tr-TR" sz="1600" dirty="0">
                <a:ea typeface="ＭＳ Ｐゴシック" panose="020B0600070205080204" pitchFamily="34" charset="-128"/>
              </a:rPr>
              <a:t> hacimlerinden kaçınılmasına da yardım etmektedir. </a:t>
            </a:r>
          </a:p>
          <a:p>
            <a:pPr algn="just">
              <a:buFont typeface="Wingdings" panose="05000000000000000000" pitchFamily="2" charset="2"/>
              <a:buChar char="§"/>
            </a:pPr>
            <a:r>
              <a:rPr lang="tr-TR" altLang="tr-TR" sz="1600" dirty="0">
                <a:ea typeface="ＭＳ Ｐゴシック" panose="020B0600070205080204" pitchFamily="34" charset="-128"/>
              </a:rPr>
              <a:t>Eğer </a:t>
            </a:r>
            <a:r>
              <a:rPr lang="tr-TR" altLang="tr-TR" sz="1600" dirty="0" err="1">
                <a:ea typeface="ＭＳ Ｐゴシック" panose="020B0600070205080204" pitchFamily="34" charset="-128"/>
              </a:rPr>
              <a:t>aferez</a:t>
            </a:r>
            <a:r>
              <a:rPr lang="tr-TR" altLang="tr-TR" sz="1600" dirty="0">
                <a:ea typeface="ＭＳ Ｐゴシック" panose="020B0600070205080204" pitchFamily="34" charset="-128"/>
              </a:rPr>
              <a:t> başına 3 kan hacmi işlenirse, </a:t>
            </a:r>
            <a:r>
              <a:rPr lang="tr-TR" altLang="tr-TR" sz="1600" dirty="0" err="1">
                <a:ea typeface="ＭＳ Ｐゴシック" panose="020B0600070205080204" pitchFamily="34" charset="-128"/>
              </a:rPr>
              <a:t>plerixaforun</a:t>
            </a:r>
            <a:r>
              <a:rPr lang="tr-TR" altLang="tr-TR" sz="1600" dirty="0">
                <a:ea typeface="ＭＳ Ｐゴシック" panose="020B0600070205080204" pitchFamily="34" charset="-128"/>
              </a:rPr>
              <a:t> </a:t>
            </a:r>
            <a:r>
              <a:rPr lang="tr-TR" altLang="tr-TR" sz="1600" dirty="0" err="1">
                <a:ea typeface="ＭＳ Ｐゴシック" panose="020B0600070205080204" pitchFamily="34" charset="-128"/>
              </a:rPr>
              <a:t>aferez</a:t>
            </a:r>
            <a:r>
              <a:rPr lang="tr-TR" altLang="tr-TR" sz="1600" dirty="0">
                <a:ea typeface="ＭＳ Ｐゴシック" panose="020B0600070205080204" pitchFamily="34" charset="-128"/>
              </a:rPr>
              <a:t> sayısının azaltılmasındaki başarısı en yüksek olmaktadır. </a:t>
            </a:r>
          </a:p>
          <a:p>
            <a:pPr algn="just">
              <a:buFont typeface="Wingdings" panose="05000000000000000000" pitchFamily="2" charset="2"/>
              <a:buChar char="§"/>
            </a:pPr>
            <a:r>
              <a:rPr lang="tr-TR" altLang="tr-TR" sz="1600" dirty="0" err="1">
                <a:ea typeface="ＭＳ Ｐゴシック" panose="020B0600070205080204" pitchFamily="34" charset="-128"/>
              </a:rPr>
              <a:t>Jantuen</a:t>
            </a:r>
            <a:r>
              <a:rPr lang="tr-TR" altLang="tr-TR" sz="1600" dirty="0">
                <a:ea typeface="ＭＳ Ｐゴシック" panose="020B0600070205080204" pitchFamily="34" charset="-128"/>
              </a:rPr>
              <a:t> ve ark.'</a:t>
            </a:r>
            <a:r>
              <a:rPr lang="tr-TR" altLang="tr-TR" sz="1600" dirty="0" err="1">
                <a:ea typeface="ＭＳ Ｐゴシック" panose="020B0600070205080204" pitchFamily="34" charset="-128"/>
              </a:rPr>
              <a:t>nın</a:t>
            </a:r>
            <a:r>
              <a:rPr lang="tr-TR" altLang="tr-TR" sz="1600" dirty="0">
                <a:ea typeface="ＭＳ Ｐゴシック" panose="020B0600070205080204" pitchFamily="34" charset="-128"/>
              </a:rPr>
              <a:t> </a:t>
            </a:r>
            <a:r>
              <a:rPr lang="tr-TR" altLang="tr-TR" sz="1600" dirty="0" err="1">
                <a:ea typeface="ＭＳ Ｐゴシック" panose="020B0600070205080204" pitchFamily="34" charset="-128"/>
              </a:rPr>
              <a:t>lokosit</a:t>
            </a:r>
            <a:r>
              <a:rPr lang="tr-TR" altLang="tr-TR" sz="1600" dirty="0">
                <a:ea typeface="ＭＳ Ｐゴシック" panose="020B0600070205080204" pitchFamily="34" charset="-128"/>
              </a:rPr>
              <a:t> sayısının &gt;10.000/mm</a:t>
            </a:r>
            <a:r>
              <a:rPr lang="tr-TR" altLang="tr-TR" sz="1600" baseline="30000" dirty="0">
                <a:ea typeface="ＭＳ Ｐゴシック" panose="020B0600070205080204" pitchFamily="34" charset="-128"/>
              </a:rPr>
              <a:t>3</a:t>
            </a:r>
            <a:r>
              <a:rPr lang="tr-TR" altLang="tr-TR" sz="1600" dirty="0">
                <a:ea typeface="ＭＳ Ｐゴシック" panose="020B0600070205080204" pitchFamily="34" charset="-128"/>
              </a:rPr>
              <a:t> ve PK CD 34+ hücre sayısının ≤10/µL olmasının %97 </a:t>
            </a:r>
            <a:r>
              <a:rPr lang="tr-TR" altLang="tr-TR" sz="1600" dirty="0" err="1">
                <a:ea typeface="ＭＳ Ｐゴシック" panose="020B0600070205080204" pitchFamily="34" charset="-128"/>
              </a:rPr>
              <a:t>sensitivite</a:t>
            </a:r>
            <a:r>
              <a:rPr lang="tr-TR" altLang="tr-TR" sz="1600" dirty="0">
                <a:ea typeface="ＭＳ Ｐゴシック" panose="020B0600070205080204" pitchFamily="34" charset="-128"/>
              </a:rPr>
              <a:t> ve %100 </a:t>
            </a:r>
            <a:r>
              <a:rPr lang="tr-TR" altLang="tr-TR" sz="1600" dirty="0" err="1">
                <a:ea typeface="ＭＳ Ｐゴシック" panose="020B0600070205080204" pitchFamily="34" charset="-128"/>
              </a:rPr>
              <a:t>spesifite</a:t>
            </a:r>
            <a:r>
              <a:rPr lang="tr-TR" altLang="tr-TR" sz="1600" dirty="0">
                <a:ea typeface="ＭＳ Ｐゴシック" panose="020B0600070205080204" pitchFamily="34" charset="-128"/>
              </a:rPr>
              <a:t> ile </a:t>
            </a:r>
            <a:r>
              <a:rPr lang="tr-TR" altLang="tr-TR" sz="1600" dirty="0" err="1">
                <a:ea typeface="ＭＳ Ｐゴシック" panose="020B0600070205080204" pitchFamily="34" charset="-128"/>
              </a:rPr>
              <a:t>plerixafor</a:t>
            </a:r>
            <a:r>
              <a:rPr lang="tr-TR" altLang="tr-TR" sz="1600" dirty="0">
                <a:ea typeface="ＭＳ Ｐゴシック" panose="020B0600070205080204" pitchFamily="34" charset="-128"/>
              </a:rPr>
              <a:t> kullanımını tanımladığı bir algoritma bulmaları PK CD 34+ hücre sayısının ≤10/µL olduğu tüm hastaların </a:t>
            </a:r>
            <a:r>
              <a:rPr lang="tr-TR" altLang="tr-TR" sz="1600" dirty="0" err="1">
                <a:ea typeface="ＭＳ Ｐゴシック" panose="020B0600070205080204" pitchFamily="34" charset="-128"/>
              </a:rPr>
              <a:t>plerixafora</a:t>
            </a:r>
            <a:r>
              <a:rPr lang="tr-TR" altLang="tr-TR" sz="1600" dirty="0">
                <a:ea typeface="ＭＳ Ｐゴシック" panose="020B0600070205080204" pitchFamily="34" charset="-128"/>
              </a:rPr>
              <a:t> gereksinim duyduğunu göstermiştir.</a:t>
            </a:r>
          </a:p>
        </p:txBody>
      </p:sp>
      <p:sp>
        <p:nvSpPr>
          <p:cNvPr id="220163" name="Text Box 6">
            <a:extLst>
              <a:ext uri="{FF2B5EF4-FFF2-40B4-BE49-F238E27FC236}">
                <a16:creationId xmlns:a16="http://schemas.microsoft.com/office/drawing/2014/main" id="{21186556-A317-834C-9536-FB475353EBB0}"/>
              </a:ext>
            </a:extLst>
          </p:cNvPr>
          <p:cNvSpPr txBox="1">
            <a:spLocks noChangeArrowheads="1"/>
          </p:cNvSpPr>
          <p:nvPr/>
        </p:nvSpPr>
        <p:spPr bwMode="auto">
          <a:xfrm>
            <a:off x="1657350" y="6227763"/>
            <a:ext cx="8828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rPr>
              <a:t>.</a:t>
            </a:r>
            <a:endParaRPr lang="tr-TR" altLang="tr-TR" sz="1000" b="1">
              <a:latin typeface="Times New Roman" panose="02020603050405020304" pitchFamily="18" charset="0"/>
            </a:endParaRPr>
          </a:p>
        </p:txBody>
      </p:sp>
      <p:sp>
        <p:nvSpPr>
          <p:cNvPr id="8" name="Text Box 7">
            <a:extLst>
              <a:ext uri="{FF2B5EF4-FFF2-40B4-BE49-F238E27FC236}">
                <a16:creationId xmlns:a16="http://schemas.microsoft.com/office/drawing/2014/main" id="{FC279B7B-22A1-6C41-9D46-258861EB2C79}"/>
              </a:ext>
            </a:extLst>
          </p:cNvPr>
          <p:cNvSpPr txBox="1">
            <a:spLocks noChangeArrowheads="1"/>
          </p:cNvSpPr>
          <p:nvPr/>
        </p:nvSpPr>
        <p:spPr bwMode="auto">
          <a:xfrm rot="-2100000">
            <a:off x="2349500" y="2908300"/>
            <a:ext cx="8027988" cy="1816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tr-TR" altLang="tr-TR" sz="2800" b="1">
                <a:solidFill>
                  <a:schemeClr val="bg1"/>
                </a:solidFill>
                <a:latin typeface="Times New Roman" panose="02020603050405020304" pitchFamily="18" charset="0"/>
              </a:rPr>
              <a:t>Tek başına G-CSF sonrası mobilizasyon başarısızlığı yaşanan durumlarda ya da tümör yükünün fazla olduğu hastalarda nakil öncesi ek sitoreduksiyon sağlama amacı ile uygulanabilir</a:t>
            </a:r>
            <a:r>
              <a:rPr lang="tr-TR" altLang="tr-TR" sz="2800">
                <a:solidFill>
                  <a:schemeClr val="bg1"/>
                </a:solidFill>
                <a:latin typeface="Times New Roman" panose="02020603050405020304" pitchFamily="18" charset="0"/>
              </a:rPr>
              <a:t> </a:t>
            </a:r>
          </a:p>
        </p:txBody>
      </p:sp>
    </p:spTree>
    <p:extLst>
      <p:ext uri="{BB962C8B-B14F-4D97-AF65-F5344CB8AC3E}">
        <p14:creationId xmlns:p14="http://schemas.microsoft.com/office/powerpoint/2010/main" val="2427025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a:extLst>
              <a:ext uri="{FF2B5EF4-FFF2-40B4-BE49-F238E27FC236}">
                <a16:creationId xmlns:a16="http://schemas.microsoft.com/office/drawing/2014/main" id="{21738FE8-F2AE-FF49-B660-FA0545D7342E}"/>
              </a:ext>
            </a:extLst>
          </p:cNvPr>
          <p:cNvSpPr>
            <a:spLocks noGrp="1" noChangeArrowheads="1"/>
          </p:cNvSpPr>
          <p:nvPr>
            <p:ph type="title" idx="4294967295"/>
          </p:nvPr>
        </p:nvSpPr>
        <p:spPr bwMode="auto">
          <a:xfrm>
            <a:off x="2794001" y="84139"/>
            <a:ext cx="6632575" cy="974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z="3200">
                <a:latin typeface="Times New Roman" panose="02020603050405020304" pitchFamily="18" charset="0"/>
                <a:ea typeface="ＭＳ Ｐゴシック" panose="020B0600070205080204" pitchFamily="34" charset="-128"/>
                <a:cs typeface="Times New Roman" panose="02020603050405020304" pitchFamily="18" charset="0"/>
              </a:rPr>
              <a:t>Plerixafor vs Kemomobilizasyon: </a:t>
            </a:r>
          </a:p>
        </p:txBody>
      </p:sp>
      <p:sp>
        <p:nvSpPr>
          <p:cNvPr id="222210" name="Rectangle 3">
            <a:extLst>
              <a:ext uri="{FF2B5EF4-FFF2-40B4-BE49-F238E27FC236}">
                <a16:creationId xmlns:a16="http://schemas.microsoft.com/office/drawing/2014/main" id="{01FAD20D-7EB0-8A4B-8F31-BADD4A94F325}"/>
              </a:ext>
            </a:extLst>
          </p:cNvPr>
          <p:cNvSpPr>
            <a:spLocks noGrp="1" noChangeArrowheads="1"/>
          </p:cNvSpPr>
          <p:nvPr>
            <p:ph type="body" idx="4294967295"/>
          </p:nvPr>
        </p:nvSpPr>
        <p:spPr bwMode="auto">
          <a:xfrm>
            <a:off x="1752601" y="1268414"/>
            <a:ext cx="8678863" cy="5278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buFont typeface="Wingdings" panose="05000000000000000000" pitchFamily="2" charset="2"/>
              <a:buChar char="§"/>
            </a:pPr>
            <a:r>
              <a:rPr lang="tr-TR" altLang="tr-TR" sz="1400" dirty="0">
                <a:ea typeface="ＭＳ Ｐゴシック" panose="020B0600070205080204" pitchFamily="34" charset="-128"/>
                <a:cs typeface="Times New Roman" panose="02020603050405020304" pitchFamily="18" charset="0"/>
              </a:rPr>
              <a:t>Rutin </a:t>
            </a:r>
            <a:r>
              <a:rPr lang="tr-TR" altLang="tr-TR" sz="1400" dirty="0" err="1">
                <a:ea typeface="ＭＳ Ｐゴシック" panose="020B0600070205080204" pitchFamily="34" charset="-128"/>
                <a:cs typeface="Times New Roman" panose="02020603050405020304" pitchFamily="18" charset="0"/>
              </a:rPr>
              <a:t>plerixafor</a:t>
            </a:r>
            <a:r>
              <a:rPr lang="tr-TR" altLang="tr-TR" sz="1400" dirty="0">
                <a:ea typeface="ＭＳ Ｐゴシック" panose="020B0600070205080204" pitchFamily="34" charset="-128"/>
                <a:cs typeface="Times New Roman" panose="02020603050405020304" pitchFamily="18" charset="0"/>
              </a:rPr>
              <a:t> (n = 30) veya "</a:t>
            </a:r>
            <a:r>
              <a:rPr lang="tr-TR" altLang="tr-TR" sz="1400" dirty="0" err="1">
                <a:ea typeface="ＭＳ Ｐゴシック" panose="020B0600070205080204" pitchFamily="34" charset="-128"/>
                <a:cs typeface="Times New Roman" panose="02020603050405020304" pitchFamily="18" charset="0"/>
              </a:rPr>
              <a:t>just</a:t>
            </a:r>
            <a:r>
              <a:rPr lang="tr-TR" altLang="tr-TR" sz="1400" dirty="0">
                <a:ea typeface="ＭＳ Ｐゴシック" panose="020B0600070205080204" pitchFamily="34" charset="-128"/>
                <a:cs typeface="Times New Roman" panose="02020603050405020304" pitchFamily="18" charset="0"/>
              </a:rPr>
              <a:t> in time" (JIT) </a:t>
            </a:r>
            <a:r>
              <a:rPr lang="tr-TR" altLang="tr-TR" sz="1400" dirty="0" err="1">
                <a:ea typeface="ＭＳ Ｐゴシック" panose="020B0600070205080204" pitchFamily="34" charset="-128"/>
                <a:cs typeface="Times New Roman" panose="02020603050405020304" pitchFamily="18" charset="0"/>
              </a:rPr>
              <a:t>plerixafor</a:t>
            </a:r>
            <a:r>
              <a:rPr lang="tr-TR" altLang="tr-TR" sz="1400" dirty="0">
                <a:ea typeface="ＭＳ Ｐゴシック" panose="020B0600070205080204" pitchFamily="34" charset="-128"/>
                <a:cs typeface="Times New Roman" panose="02020603050405020304" pitchFamily="18" charset="0"/>
              </a:rPr>
              <a:t> tabanlı </a:t>
            </a:r>
            <a:r>
              <a:rPr lang="tr-TR" altLang="tr-TR" sz="1400" dirty="0" err="1">
                <a:ea typeface="ＭＳ Ｐゴシック" panose="020B0600070205080204" pitchFamily="34" charset="-128"/>
                <a:cs typeface="Times New Roman" panose="02020603050405020304" pitchFamily="18" charset="0"/>
              </a:rPr>
              <a:t>mobilizasyon</a:t>
            </a:r>
            <a:r>
              <a:rPr lang="tr-TR" altLang="tr-TR" sz="1400" dirty="0">
                <a:ea typeface="ＭＳ Ｐゴシック" panose="020B0600070205080204" pitchFamily="34" charset="-128"/>
                <a:cs typeface="Times New Roman" panose="02020603050405020304" pitchFamily="18" charset="0"/>
              </a:rPr>
              <a:t> (n = 33) ile karşılaştırıldığında, ICE ile </a:t>
            </a:r>
            <a:r>
              <a:rPr lang="tr-TR" altLang="tr-TR" sz="1400" dirty="0" err="1">
                <a:ea typeface="ＭＳ Ｐゴシック" panose="020B0600070205080204" pitchFamily="34" charset="-128"/>
                <a:cs typeface="Times New Roman" panose="02020603050405020304" pitchFamily="18" charset="0"/>
              </a:rPr>
              <a:t>kemomobilizasyonu</a:t>
            </a:r>
            <a:r>
              <a:rPr lang="tr-TR" altLang="tr-TR" sz="1400" dirty="0">
                <a:ea typeface="ＭＳ Ｐゴシック" panose="020B0600070205080204" pitchFamily="34" charset="-128"/>
                <a:cs typeface="Times New Roman" panose="02020603050405020304" pitchFamily="18" charset="0"/>
              </a:rPr>
              <a:t> yapılan </a:t>
            </a:r>
            <a:r>
              <a:rPr lang="tr-TR" altLang="tr-TR" sz="1400" dirty="0" err="1">
                <a:ea typeface="ＭＳ Ｐゴシック" panose="020B0600070205080204" pitchFamily="34" charset="-128"/>
                <a:cs typeface="Times New Roman" panose="02020603050405020304" pitchFamily="18" charset="0"/>
              </a:rPr>
              <a:t>lenfoma</a:t>
            </a:r>
            <a:r>
              <a:rPr lang="tr-TR" altLang="tr-TR" sz="1400" dirty="0">
                <a:ea typeface="ＭＳ Ｐゴシック" panose="020B0600070205080204" pitchFamily="34" charset="-128"/>
                <a:cs typeface="Times New Roman" panose="02020603050405020304" pitchFamily="18" charset="0"/>
              </a:rPr>
              <a:t> hastalarında (n = 35) </a:t>
            </a:r>
            <a:r>
              <a:rPr lang="tr-TR" altLang="tr-TR" sz="1400" dirty="0" err="1">
                <a:ea typeface="ＭＳ Ｐゴシック" panose="020B0600070205080204" pitchFamily="34" charset="-128"/>
                <a:cs typeface="Times New Roman" panose="02020603050405020304" pitchFamily="18" charset="0"/>
              </a:rPr>
              <a:t>hematopoietik</a:t>
            </a:r>
            <a:r>
              <a:rPr lang="tr-TR" altLang="tr-TR" sz="1400" dirty="0">
                <a:ea typeface="ＭＳ Ｐゴシック" panose="020B0600070205080204" pitchFamily="34" charset="-128"/>
                <a:cs typeface="Times New Roman" panose="02020603050405020304" pitchFamily="18" charset="0"/>
              </a:rPr>
              <a:t> kök hücre </a:t>
            </a:r>
            <a:r>
              <a:rPr lang="tr-TR" altLang="tr-TR" sz="1400" dirty="0" err="1">
                <a:ea typeface="ＭＳ Ｐゴシック" panose="020B0600070205080204" pitchFamily="34" charset="-128"/>
                <a:cs typeface="Times New Roman" panose="02020603050405020304" pitchFamily="18" charset="0"/>
              </a:rPr>
              <a:t>mobilizasyon</a:t>
            </a:r>
            <a:r>
              <a:rPr lang="tr-TR" altLang="tr-TR" sz="1400" dirty="0">
                <a:ea typeface="ＭＳ Ｐゴシック" panose="020B0600070205080204" pitchFamily="34" charset="-128"/>
                <a:cs typeface="Times New Roman" panose="02020603050405020304" pitchFamily="18" charset="0"/>
              </a:rPr>
              <a:t> sonuçları</a:t>
            </a:r>
          </a:p>
          <a:p>
            <a:pPr algn="just">
              <a:buFont typeface="Wingdings" panose="05000000000000000000" pitchFamily="2" charset="2"/>
              <a:buChar char="§"/>
            </a:pPr>
            <a:r>
              <a:rPr lang="tr-TR" altLang="tr-TR" sz="1400" dirty="0" err="1">
                <a:ea typeface="ＭＳ Ｐゴシック" panose="020B0600070205080204" pitchFamily="34" charset="-128"/>
                <a:cs typeface="Times New Roman" panose="02020603050405020304" pitchFamily="18" charset="0"/>
              </a:rPr>
              <a:t>Kemomobilizasyon</a:t>
            </a:r>
            <a:r>
              <a:rPr lang="tr-TR" altLang="tr-TR" sz="1400" dirty="0">
                <a:ea typeface="ＭＳ Ｐゴシック" panose="020B0600070205080204" pitchFamily="34" charset="-128"/>
                <a:cs typeface="Times New Roman" panose="02020603050405020304" pitchFamily="18" charset="0"/>
              </a:rPr>
              <a:t> ile daha yüksek CD34 + hücre ürünü toplandı (ICE için 5.35x10</a:t>
            </a:r>
            <a:r>
              <a:rPr lang="tr-TR" altLang="tr-TR" sz="1400" baseline="30000" dirty="0">
                <a:ea typeface="ＭＳ Ｐゴシック" panose="020B0600070205080204" pitchFamily="34" charset="-128"/>
                <a:cs typeface="Times New Roman" panose="02020603050405020304" pitchFamily="18" charset="0"/>
              </a:rPr>
              <a:t>6</a:t>
            </a:r>
            <a:r>
              <a:rPr lang="tr-TR" altLang="tr-TR" sz="1400" dirty="0">
                <a:ea typeface="ＭＳ Ｐゴシック" panose="020B0600070205080204" pitchFamily="34" charset="-128"/>
                <a:cs typeface="Times New Roman" panose="02020603050405020304" pitchFamily="18" charset="0"/>
              </a:rPr>
              <a:t> hücre/kg karşılık rutin </a:t>
            </a:r>
            <a:r>
              <a:rPr lang="tr-TR" altLang="tr-TR" sz="1400" dirty="0" err="1">
                <a:ea typeface="ＭＳ Ｐゴシック" panose="020B0600070205080204" pitchFamily="34" charset="-128"/>
                <a:cs typeface="Times New Roman" panose="02020603050405020304" pitchFamily="18" charset="0"/>
              </a:rPr>
              <a:t>plerixafor</a:t>
            </a:r>
            <a:r>
              <a:rPr lang="tr-TR" altLang="tr-TR" sz="1400" dirty="0">
                <a:ea typeface="ＭＳ Ｐゴシック" panose="020B0600070205080204" pitchFamily="34" charset="-128"/>
                <a:cs typeface="Times New Roman" panose="02020603050405020304" pitchFamily="18" charset="0"/>
              </a:rPr>
              <a:t> için 3.15x10</a:t>
            </a:r>
            <a:r>
              <a:rPr lang="tr-TR" altLang="tr-TR" sz="1400" baseline="30000" dirty="0">
                <a:ea typeface="ＭＳ Ｐゴシック" panose="020B0600070205080204" pitchFamily="34" charset="-128"/>
                <a:cs typeface="Times New Roman" panose="02020603050405020304" pitchFamily="18" charset="0"/>
              </a:rPr>
              <a:t>6</a:t>
            </a:r>
            <a:r>
              <a:rPr lang="tr-TR" altLang="tr-TR" sz="1400" dirty="0">
                <a:ea typeface="ＭＳ Ｐゴシック" panose="020B0600070205080204" pitchFamily="34" charset="-128"/>
                <a:cs typeface="Times New Roman" panose="02020603050405020304" pitchFamily="18" charset="0"/>
              </a:rPr>
              <a:t> hücre/kg ve JIT </a:t>
            </a:r>
            <a:r>
              <a:rPr lang="tr-TR" altLang="tr-TR" sz="1400" dirty="0" err="1">
                <a:ea typeface="ＭＳ Ｐゴシック" panose="020B0600070205080204" pitchFamily="34" charset="-128"/>
                <a:cs typeface="Times New Roman" panose="02020603050405020304" pitchFamily="18" charset="0"/>
              </a:rPr>
              <a:t>plerixafor</a:t>
            </a:r>
            <a:r>
              <a:rPr lang="tr-TR" altLang="tr-TR" sz="1400" dirty="0">
                <a:ea typeface="ＭＳ Ｐゴシック" panose="020B0600070205080204" pitchFamily="34" charset="-128"/>
                <a:cs typeface="Times New Roman" panose="02020603050405020304" pitchFamily="18" charset="0"/>
              </a:rPr>
              <a:t> için 3.6x10</a:t>
            </a:r>
            <a:r>
              <a:rPr lang="tr-TR" altLang="tr-TR" sz="1400" baseline="30000" dirty="0">
                <a:ea typeface="ＭＳ Ｐゴシック" panose="020B0600070205080204" pitchFamily="34" charset="-128"/>
                <a:cs typeface="Times New Roman" panose="02020603050405020304" pitchFamily="18" charset="0"/>
              </a:rPr>
              <a:t>6</a:t>
            </a:r>
            <a:r>
              <a:rPr lang="tr-TR" altLang="tr-TR" sz="1400" dirty="0">
                <a:ea typeface="ＭＳ Ｐゴシック" panose="020B0600070205080204" pitchFamily="34" charset="-128"/>
                <a:cs typeface="Times New Roman" panose="02020603050405020304" pitchFamily="18" charset="0"/>
              </a:rPr>
              <a:t> hücre/kg; P &lt;.001) sağladı.</a:t>
            </a:r>
          </a:p>
          <a:p>
            <a:pPr algn="just">
              <a:buFont typeface="Wingdings" panose="05000000000000000000" pitchFamily="2" charset="2"/>
              <a:buChar char="§"/>
            </a:pPr>
            <a:r>
              <a:rPr lang="tr-TR" altLang="tr-TR" sz="1400" dirty="0">
                <a:ea typeface="ＭＳ Ｐゴシック" panose="020B0600070205080204" pitchFamily="34" charset="-128"/>
                <a:cs typeface="Times New Roman" panose="02020603050405020304" pitchFamily="18" charset="0"/>
              </a:rPr>
              <a:t>1.gün CD34 + hücre ürünleri önemli ölçüde farklı değildi (</a:t>
            </a:r>
            <a:r>
              <a:rPr lang="tr-TR" altLang="tr-TR" sz="1400" dirty="0" err="1">
                <a:ea typeface="ＭＳ Ｐゴシック" panose="020B0600070205080204" pitchFamily="34" charset="-128"/>
                <a:cs typeface="Times New Roman" panose="02020603050405020304" pitchFamily="18" charset="0"/>
              </a:rPr>
              <a:t>ICE'de</a:t>
            </a:r>
            <a:r>
              <a:rPr lang="tr-TR" altLang="tr-TR" sz="1400" dirty="0">
                <a:ea typeface="ＭＳ Ｐゴシック" panose="020B0600070205080204" pitchFamily="34" charset="-128"/>
                <a:cs typeface="Times New Roman" panose="02020603050405020304" pitchFamily="18" charset="0"/>
              </a:rPr>
              <a:t> 2.2x106 hücre/kg'a karşı, </a:t>
            </a:r>
            <a:r>
              <a:rPr lang="tr-TR" altLang="tr-TR" sz="1400" dirty="0" err="1">
                <a:ea typeface="ＭＳ Ｐゴシック" panose="020B0600070205080204" pitchFamily="34" charset="-128"/>
                <a:cs typeface="Times New Roman" panose="02020603050405020304" pitchFamily="18" charset="0"/>
              </a:rPr>
              <a:t>upfront</a:t>
            </a:r>
            <a:r>
              <a:rPr lang="tr-TR" altLang="tr-TR" sz="1400" dirty="0">
                <a:ea typeface="ＭＳ Ｐゴシック" panose="020B0600070205080204" pitchFamily="34" charset="-128"/>
                <a:cs typeface="Times New Roman" panose="02020603050405020304" pitchFamily="18" charset="0"/>
              </a:rPr>
              <a:t> </a:t>
            </a:r>
            <a:r>
              <a:rPr lang="tr-TR" altLang="tr-TR" sz="1400" dirty="0" err="1">
                <a:ea typeface="ＭＳ Ｐゴシック" panose="020B0600070205080204" pitchFamily="34" charset="-128"/>
                <a:cs typeface="Times New Roman" panose="02020603050405020304" pitchFamily="18" charset="0"/>
              </a:rPr>
              <a:t>plerixafor'da</a:t>
            </a:r>
            <a:r>
              <a:rPr lang="tr-TR" altLang="tr-TR" sz="1400" dirty="0">
                <a:ea typeface="ＭＳ Ｐゴシック" panose="020B0600070205080204" pitchFamily="34" charset="-128"/>
                <a:cs typeface="Times New Roman" panose="02020603050405020304" pitchFamily="18" charset="0"/>
              </a:rPr>
              <a:t> 1.9x106 hücre/kg'a karşılık JIT </a:t>
            </a:r>
            <a:r>
              <a:rPr lang="tr-TR" altLang="tr-TR" sz="1400" dirty="0" err="1">
                <a:ea typeface="ＭＳ Ｐゴシック" panose="020B0600070205080204" pitchFamily="34" charset="-128"/>
                <a:cs typeface="Times New Roman" panose="02020603050405020304" pitchFamily="18" charset="0"/>
              </a:rPr>
              <a:t>plerixafor'da</a:t>
            </a:r>
            <a:r>
              <a:rPr lang="tr-TR" altLang="tr-TR" sz="1400" dirty="0">
                <a:ea typeface="ＭＳ Ｐゴシック" panose="020B0600070205080204" pitchFamily="34" charset="-128"/>
                <a:cs typeface="Times New Roman" panose="02020603050405020304" pitchFamily="18" charset="0"/>
              </a:rPr>
              <a:t> 1.7x106 hücre / kg, P = .20).</a:t>
            </a:r>
          </a:p>
          <a:p>
            <a:pPr algn="just">
              <a:buFont typeface="Wingdings" panose="05000000000000000000" pitchFamily="2" charset="2"/>
              <a:buChar char="§"/>
            </a:pPr>
            <a:r>
              <a:rPr lang="tr-TR" altLang="tr-TR" sz="1400" dirty="0">
                <a:ea typeface="ＭＳ Ｐゴシック" panose="020B0600070205080204" pitchFamily="34" charset="-128"/>
                <a:cs typeface="Times New Roman" panose="02020603050405020304" pitchFamily="18" charset="0"/>
              </a:rPr>
              <a:t>Yapılan toplam </a:t>
            </a:r>
            <a:r>
              <a:rPr lang="tr-TR" altLang="tr-TR" sz="1400" dirty="0" err="1">
                <a:ea typeface="ＭＳ Ｐゴシック" panose="020B0600070205080204" pitchFamily="34" charset="-128"/>
                <a:cs typeface="Times New Roman" panose="02020603050405020304" pitchFamily="18" charset="0"/>
              </a:rPr>
              <a:t>aferez</a:t>
            </a:r>
            <a:r>
              <a:rPr lang="tr-TR" altLang="tr-TR" sz="1400" dirty="0">
                <a:ea typeface="ＭＳ Ｐゴシック" panose="020B0600070205080204" pitchFamily="34" charset="-128"/>
                <a:cs typeface="Times New Roman" panose="02020603050405020304" pitchFamily="18" charset="0"/>
              </a:rPr>
              <a:t> seansı sayısı açısından 3 grupta anlamlı fark yoktu (her grupta 2; P = .78).</a:t>
            </a:r>
          </a:p>
          <a:p>
            <a:pPr algn="just">
              <a:buFont typeface="Wingdings" panose="05000000000000000000" pitchFamily="2" charset="2"/>
              <a:buChar char="§"/>
            </a:pPr>
            <a:r>
              <a:rPr lang="tr-TR" altLang="tr-TR" sz="1400" dirty="0" err="1">
                <a:ea typeface="ＭＳ Ｐゴシック" panose="020B0600070205080204" pitchFamily="34" charset="-128"/>
                <a:cs typeface="Times New Roman" panose="02020603050405020304" pitchFamily="18" charset="0"/>
              </a:rPr>
              <a:t>Kemomobilizasyon</a:t>
            </a:r>
            <a:r>
              <a:rPr lang="tr-TR" altLang="tr-TR" sz="1400" dirty="0">
                <a:ea typeface="ＭＳ Ｐゴシック" panose="020B0600070205080204" pitchFamily="34" charset="-128"/>
                <a:cs typeface="Times New Roman" panose="02020603050405020304" pitchFamily="18" charset="0"/>
              </a:rPr>
              <a:t> grubunda </a:t>
            </a:r>
            <a:r>
              <a:rPr lang="tr-TR" altLang="tr-TR" sz="1400" dirty="0" err="1">
                <a:ea typeface="ＭＳ Ｐゴシック" panose="020B0600070205080204" pitchFamily="34" charset="-128"/>
                <a:cs typeface="Times New Roman" panose="02020603050405020304" pitchFamily="18" charset="0"/>
              </a:rPr>
              <a:t>mobilizasyon</a:t>
            </a:r>
            <a:r>
              <a:rPr lang="tr-TR" altLang="tr-TR" sz="1400" dirty="0">
                <a:ea typeface="ＭＳ Ｐゴシック" panose="020B0600070205080204" pitchFamily="34" charset="-128"/>
                <a:cs typeface="Times New Roman" panose="02020603050405020304" pitchFamily="18" charset="0"/>
              </a:rPr>
              <a:t> başarısızlığı (en az 2×106 hücre/kg) yok iken, rutin </a:t>
            </a:r>
            <a:r>
              <a:rPr lang="tr-TR" altLang="tr-TR" sz="1400" dirty="0" err="1">
                <a:ea typeface="ＭＳ Ｐゴシック" panose="020B0600070205080204" pitchFamily="34" charset="-128"/>
                <a:cs typeface="Times New Roman" panose="02020603050405020304" pitchFamily="18" charset="0"/>
              </a:rPr>
              <a:t>plerixafor'da</a:t>
            </a:r>
            <a:r>
              <a:rPr lang="tr-TR" altLang="tr-TR" sz="1400" dirty="0">
                <a:ea typeface="ＭＳ Ｐゴシック" panose="020B0600070205080204" pitchFamily="34" charset="-128"/>
                <a:cs typeface="Times New Roman" panose="02020603050405020304" pitchFamily="18" charset="0"/>
              </a:rPr>
              <a:t> 5 hasta (% 16.7) ve JIT grubunda 3 hasta (% 9.1) </a:t>
            </a:r>
            <a:r>
              <a:rPr lang="tr-TR" altLang="tr-TR" sz="1400" dirty="0" err="1">
                <a:ea typeface="ＭＳ Ｐゴシック" panose="020B0600070205080204" pitchFamily="34" charset="-128"/>
                <a:cs typeface="Times New Roman" panose="02020603050405020304" pitchFamily="18" charset="0"/>
              </a:rPr>
              <a:t>mobilizasyon</a:t>
            </a:r>
            <a:r>
              <a:rPr lang="tr-TR" altLang="tr-TR" sz="1400" dirty="0">
                <a:ea typeface="ＭＳ Ｐゴシック" panose="020B0600070205080204" pitchFamily="34" charset="-128"/>
                <a:cs typeface="Times New Roman" panose="02020603050405020304" pitchFamily="18" charset="0"/>
              </a:rPr>
              <a:t> başarısızlığı vardı (p = .04).</a:t>
            </a:r>
          </a:p>
          <a:p>
            <a:pPr algn="just">
              <a:buFont typeface="Wingdings" panose="05000000000000000000" pitchFamily="2" charset="2"/>
              <a:buChar char="§"/>
            </a:pPr>
            <a:r>
              <a:rPr lang="tr-TR" altLang="tr-TR" sz="1400" dirty="0" err="1">
                <a:ea typeface="ＭＳ Ｐゴシック" panose="020B0600070205080204" pitchFamily="34" charset="-128"/>
                <a:cs typeface="Times New Roman" panose="02020603050405020304" pitchFamily="18" charset="0"/>
              </a:rPr>
              <a:t>Nötrofil</a:t>
            </a:r>
            <a:r>
              <a:rPr lang="tr-TR" altLang="tr-TR" sz="1400" dirty="0">
                <a:ea typeface="ＭＳ Ｐゴシック" panose="020B0600070205080204" pitchFamily="34" charset="-128"/>
                <a:cs typeface="Times New Roman" panose="02020603050405020304" pitchFamily="18" charset="0"/>
              </a:rPr>
              <a:t> </a:t>
            </a:r>
            <a:r>
              <a:rPr lang="tr-TR" altLang="tr-TR" sz="1400" dirty="0" err="1">
                <a:ea typeface="ＭＳ Ｐゴシック" panose="020B0600070205080204" pitchFamily="34" charset="-128"/>
                <a:cs typeface="Times New Roman" panose="02020603050405020304" pitchFamily="18" charset="0"/>
              </a:rPr>
              <a:t>engraftman</a:t>
            </a:r>
            <a:r>
              <a:rPr lang="tr-TR" altLang="tr-TR" sz="1400" dirty="0">
                <a:ea typeface="ＭＳ Ｐゴシック" panose="020B0600070205080204" pitchFamily="34" charset="-128"/>
                <a:cs typeface="Times New Roman" panose="02020603050405020304" pitchFamily="18" charset="0"/>
              </a:rPr>
              <a:t> için ortalama süre, rutin </a:t>
            </a:r>
            <a:r>
              <a:rPr lang="tr-TR" altLang="tr-TR" sz="1400" dirty="0" err="1">
                <a:ea typeface="ＭＳ Ｐゴシック" panose="020B0600070205080204" pitchFamily="34" charset="-128"/>
                <a:cs typeface="Times New Roman" panose="02020603050405020304" pitchFamily="18" charset="0"/>
              </a:rPr>
              <a:t>plerixafor</a:t>
            </a:r>
            <a:r>
              <a:rPr lang="tr-TR" altLang="tr-TR" sz="1400" dirty="0">
                <a:ea typeface="ＭＳ Ｐゴシック" panose="020B0600070205080204" pitchFamily="34" charset="-128"/>
                <a:cs typeface="Times New Roman" panose="02020603050405020304" pitchFamily="18" charset="0"/>
              </a:rPr>
              <a:t> grubunda 12.1 gün (± 3.6) ve JIT grubunda 11.6 gün (± 3.0) ile karşılaştırıldığında </a:t>
            </a:r>
            <a:r>
              <a:rPr lang="tr-TR" altLang="tr-TR" sz="1400" dirty="0" err="1">
                <a:ea typeface="ＭＳ Ｐゴシック" panose="020B0600070205080204" pitchFamily="34" charset="-128"/>
                <a:cs typeface="Times New Roman" panose="02020603050405020304" pitchFamily="18" charset="0"/>
              </a:rPr>
              <a:t>kemomobilizasyon</a:t>
            </a:r>
            <a:r>
              <a:rPr lang="tr-TR" altLang="tr-TR" sz="1400" dirty="0">
                <a:ea typeface="ＭＳ Ｐゴシック" panose="020B0600070205080204" pitchFamily="34" charset="-128"/>
                <a:cs typeface="Times New Roman" panose="02020603050405020304" pitchFamily="18" charset="0"/>
              </a:rPr>
              <a:t> grubunda daha yüksekti (10.3 gün ± 1.2) (P &lt;.001). </a:t>
            </a:r>
          </a:p>
          <a:p>
            <a:pPr algn="just">
              <a:buFont typeface="Wingdings" panose="05000000000000000000" pitchFamily="2" charset="2"/>
              <a:buChar char="§"/>
            </a:pPr>
            <a:r>
              <a:rPr lang="tr-TR" altLang="tr-TR" sz="1400" dirty="0">
                <a:ea typeface="ＭＳ Ｐゴシック" panose="020B0600070205080204" pitchFamily="34" charset="-128"/>
                <a:cs typeface="Times New Roman" panose="02020603050405020304" pitchFamily="18" charset="0"/>
              </a:rPr>
              <a:t>Ortalama </a:t>
            </a:r>
            <a:r>
              <a:rPr lang="tr-TR" altLang="tr-TR" sz="1400" dirty="0" err="1">
                <a:ea typeface="ＭＳ Ｐゴシック" panose="020B0600070205080204" pitchFamily="34" charset="-128"/>
                <a:cs typeface="Times New Roman" panose="02020603050405020304" pitchFamily="18" charset="0"/>
              </a:rPr>
              <a:t>trombosit</a:t>
            </a:r>
            <a:r>
              <a:rPr lang="tr-TR" altLang="tr-TR" sz="1400" dirty="0">
                <a:ea typeface="ＭＳ Ｐゴシック" panose="020B0600070205080204" pitchFamily="34" charset="-128"/>
                <a:cs typeface="Times New Roman" panose="02020603050405020304" pitchFamily="18" charset="0"/>
              </a:rPr>
              <a:t> </a:t>
            </a:r>
            <a:r>
              <a:rPr lang="tr-TR" altLang="tr-TR" sz="1400" dirty="0" err="1">
                <a:ea typeface="ＭＳ Ｐゴシック" panose="020B0600070205080204" pitchFamily="34" charset="-128"/>
                <a:cs typeface="Times New Roman" panose="02020603050405020304" pitchFamily="18" charset="0"/>
              </a:rPr>
              <a:t>engrafmanı</a:t>
            </a:r>
            <a:r>
              <a:rPr lang="tr-TR" altLang="tr-TR" sz="1400" dirty="0">
                <a:ea typeface="ＭＳ Ｐゴシック" panose="020B0600070205080204" pitchFamily="34" charset="-128"/>
                <a:cs typeface="Times New Roman" panose="02020603050405020304" pitchFamily="18" charset="0"/>
              </a:rPr>
              <a:t> zamanı </a:t>
            </a:r>
            <a:r>
              <a:rPr lang="tr-TR" altLang="tr-TR" sz="1400" dirty="0" err="1">
                <a:ea typeface="ＭＳ Ｐゴシック" panose="020B0600070205080204" pitchFamily="34" charset="-128"/>
                <a:cs typeface="Times New Roman" panose="02020603050405020304" pitchFamily="18" charset="0"/>
              </a:rPr>
              <a:t>ICE'de</a:t>
            </a:r>
            <a:r>
              <a:rPr lang="tr-TR" altLang="tr-TR" sz="1400" dirty="0">
                <a:ea typeface="ＭＳ Ｐゴシック" panose="020B0600070205080204" pitchFamily="34" charset="-128"/>
                <a:cs typeface="Times New Roman" panose="02020603050405020304" pitchFamily="18" charset="0"/>
              </a:rPr>
              <a:t> 13.7 gün (± .7), JIT grubunda 17.3 günde (± .9) rutin </a:t>
            </a:r>
            <a:r>
              <a:rPr lang="tr-TR" altLang="tr-TR" sz="1400" dirty="0" err="1">
                <a:ea typeface="ＭＳ Ｐゴシック" panose="020B0600070205080204" pitchFamily="34" charset="-128"/>
                <a:cs typeface="Times New Roman" panose="02020603050405020304" pitchFamily="18" charset="0"/>
              </a:rPr>
              <a:t>plerixaforda</a:t>
            </a:r>
            <a:r>
              <a:rPr lang="tr-TR" altLang="tr-TR" sz="1400" dirty="0">
                <a:ea typeface="ＭＳ Ｐゴシック" panose="020B0600070205080204" pitchFamily="34" charset="-128"/>
                <a:cs typeface="Times New Roman" panose="02020603050405020304" pitchFamily="18" charset="0"/>
              </a:rPr>
              <a:t> 20.3 günde (± 1.6) idi (p &lt;.001).</a:t>
            </a:r>
          </a:p>
          <a:p>
            <a:pPr algn="just">
              <a:buFont typeface="Wingdings" panose="05000000000000000000" pitchFamily="2" charset="2"/>
              <a:buChar char="§"/>
            </a:pPr>
            <a:r>
              <a:rPr lang="tr-TR" altLang="tr-TR" sz="1400" dirty="0">
                <a:ea typeface="ＭＳ Ｐゴシック" panose="020B0600070205080204" pitchFamily="34" charset="-128"/>
                <a:cs typeface="Times New Roman" panose="02020603050405020304" pitchFamily="18" charset="0"/>
              </a:rPr>
              <a:t>Eritrosit transfüzyonu, </a:t>
            </a:r>
            <a:r>
              <a:rPr lang="tr-TR" altLang="tr-TR" sz="1400" dirty="0" err="1">
                <a:ea typeface="ＭＳ Ｐゴシック" panose="020B0600070205080204" pitchFamily="34" charset="-128"/>
                <a:cs typeface="Times New Roman" panose="02020603050405020304" pitchFamily="18" charset="0"/>
              </a:rPr>
              <a:t>kemomobilizasyon</a:t>
            </a:r>
            <a:r>
              <a:rPr lang="tr-TR" altLang="tr-TR" sz="1400" dirty="0">
                <a:ea typeface="ＭＳ Ｐゴシック" panose="020B0600070205080204" pitchFamily="34" charset="-128"/>
                <a:cs typeface="Times New Roman" panose="02020603050405020304" pitchFamily="18" charset="0"/>
              </a:rPr>
              <a:t> grubunda  daha yüksek (% 34.3 </a:t>
            </a:r>
            <a:r>
              <a:rPr lang="tr-TR" altLang="tr-TR" sz="1400" dirty="0" err="1">
                <a:ea typeface="ＭＳ Ｐゴシック" panose="020B0600070205080204" pitchFamily="34" charset="-128"/>
                <a:cs typeface="Times New Roman" panose="02020603050405020304" pitchFamily="18" charset="0"/>
              </a:rPr>
              <a:t>vs</a:t>
            </a:r>
            <a:r>
              <a:rPr lang="tr-TR" altLang="tr-TR" sz="1400" dirty="0">
                <a:ea typeface="ＭＳ Ｐゴシック" panose="020B0600070205080204" pitchFamily="34" charset="-128"/>
                <a:cs typeface="Times New Roman" panose="02020603050405020304" pitchFamily="18" charset="0"/>
              </a:rPr>
              <a:t> 0 </a:t>
            </a:r>
            <a:r>
              <a:rPr lang="tr-TR" altLang="tr-TR" sz="1400" dirty="0" err="1">
                <a:ea typeface="ＭＳ Ｐゴシック" panose="020B0600070205080204" pitchFamily="34" charset="-128"/>
                <a:cs typeface="Times New Roman" panose="02020603050405020304" pitchFamily="18" charset="0"/>
              </a:rPr>
              <a:t>vs</a:t>
            </a:r>
            <a:r>
              <a:rPr lang="tr-TR" altLang="tr-TR" sz="1400" dirty="0">
                <a:ea typeface="ＭＳ Ｐゴシック" panose="020B0600070205080204" pitchFamily="34" charset="-128"/>
                <a:cs typeface="Times New Roman" panose="02020603050405020304" pitchFamily="18" charset="0"/>
              </a:rPr>
              <a:t> % 3.2; P &lt;.001) </a:t>
            </a:r>
            <a:r>
              <a:rPr lang="tr-TR" altLang="tr-TR" sz="1400" dirty="0" err="1">
                <a:ea typeface="ＭＳ Ｐゴシック" panose="020B0600070205080204" pitchFamily="34" charset="-128"/>
                <a:cs typeface="Times New Roman" panose="02020603050405020304" pitchFamily="18" charset="0"/>
              </a:rPr>
              <a:t>Trombosit</a:t>
            </a:r>
            <a:r>
              <a:rPr lang="tr-TR" altLang="tr-TR" sz="1400" dirty="0">
                <a:ea typeface="ＭＳ Ｐゴシック" panose="020B0600070205080204" pitchFamily="34" charset="-128"/>
                <a:cs typeface="Times New Roman" panose="02020603050405020304" pitchFamily="18" charset="0"/>
              </a:rPr>
              <a:t> transfüzyonları da daha yüksek idi (%22 </a:t>
            </a:r>
            <a:r>
              <a:rPr lang="tr-TR" altLang="tr-TR" sz="1400" dirty="0" err="1">
                <a:ea typeface="ＭＳ Ｐゴシック" panose="020B0600070205080204" pitchFamily="34" charset="-128"/>
                <a:cs typeface="Times New Roman" panose="02020603050405020304" pitchFamily="18" charset="0"/>
              </a:rPr>
              <a:t>vs</a:t>
            </a:r>
            <a:r>
              <a:rPr lang="tr-TR" altLang="tr-TR" sz="1400" dirty="0">
                <a:ea typeface="ＭＳ Ｐゴシック" panose="020B0600070205080204" pitchFamily="34" charset="-128"/>
                <a:cs typeface="Times New Roman" panose="02020603050405020304" pitchFamily="18" charset="0"/>
              </a:rPr>
              <a:t> 0 </a:t>
            </a:r>
            <a:r>
              <a:rPr lang="tr-TR" altLang="tr-TR" sz="1400" dirty="0" err="1">
                <a:ea typeface="ＭＳ Ｐゴシック" panose="020B0600070205080204" pitchFamily="34" charset="-128"/>
                <a:cs typeface="Times New Roman" panose="02020603050405020304" pitchFamily="18" charset="0"/>
              </a:rPr>
              <a:t>vs</a:t>
            </a:r>
            <a:r>
              <a:rPr lang="tr-TR" altLang="tr-TR" sz="1400" dirty="0">
                <a:ea typeface="ＭＳ Ｐゴシック" panose="020B0600070205080204" pitchFamily="34" charset="-128"/>
                <a:cs typeface="Times New Roman" panose="02020603050405020304" pitchFamily="18" charset="0"/>
              </a:rPr>
              <a:t> 0; P &lt;.001).</a:t>
            </a:r>
          </a:p>
          <a:p>
            <a:pPr algn="just">
              <a:buFont typeface="Wingdings" panose="05000000000000000000" pitchFamily="2" charset="2"/>
              <a:buChar char="§"/>
            </a:pPr>
            <a:r>
              <a:rPr lang="tr-TR" altLang="tr-TR" sz="1400" dirty="0" err="1">
                <a:ea typeface="ＭＳ Ｐゴシック" panose="020B0600070205080204" pitchFamily="34" charset="-128"/>
                <a:cs typeface="Times New Roman" panose="02020603050405020304" pitchFamily="18" charset="0"/>
              </a:rPr>
              <a:t>Kemomobilizasyon</a:t>
            </a:r>
            <a:r>
              <a:rPr lang="tr-TR" altLang="tr-TR" sz="1400" dirty="0">
                <a:ea typeface="ＭＳ Ｐゴシック" panose="020B0600070205080204" pitchFamily="34" charset="-128"/>
                <a:cs typeface="Times New Roman" panose="02020603050405020304" pitchFamily="18" charset="0"/>
              </a:rPr>
              <a:t> ile </a:t>
            </a:r>
            <a:r>
              <a:rPr lang="tr-TR" altLang="tr-TR" sz="1400" dirty="0" err="1">
                <a:ea typeface="ＭＳ Ｐゴシック" panose="020B0600070205080204" pitchFamily="34" charset="-128"/>
                <a:cs typeface="Times New Roman" panose="02020603050405020304" pitchFamily="18" charset="0"/>
              </a:rPr>
              <a:t>mobilizasyon</a:t>
            </a:r>
            <a:r>
              <a:rPr lang="tr-TR" altLang="tr-TR" sz="1400" dirty="0">
                <a:ea typeface="ＭＳ Ｐゴシック" panose="020B0600070205080204" pitchFamily="34" charset="-128"/>
                <a:cs typeface="Times New Roman" panose="02020603050405020304" pitchFamily="18" charset="0"/>
              </a:rPr>
              <a:t> maliyeti daha düşük idi (ortalama maliyet </a:t>
            </a:r>
            <a:r>
              <a:rPr lang="tr-TR" altLang="tr-TR" sz="1400" dirty="0" err="1">
                <a:ea typeface="ＭＳ Ｐゴシック" panose="020B0600070205080204" pitchFamily="34" charset="-128"/>
                <a:cs typeface="Times New Roman" panose="02020603050405020304" pitchFamily="18" charset="0"/>
              </a:rPr>
              <a:t>ICE'de</a:t>
            </a:r>
            <a:r>
              <a:rPr lang="tr-TR" altLang="tr-TR" sz="1400" dirty="0">
                <a:ea typeface="ＭＳ Ｐゴシック" panose="020B0600070205080204" pitchFamily="34" charset="-128"/>
                <a:cs typeface="Times New Roman" panose="02020603050405020304" pitchFamily="18" charset="0"/>
              </a:rPr>
              <a:t> 17,601,76$, rutin </a:t>
            </a:r>
            <a:r>
              <a:rPr lang="tr-TR" altLang="tr-TR" sz="1400" dirty="0" err="1">
                <a:ea typeface="ＭＳ Ｐゴシック" panose="020B0600070205080204" pitchFamily="34" charset="-128"/>
                <a:cs typeface="Times New Roman" panose="02020603050405020304" pitchFamily="18" charset="0"/>
              </a:rPr>
              <a:t>plerixaforda</a:t>
            </a:r>
            <a:r>
              <a:rPr lang="tr-TR" altLang="tr-TR" sz="1400" dirty="0">
                <a:ea typeface="ＭＳ Ｐゴシック" panose="020B0600070205080204" pitchFamily="34" charset="-128"/>
                <a:cs typeface="Times New Roman" panose="02020603050405020304" pitchFamily="18" charset="0"/>
              </a:rPr>
              <a:t> 28,963,05 $, </a:t>
            </a:r>
            <a:r>
              <a:rPr lang="tr-TR" altLang="tr-TR" sz="1400" dirty="0" err="1">
                <a:ea typeface="ＭＳ Ｐゴシック" panose="020B0600070205080204" pitchFamily="34" charset="-128"/>
                <a:cs typeface="Times New Roman" panose="02020603050405020304" pitchFamily="18" charset="0"/>
              </a:rPr>
              <a:t>JIT'de</a:t>
            </a:r>
            <a:r>
              <a:rPr lang="tr-TR" altLang="tr-TR" sz="1400" dirty="0">
                <a:ea typeface="ＭＳ Ｐゴシック" panose="020B0600070205080204" pitchFamily="34" charset="-128"/>
                <a:cs typeface="Times New Roman" panose="02020603050405020304" pitchFamily="18" charset="0"/>
              </a:rPr>
              <a:t> 25,679,81 $, P &lt;.001).</a:t>
            </a:r>
          </a:p>
          <a:p>
            <a:pPr algn="just">
              <a:buFont typeface="Wingdings" panose="05000000000000000000" pitchFamily="2" charset="2"/>
              <a:buChar char="§"/>
            </a:pPr>
            <a:r>
              <a:rPr lang="tr-TR" altLang="tr-TR" sz="1400" b="1" dirty="0">
                <a:ea typeface="ＭＳ Ｐゴシック" panose="020B0600070205080204" pitchFamily="34" charset="-128"/>
                <a:cs typeface="Times New Roman" panose="02020603050405020304" pitchFamily="18" charset="0"/>
              </a:rPr>
              <a:t>ICE </a:t>
            </a:r>
            <a:r>
              <a:rPr lang="tr-TR" altLang="tr-TR" sz="1400" b="1" dirty="0" err="1">
                <a:ea typeface="ＭＳ Ｐゴシック" panose="020B0600070205080204" pitchFamily="34" charset="-128"/>
                <a:cs typeface="Times New Roman" panose="02020603050405020304" pitchFamily="18" charset="0"/>
              </a:rPr>
              <a:t>kemomobilizasyonu</a:t>
            </a:r>
            <a:r>
              <a:rPr lang="tr-TR" altLang="tr-TR" sz="1400" b="1" dirty="0">
                <a:ea typeface="ＭＳ Ｐゴシック" panose="020B0600070205080204" pitchFamily="34" charset="-128"/>
                <a:cs typeface="Times New Roman" panose="02020603050405020304" pitchFamily="18" charset="0"/>
              </a:rPr>
              <a:t> ile daha yüksek transfüzyon gereksinimleri dışında </a:t>
            </a:r>
            <a:r>
              <a:rPr lang="tr-TR" altLang="tr-TR" sz="1400" b="1" dirty="0" err="1">
                <a:ea typeface="ＭＳ Ｐゴシック" panose="020B0600070205080204" pitchFamily="34" charset="-128"/>
                <a:cs typeface="Times New Roman" panose="02020603050405020304" pitchFamily="18" charset="0"/>
              </a:rPr>
              <a:t>plerixafor</a:t>
            </a:r>
            <a:r>
              <a:rPr lang="tr-TR" altLang="tr-TR" sz="1400" b="1" dirty="0">
                <a:ea typeface="ＭＳ Ｐゴシック" panose="020B0600070205080204" pitchFamily="34" charset="-128"/>
                <a:cs typeface="Times New Roman" panose="02020603050405020304" pitchFamily="18" charset="0"/>
              </a:rPr>
              <a:t> tabanlı yaklaşımlara kıyasla daha yüksek toplam CD34 + hücre verimi, daha düşük </a:t>
            </a:r>
            <a:r>
              <a:rPr lang="tr-TR" altLang="tr-TR" sz="1400" b="1" dirty="0" err="1">
                <a:ea typeface="ＭＳ Ｐゴシック" panose="020B0600070205080204" pitchFamily="34" charset="-128"/>
                <a:cs typeface="Times New Roman" panose="02020603050405020304" pitchFamily="18" charset="0"/>
              </a:rPr>
              <a:t>mobilizasyon</a:t>
            </a:r>
            <a:r>
              <a:rPr lang="tr-TR" altLang="tr-TR" sz="1400" b="1" dirty="0">
                <a:ea typeface="ＭＳ Ｐゴシック" panose="020B0600070205080204" pitchFamily="34" charset="-128"/>
                <a:cs typeface="Times New Roman" panose="02020603050405020304" pitchFamily="18" charset="0"/>
              </a:rPr>
              <a:t> başarısızlığı oranı, daha hızlı </a:t>
            </a:r>
            <a:r>
              <a:rPr lang="tr-TR" altLang="tr-TR" sz="1400" b="1" dirty="0" err="1">
                <a:ea typeface="ＭＳ Ｐゴシック" panose="020B0600070205080204" pitchFamily="34" charset="-128"/>
                <a:cs typeface="Times New Roman" panose="02020603050405020304" pitchFamily="18" charset="0"/>
              </a:rPr>
              <a:t>engraftman</a:t>
            </a:r>
            <a:r>
              <a:rPr lang="tr-TR" altLang="tr-TR" sz="1400" b="1" dirty="0">
                <a:ea typeface="ＭＳ Ｐゴシック" panose="020B0600070205080204" pitchFamily="34" charset="-128"/>
                <a:cs typeface="Times New Roman" panose="02020603050405020304" pitchFamily="18" charset="0"/>
              </a:rPr>
              <a:t> ve daha düşük maliyet sağlandığını görülmektedir .</a:t>
            </a:r>
          </a:p>
        </p:txBody>
      </p:sp>
      <p:sp>
        <p:nvSpPr>
          <p:cNvPr id="222211" name="Text Box 6">
            <a:extLst>
              <a:ext uri="{FF2B5EF4-FFF2-40B4-BE49-F238E27FC236}">
                <a16:creationId xmlns:a16="http://schemas.microsoft.com/office/drawing/2014/main" id="{2EAE594C-76B2-DC4E-8E99-1E4C8B239332}"/>
              </a:ext>
            </a:extLst>
          </p:cNvPr>
          <p:cNvSpPr txBox="1">
            <a:spLocks noChangeArrowheads="1"/>
          </p:cNvSpPr>
          <p:nvPr/>
        </p:nvSpPr>
        <p:spPr bwMode="auto">
          <a:xfrm>
            <a:off x="1657350" y="6351588"/>
            <a:ext cx="8828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cs typeface="Times New Roman" panose="02020603050405020304" pitchFamily="18" charset="0"/>
              </a:rPr>
              <a:t>Binod Dhakal ve ark. Hematopoietic Progenitor Cell Mobilization with Ifosfamide, Carboplatin, and Etoposide Chemotherapy versus Plerixafor-Based Strategies in Patients with Hodgkin and Non-Hodgkin Lymphoma. BBMT 2016;22(10):1773-80.</a:t>
            </a:r>
          </a:p>
        </p:txBody>
      </p:sp>
      <p:sp>
        <p:nvSpPr>
          <p:cNvPr id="8" name="Text Box 7">
            <a:extLst>
              <a:ext uri="{FF2B5EF4-FFF2-40B4-BE49-F238E27FC236}">
                <a16:creationId xmlns:a16="http://schemas.microsoft.com/office/drawing/2014/main" id="{86EB1ECB-7AAE-D64E-93A4-FE6A71AF71F5}"/>
              </a:ext>
            </a:extLst>
          </p:cNvPr>
          <p:cNvSpPr txBox="1">
            <a:spLocks noChangeArrowheads="1"/>
          </p:cNvSpPr>
          <p:nvPr/>
        </p:nvSpPr>
        <p:spPr bwMode="auto">
          <a:xfrm rot="-2100000">
            <a:off x="1838057" y="3646020"/>
            <a:ext cx="8027988" cy="5232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tr-TR" altLang="tr-TR" sz="2800" b="1" dirty="0" err="1">
                <a:solidFill>
                  <a:schemeClr val="bg1"/>
                </a:solidFill>
                <a:latin typeface="Times New Roman" panose="02020603050405020304" pitchFamily="18" charset="0"/>
                <a:cs typeface="Times New Roman" panose="02020603050405020304" pitchFamily="18" charset="0"/>
              </a:rPr>
              <a:t>Kemomobilizasyon</a:t>
            </a:r>
            <a:r>
              <a:rPr lang="tr-TR" altLang="tr-TR" sz="2800" b="1" dirty="0">
                <a:solidFill>
                  <a:schemeClr val="bg1"/>
                </a:solidFill>
                <a:latin typeface="Times New Roman" panose="02020603050405020304" pitchFamily="18" charset="0"/>
                <a:cs typeface="Times New Roman" panose="02020603050405020304" pitchFamily="18" charset="0"/>
              </a:rPr>
              <a:t> </a:t>
            </a:r>
            <a:r>
              <a:rPr lang="tr-TR" altLang="tr-TR" sz="2800" b="1" dirty="0" err="1">
                <a:solidFill>
                  <a:schemeClr val="bg1"/>
                </a:solidFill>
                <a:latin typeface="Times New Roman" panose="02020603050405020304" pitchFamily="18" charset="0"/>
                <a:cs typeface="Times New Roman" panose="02020603050405020304" pitchFamily="18" charset="0"/>
              </a:rPr>
              <a:t>Plerixafor</a:t>
            </a:r>
            <a:r>
              <a:rPr lang="tr-TR" altLang="tr-TR" sz="2800" b="1" dirty="0">
                <a:solidFill>
                  <a:schemeClr val="bg1"/>
                </a:solidFill>
                <a:latin typeface="Times New Roman" panose="02020603050405020304" pitchFamily="18" charset="0"/>
                <a:cs typeface="Times New Roman" panose="02020603050405020304" pitchFamily="18" charset="0"/>
              </a:rPr>
              <a:t> benzer başarı</a:t>
            </a:r>
            <a:endParaRPr lang="tr-TR" altLang="tr-TR"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04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7" name="Rectangle 2">
            <a:extLst>
              <a:ext uri="{FF2B5EF4-FFF2-40B4-BE49-F238E27FC236}">
                <a16:creationId xmlns:a16="http://schemas.microsoft.com/office/drawing/2014/main" id="{255529BD-4E3B-7C4A-943D-DE9395287FCF}"/>
              </a:ext>
            </a:extLst>
          </p:cNvPr>
          <p:cNvSpPr>
            <a:spLocks noGrp="1" noChangeArrowheads="1"/>
          </p:cNvSpPr>
          <p:nvPr>
            <p:ph type="title"/>
          </p:nvPr>
        </p:nvSpPr>
        <p:spPr bwMode="auto">
          <a:xfrm>
            <a:off x="2582864" y="133351"/>
            <a:ext cx="6999287" cy="5909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eaLnBrk="1" hangingPunct="1"/>
            <a:r>
              <a:rPr lang="en-US" altLang="tr-TR" sz="3600" b="1" dirty="0" err="1">
                <a:latin typeface="Times New Roman" panose="02020603050405020304" pitchFamily="18" charset="0"/>
                <a:ea typeface="ＭＳ Ｐゴシック" panose="020B0600070205080204" pitchFamily="34" charset="-128"/>
              </a:rPr>
              <a:t>Güncel</a:t>
            </a:r>
            <a:r>
              <a:rPr lang="en-US" altLang="tr-TR" sz="3600" b="1" dirty="0">
                <a:latin typeface="Times New Roman" panose="02020603050405020304" pitchFamily="18" charset="0"/>
                <a:ea typeface="ＭＳ Ｐゴシック" panose="020B0600070205080204" pitchFamily="34" charset="-128"/>
              </a:rPr>
              <a:t> </a:t>
            </a:r>
            <a:r>
              <a:rPr lang="en-US" altLang="tr-TR" sz="3600" b="1" dirty="0" err="1">
                <a:latin typeface="Times New Roman" panose="02020603050405020304" pitchFamily="18" charset="0"/>
                <a:ea typeface="ＭＳ Ｐゴシック" panose="020B0600070205080204" pitchFamily="34" charset="-128"/>
              </a:rPr>
              <a:t>Mobilizasyon</a:t>
            </a:r>
            <a:r>
              <a:rPr lang="en-US" altLang="tr-TR" sz="3600" b="1" dirty="0">
                <a:latin typeface="Times New Roman" panose="02020603050405020304" pitchFamily="18" charset="0"/>
                <a:ea typeface="ＭＳ Ｐゴシック" panose="020B0600070205080204" pitchFamily="34" charset="-128"/>
              </a:rPr>
              <a:t> </a:t>
            </a:r>
            <a:r>
              <a:rPr lang="en-US" altLang="tr-TR" sz="3600" b="1" dirty="0" err="1">
                <a:latin typeface="Times New Roman" panose="02020603050405020304" pitchFamily="18" charset="0"/>
                <a:ea typeface="ＭＳ Ｐゴシック" panose="020B0600070205080204" pitchFamily="34" charset="-128"/>
              </a:rPr>
              <a:t>Rejimleri</a:t>
            </a:r>
            <a:endParaRPr lang="en-US" altLang="tr-TR" sz="3600" b="1" dirty="0">
              <a:latin typeface="Times New Roman" panose="02020603050405020304" pitchFamily="18" charset="0"/>
              <a:ea typeface="ＭＳ Ｐゴシック" panose="020B0600070205080204" pitchFamily="34" charset="-128"/>
            </a:endParaRPr>
          </a:p>
        </p:txBody>
      </p:sp>
      <p:graphicFrame>
        <p:nvGraphicFramePr>
          <p:cNvPr id="50226" name="Group 50">
            <a:extLst>
              <a:ext uri="{FF2B5EF4-FFF2-40B4-BE49-F238E27FC236}">
                <a16:creationId xmlns:a16="http://schemas.microsoft.com/office/drawing/2014/main" id="{819E3E64-B1F7-CB47-B9CD-BC47159C04BE}"/>
              </a:ext>
            </a:extLst>
          </p:cNvPr>
          <p:cNvGraphicFramePr>
            <a:graphicFrameLocks noGrp="1"/>
          </p:cNvGraphicFramePr>
          <p:nvPr>
            <p:ph idx="1"/>
          </p:nvPr>
        </p:nvGraphicFramePr>
        <p:xfrm>
          <a:off x="1911351" y="1304925"/>
          <a:ext cx="7707313" cy="5256214"/>
        </p:xfrm>
        <a:graphic>
          <a:graphicData uri="http://schemas.openxmlformats.org/drawingml/2006/table">
            <a:tbl>
              <a:tblPr/>
              <a:tblGrid>
                <a:gridCol w="3228975">
                  <a:extLst>
                    <a:ext uri="{9D8B030D-6E8A-4147-A177-3AD203B41FA5}">
                      <a16:colId xmlns:a16="http://schemas.microsoft.com/office/drawing/2014/main" val="1754697902"/>
                    </a:ext>
                  </a:extLst>
                </a:gridCol>
                <a:gridCol w="908050">
                  <a:extLst>
                    <a:ext uri="{9D8B030D-6E8A-4147-A177-3AD203B41FA5}">
                      <a16:colId xmlns:a16="http://schemas.microsoft.com/office/drawing/2014/main" val="3565107674"/>
                    </a:ext>
                  </a:extLst>
                </a:gridCol>
                <a:gridCol w="1379538">
                  <a:extLst>
                    <a:ext uri="{9D8B030D-6E8A-4147-A177-3AD203B41FA5}">
                      <a16:colId xmlns:a16="http://schemas.microsoft.com/office/drawing/2014/main" val="2322626929"/>
                    </a:ext>
                  </a:extLst>
                </a:gridCol>
                <a:gridCol w="2190750">
                  <a:extLst>
                    <a:ext uri="{9D8B030D-6E8A-4147-A177-3AD203B41FA5}">
                      <a16:colId xmlns:a16="http://schemas.microsoft.com/office/drawing/2014/main" val="3930760348"/>
                    </a:ext>
                  </a:extLst>
                </a:gridCol>
              </a:tblGrid>
              <a:tr h="701675">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Özellik</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G-CSF </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G-CSF+KT</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G-CSF + Plerixafor</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79376659"/>
                  </a:ext>
                </a:extLst>
              </a:tr>
              <a:tr h="88265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Optimal sayıda kök hücre toplama olasılığı</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pPr>
                      <a:endParaRPr kumimoji="0" lang="en-GB"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46462395"/>
                  </a:ext>
                </a:extLst>
              </a:tr>
              <a:tr h="500063">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Yönetilebilir tolerabilite</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pPr>
                      <a:endParaRPr kumimoji="0" lang="en-GB"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763402765"/>
                  </a:ext>
                </a:extLst>
              </a:tr>
              <a:tr h="701675">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dirty="0" err="1">
                          <a:ln>
                            <a:noFill/>
                          </a:ln>
                          <a:solidFill>
                            <a:srgbClr val="FF0000"/>
                          </a:solidFill>
                          <a:effectLst/>
                          <a:latin typeface="Times New Roman" panose="02020603050405020304" pitchFamily="18" charset="0"/>
                          <a:ea typeface="ＭＳ Ｐゴシック" panose="020B0600070205080204" pitchFamily="34" charset="-128"/>
                        </a:rPr>
                        <a:t>Öngörülebilir</a:t>
                      </a:r>
                      <a:r>
                        <a:rPr kumimoji="0" lang="en-US" altLang="tr-TR" sz="20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34" charset="-128"/>
                        </a:rPr>
                        <a:t> aferez </a:t>
                      </a:r>
                      <a:r>
                        <a:rPr kumimoji="0" lang="en-US" altLang="tr-TR" sz="2000" b="0" i="0" u="none" strike="noStrike" cap="none" normalizeH="0" baseline="0" dirty="0" err="1">
                          <a:ln>
                            <a:noFill/>
                          </a:ln>
                          <a:solidFill>
                            <a:srgbClr val="FF0000"/>
                          </a:solidFill>
                          <a:effectLst/>
                          <a:latin typeface="Times New Roman" panose="02020603050405020304" pitchFamily="18" charset="0"/>
                          <a:ea typeface="ＭＳ Ｐゴシック" panose="020B0600070205080204" pitchFamily="34" charset="-128"/>
                        </a:rPr>
                        <a:t>zamanı</a:t>
                      </a:r>
                      <a:endParaRPr kumimoji="0" lang="en-US" altLang="tr-TR" sz="20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pPr>
                      <a:endParaRPr kumimoji="0" lang="en-GB"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2743496368"/>
                  </a:ext>
                </a:extLst>
              </a:tr>
              <a:tr h="415925">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Daha az aferez günü</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GB"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2434386286"/>
                  </a:ext>
                </a:extLst>
              </a:tr>
              <a:tr h="500063">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Hızlı ve sürekli engraftman</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tc>
                  <a:txBody>
                    <a:bodyPr/>
                    <a:lstStyle>
                      <a:lvl1pPr marL="342900" indent="-3429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3580551069"/>
                  </a:ext>
                </a:extLst>
              </a:tr>
              <a:tr h="808038">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ja-JP"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Minimal toksisite ve hasta rahatsızlığı</a:t>
                      </a:r>
                      <a:endPar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1026394799"/>
                  </a:ext>
                </a:extLst>
              </a:tr>
              <a:tr h="746125">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tr-TR" sz="2000" b="0"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rPr>
                        <a:t>Pratik, lojistik ve kaynak kullanımı</a:t>
                      </a: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tr-TR" sz="20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rPr>
                        <a:t></a:t>
                      </a:r>
                      <a:endParaRPr kumimoji="0" lang="en-US" altLang="tr-TR" sz="2000" b="1"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34" charset="-128"/>
                        <a:sym typeface="Wingdings" pitchFamily="2" charset="2"/>
                      </a:endParaRPr>
                    </a:p>
                  </a:txBody>
                  <a:tcPr marL="91760" marR="91760"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2407900771"/>
                  </a:ext>
                </a:extLst>
              </a:tr>
            </a:tbl>
          </a:graphicData>
        </a:graphic>
      </p:graphicFrame>
      <p:cxnSp>
        <p:nvCxnSpPr>
          <p:cNvPr id="224305" name="Straight Connector 3">
            <a:extLst>
              <a:ext uri="{FF2B5EF4-FFF2-40B4-BE49-F238E27FC236}">
                <a16:creationId xmlns:a16="http://schemas.microsoft.com/office/drawing/2014/main" id="{A4A4E139-6666-0A4E-A7DC-D21EE121D931}"/>
              </a:ext>
            </a:extLst>
          </p:cNvPr>
          <p:cNvCxnSpPr>
            <a:cxnSpLocks noChangeShapeType="1"/>
          </p:cNvCxnSpPr>
          <p:nvPr/>
        </p:nvCxnSpPr>
        <p:spPr bwMode="auto">
          <a:xfrm flipV="1">
            <a:off x="1524000" y="1052514"/>
            <a:ext cx="9144000" cy="7302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66644522"/>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a:extLst>
              <a:ext uri="{FF2B5EF4-FFF2-40B4-BE49-F238E27FC236}">
                <a16:creationId xmlns:a16="http://schemas.microsoft.com/office/drawing/2014/main" id="{40DE669C-4875-B74E-9A5D-CA0848949CEA}"/>
              </a:ext>
            </a:extLst>
          </p:cNvPr>
          <p:cNvSpPr>
            <a:spLocks noGrp="1" noChangeArrowheads="1"/>
          </p:cNvSpPr>
          <p:nvPr>
            <p:ph type="title"/>
          </p:nvPr>
        </p:nvSpPr>
        <p:spPr bwMode="auto">
          <a:xfrm>
            <a:off x="2511425" y="52389"/>
            <a:ext cx="7143750" cy="935037"/>
          </a:xfrm>
          <a:solidFill>
            <a:schemeClr val="tx2"/>
          </a:solidFill>
        </p:spPr>
        <p:txBody>
          <a:bodyPr vert="horz" wrap="square" lIns="91440" tIns="45720" rIns="91440" bIns="45720" numCol="1" rtlCol="0" anchor="t" anchorCtr="0" compatLnSpc="1">
            <a:prstTxWarp prst="textNoShape">
              <a:avLst/>
            </a:prstTxWarp>
            <a:normAutofit/>
          </a:bodyPr>
          <a:lstStyle/>
          <a:p>
            <a:r>
              <a:rPr lang="en-US" altLang="tr-TR" sz="2800" b="1" dirty="0" err="1">
                <a:solidFill>
                  <a:schemeClr val="bg1"/>
                </a:solidFill>
                <a:latin typeface="Times New Roman" panose="02020603050405020304" pitchFamily="18" charset="0"/>
                <a:ea typeface="ＭＳ Ｐゴシック" panose="020B0600070205080204" pitchFamily="34" charset="-128"/>
              </a:rPr>
              <a:t>Plerixafor</a:t>
            </a:r>
            <a:r>
              <a:rPr lang="en-US" altLang="tr-TR" sz="2800" b="1" dirty="0">
                <a:solidFill>
                  <a:schemeClr val="bg1"/>
                </a:solidFill>
                <a:latin typeface="Times New Roman" panose="02020603050405020304" pitchFamily="18" charset="0"/>
                <a:ea typeface="ＭＳ Ｐゴシック" panose="020B0600070205080204" pitchFamily="34" charset="-128"/>
              </a:rPr>
              <a:t> </a:t>
            </a:r>
            <a:br>
              <a:rPr lang="en-US" altLang="tr-TR" sz="2800" b="1" dirty="0">
                <a:solidFill>
                  <a:schemeClr val="bg1"/>
                </a:solidFill>
                <a:latin typeface="Times New Roman" panose="02020603050405020304" pitchFamily="18" charset="0"/>
                <a:ea typeface="ＭＳ Ｐゴシック" panose="020B0600070205080204" pitchFamily="34" charset="-128"/>
              </a:rPr>
            </a:br>
            <a:r>
              <a:rPr lang="en-US" altLang="tr-TR" sz="2800" b="1" dirty="0">
                <a:solidFill>
                  <a:schemeClr val="bg1"/>
                </a:solidFill>
                <a:latin typeface="Times New Roman" panose="02020603050405020304" pitchFamily="18" charset="0"/>
                <a:ea typeface="ＭＳ Ｐゴシック" panose="020B0600070205080204" pitchFamily="34" charset="-128"/>
              </a:rPr>
              <a:t>Pratik </a:t>
            </a:r>
            <a:r>
              <a:rPr lang="en-US" altLang="tr-TR" sz="2800" b="1" dirty="0" err="1">
                <a:solidFill>
                  <a:schemeClr val="bg1"/>
                </a:solidFill>
                <a:latin typeface="Times New Roman" panose="02020603050405020304" pitchFamily="18" charset="0"/>
                <a:ea typeface="ＭＳ Ｐゴシック" panose="020B0600070205080204" pitchFamily="34" charset="-128"/>
              </a:rPr>
              <a:t>noktalar</a:t>
            </a:r>
            <a:endParaRPr lang="en-US" altLang="tr-TR" sz="2800" b="1" dirty="0">
              <a:solidFill>
                <a:schemeClr val="bg1"/>
              </a:solidFill>
              <a:latin typeface="Times New Roman" panose="02020603050405020304" pitchFamily="18" charset="0"/>
              <a:ea typeface="ＭＳ Ｐゴシック" panose="020B0600070205080204" pitchFamily="34" charset="-128"/>
            </a:endParaRPr>
          </a:p>
        </p:txBody>
      </p:sp>
      <p:sp>
        <p:nvSpPr>
          <p:cNvPr id="226306" name="Rectangle 3">
            <a:extLst>
              <a:ext uri="{FF2B5EF4-FFF2-40B4-BE49-F238E27FC236}">
                <a16:creationId xmlns:a16="http://schemas.microsoft.com/office/drawing/2014/main" id="{BF4C050A-73F8-6742-A72A-C27ABB434742}"/>
              </a:ext>
            </a:extLst>
          </p:cNvPr>
          <p:cNvSpPr>
            <a:spLocks noGrp="1" noChangeArrowheads="1"/>
          </p:cNvSpPr>
          <p:nvPr>
            <p:ph type="body" idx="1"/>
          </p:nvPr>
        </p:nvSpPr>
        <p:spPr bwMode="auto">
          <a:xfrm>
            <a:off x="2063750" y="1147763"/>
            <a:ext cx="8134350" cy="4837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algn="just">
              <a:lnSpc>
                <a:spcPct val="130000"/>
              </a:lnSpc>
              <a:buFont typeface="Wingdings" panose="05000000000000000000" pitchFamily="2" charset="2"/>
              <a:buChar char="§"/>
            </a:pPr>
            <a:r>
              <a:rPr lang="en-US" altLang="tr-TR" sz="2000" dirty="0">
                <a:ea typeface="ＭＳ Ｐゴシック" panose="020B0600070205080204" pitchFamily="34" charset="-128"/>
              </a:rPr>
              <a:t>NHL </a:t>
            </a:r>
            <a:r>
              <a:rPr lang="en-US" altLang="tr-TR" sz="2000" dirty="0" err="1">
                <a:ea typeface="ＭＳ Ｐゴシック" panose="020B0600070205080204" pitchFamily="34" charset="-128"/>
              </a:rPr>
              <a:t>ve</a:t>
            </a:r>
            <a:r>
              <a:rPr lang="en-US" altLang="tr-TR" sz="2000" dirty="0">
                <a:ea typeface="ＭＳ Ｐゴシック" panose="020B0600070205080204" pitchFamily="34" charset="-128"/>
              </a:rPr>
              <a:t> MM </a:t>
            </a:r>
            <a:r>
              <a:rPr lang="en-US" altLang="tr-TR" sz="2000" dirty="0" err="1">
                <a:ea typeface="ＭＳ Ｐゴシック" panose="020B0600070205080204" pitchFamily="34" charset="-128"/>
              </a:rPr>
              <a:t>hastalarında</a:t>
            </a:r>
            <a:r>
              <a:rPr lang="en-US" altLang="tr-TR" sz="2000" dirty="0">
                <a:ea typeface="ＭＳ Ｐゴシック" panose="020B0600070205080204" pitchFamily="34" charset="-128"/>
              </a:rPr>
              <a:t>, G-CSF </a:t>
            </a:r>
            <a:r>
              <a:rPr lang="en-US" altLang="tr-TR" sz="2000" dirty="0" err="1">
                <a:ea typeface="ＭＳ Ｐゴシック" panose="020B0600070205080204" pitchFamily="34" charset="-128"/>
              </a:rPr>
              <a:t>ile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birlikte</a:t>
            </a:r>
            <a:r>
              <a:rPr lang="en-US" altLang="tr-TR" sz="2000" dirty="0">
                <a:ea typeface="ＭＳ Ｐゴシック" panose="020B0600070205080204" pitchFamily="34" charset="-128"/>
              </a:rPr>
              <a:t>, PKH </a:t>
            </a:r>
            <a:r>
              <a:rPr lang="en-US" altLang="tr-TR" sz="2000" dirty="0" err="1">
                <a:ea typeface="ＭＳ Ｐゴシック" panose="020B0600070205080204" pitchFamily="34" charset="-128"/>
              </a:rPr>
              <a:t>mobilizasyonu</a:t>
            </a:r>
            <a:endParaRPr lang="en-US" altLang="ja-JP" sz="2000" dirty="0">
              <a:ea typeface="ＭＳ Ｐゴシック" panose="020B0600070205080204" pitchFamily="34" charset="-128"/>
            </a:endParaRPr>
          </a:p>
          <a:p>
            <a:pPr algn="just">
              <a:lnSpc>
                <a:spcPct val="130000"/>
              </a:lnSpc>
              <a:buFont typeface="Wingdings" panose="05000000000000000000" pitchFamily="2" charset="2"/>
              <a:buChar char="§"/>
            </a:pPr>
            <a:r>
              <a:rPr lang="en-US" altLang="tr-TR" sz="2000" dirty="0">
                <a:ea typeface="ＭＳ Ｐゴシック" panose="020B0600070205080204" pitchFamily="34" charset="-128"/>
              </a:rPr>
              <a:t>G-CSF 10 </a:t>
            </a:r>
            <a:r>
              <a:rPr lang="en-US" altLang="tr-TR" sz="2000" dirty="0" err="1">
                <a:ea typeface="ＭＳ Ｐゴシック" panose="020B0600070205080204" pitchFamily="34" charset="-128"/>
              </a:rPr>
              <a:t>μg</a:t>
            </a:r>
            <a:r>
              <a:rPr lang="en-US" altLang="tr-TR" sz="2000" dirty="0">
                <a:ea typeface="ＭＳ Ｐゴシック" panose="020B0600070205080204" pitchFamily="34" charset="-128"/>
              </a:rPr>
              <a:t>/kg, </a:t>
            </a:r>
            <a:r>
              <a:rPr lang="en-US" altLang="tr-TR" sz="2000" dirty="0" err="1">
                <a:ea typeface="ＭＳ Ｐゴシック" panose="020B0600070205080204" pitchFamily="34" charset="-128"/>
              </a:rPr>
              <a:t>günde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tek</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doz</a:t>
            </a:r>
            <a:r>
              <a:rPr lang="en-US" altLang="tr-TR" sz="2000" dirty="0">
                <a:ea typeface="ＭＳ Ｐゴシック" panose="020B0600070205080204" pitchFamily="34" charset="-128"/>
              </a:rPr>
              <a:t>, 4 </a:t>
            </a:r>
            <a:r>
              <a:rPr lang="en-US" altLang="tr-TR" sz="2000" dirty="0" err="1">
                <a:ea typeface="ＭＳ Ｐゴシック" panose="020B0600070205080204" pitchFamily="34" charset="-128"/>
              </a:rPr>
              <a:t>gün</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alan</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hastalarda</a:t>
            </a:r>
            <a:r>
              <a:rPr lang="en-US" altLang="tr-TR" sz="2000" dirty="0">
                <a:ea typeface="ＭＳ Ｐゴシック" panose="020B0600070205080204" pitchFamily="34" charset="-128"/>
              </a:rPr>
              <a:t> </a:t>
            </a:r>
            <a:r>
              <a:rPr lang="en-US" altLang="tr-TR" sz="2000" dirty="0">
                <a:solidFill>
                  <a:srgbClr val="FF0000"/>
                </a:solidFill>
                <a:ea typeface="ＭＳ Ｐゴシック" panose="020B0600070205080204" pitchFamily="34" charset="-128"/>
              </a:rPr>
              <a:t>0.24 mg/kg SC</a:t>
            </a:r>
            <a:endParaRPr lang="tr-TR" altLang="tr-TR" sz="2000" dirty="0">
              <a:solidFill>
                <a:srgbClr val="FF0000"/>
              </a:solidFill>
              <a:ea typeface="ＭＳ Ｐゴシック" panose="020B0600070205080204" pitchFamily="34" charset="-128"/>
            </a:endParaRPr>
          </a:p>
          <a:p>
            <a:pPr algn="just">
              <a:lnSpc>
                <a:spcPct val="130000"/>
              </a:lnSpc>
              <a:buFont typeface="Wingdings" panose="05000000000000000000" pitchFamily="2" charset="2"/>
              <a:buChar char="§"/>
            </a:pPr>
            <a:r>
              <a:rPr lang="en-US" altLang="tr-TR" sz="2000" dirty="0" err="1">
                <a:solidFill>
                  <a:srgbClr val="FF0000"/>
                </a:solidFill>
                <a:ea typeface="ＭＳ Ｐゴシック" panose="020B0600070205080204" pitchFamily="34" charset="-128"/>
              </a:rPr>
              <a:t>Afereze</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başlamadan</a:t>
            </a:r>
            <a:r>
              <a:rPr lang="en-US" altLang="tr-TR" sz="2000" dirty="0">
                <a:solidFill>
                  <a:srgbClr val="FF0000"/>
                </a:solidFill>
                <a:ea typeface="ＭＳ Ｐゴシック" panose="020B0600070205080204" pitchFamily="34" charset="-128"/>
              </a:rPr>
              <a:t> 10-11 </a:t>
            </a:r>
            <a:r>
              <a:rPr lang="en-US" altLang="tr-TR" sz="2000" dirty="0" err="1">
                <a:solidFill>
                  <a:srgbClr val="FF0000"/>
                </a:solidFill>
                <a:ea typeface="ＭＳ Ｐゴシック" panose="020B0600070205080204" pitchFamily="34" charset="-128"/>
              </a:rPr>
              <a:t>saat</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önce</a:t>
            </a:r>
            <a:r>
              <a:rPr lang="en-US" altLang="tr-TR" sz="2000" dirty="0">
                <a:solidFill>
                  <a:srgbClr val="FF0000"/>
                </a:solidFill>
                <a:ea typeface="ＭＳ Ｐゴシック" panose="020B0600070205080204" pitchFamily="34" charset="-128"/>
              </a:rPr>
              <a:t>, 4 </a:t>
            </a:r>
            <a:r>
              <a:rPr lang="en-US" altLang="tr-TR" sz="2000" dirty="0" err="1">
                <a:solidFill>
                  <a:srgbClr val="FF0000"/>
                </a:solidFill>
                <a:ea typeface="ＭＳ Ｐゴシック" panose="020B0600070205080204" pitchFamily="34" charset="-128"/>
              </a:rPr>
              <a:t>ardışık</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güne</a:t>
            </a:r>
            <a:r>
              <a:rPr lang="en-US" altLang="tr-TR" sz="2000" dirty="0">
                <a:solidFill>
                  <a:srgbClr val="FF0000"/>
                </a:solidFill>
                <a:ea typeface="ＭＳ Ｐゴシック" panose="020B0600070205080204" pitchFamily="34" charset="-128"/>
              </a:rPr>
              <a:t> </a:t>
            </a:r>
            <a:r>
              <a:rPr lang="en-US" altLang="tr-TR" sz="2000" dirty="0" err="1">
                <a:solidFill>
                  <a:srgbClr val="FF0000"/>
                </a:solidFill>
                <a:ea typeface="ＭＳ Ｐゴシック" panose="020B0600070205080204" pitchFamily="34" charset="-128"/>
              </a:rPr>
              <a:t>kadar</a:t>
            </a:r>
            <a:endParaRPr lang="en-US" altLang="tr-TR" sz="2000" dirty="0">
              <a:solidFill>
                <a:srgbClr val="FF0000"/>
              </a:solidFill>
              <a:ea typeface="ＭＳ Ｐゴシック" panose="020B0600070205080204" pitchFamily="34" charset="-128"/>
            </a:endParaRPr>
          </a:p>
          <a:p>
            <a:pPr lvl="1" algn="just">
              <a:lnSpc>
                <a:spcPct val="130000"/>
              </a:lnSpc>
              <a:buFont typeface="Wingdings" panose="05000000000000000000" pitchFamily="2" charset="2"/>
              <a:buChar char="§"/>
            </a:pPr>
            <a:r>
              <a:rPr lang="tr-TR" altLang="tr-TR" sz="2000" dirty="0">
                <a:ea typeface="ＭＳ Ｐゴシック" panose="020B0600070205080204" pitchFamily="34" charset="-128"/>
              </a:rPr>
              <a:t>Maximum CD34+ hücre sayısı enjeksiyondan yaklaşık 10 saat sonra elde edilir </a:t>
            </a:r>
            <a:endParaRPr lang="en-US" altLang="tr-TR" sz="2000" dirty="0">
              <a:ea typeface="ＭＳ Ｐゴシック" panose="020B0600070205080204" pitchFamily="34" charset="-128"/>
            </a:endParaRPr>
          </a:p>
          <a:p>
            <a:pPr algn="just">
              <a:lnSpc>
                <a:spcPct val="130000"/>
              </a:lnSpc>
              <a:buFont typeface="Wingdings" panose="05000000000000000000" pitchFamily="2" charset="2"/>
              <a:buChar char="§"/>
            </a:pPr>
            <a:r>
              <a:rPr lang="en-US" altLang="tr-TR" sz="2000" dirty="0" err="1">
                <a:ea typeface="ＭＳ Ｐゴシック" panose="020B0600070205080204" pitchFamily="34" charset="-128"/>
              </a:rPr>
              <a:t>Aferez</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sabahı</a:t>
            </a:r>
            <a:r>
              <a:rPr lang="en-US" altLang="tr-TR" sz="2000" dirty="0">
                <a:ea typeface="ＭＳ Ｐゴシック" panose="020B0600070205080204" pitchFamily="34" charset="-128"/>
              </a:rPr>
              <a:t> CD34+ </a:t>
            </a:r>
            <a:r>
              <a:rPr lang="en-US" altLang="tr-TR" sz="2000" dirty="0" err="1">
                <a:ea typeface="ＭＳ Ｐゴシック" panose="020B0600070205080204" pitchFamily="34" charset="-128"/>
              </a:rPr>
              <a:t>hücre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düzeyi</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ölçülmeli</a:t>
            </a:r>
            <a:endParaRPr lang="en-US" altLang="tr-TR" sz="2000" dirty="0">
              <a:ea typeface="ＭＳ Ｐゴシック" panose="020B0600070205080204" pitchFamily="34" charset="-128"/>
            </a:endParaRPr>
          </a:p>
          <a:p>
            <a:pPr algn="just" eaLnBrk="1" hangingPunct="1">
              <a:lnSpc>
                <a:spcPct val="140000"/>
              </a:lnSpc>
              <a:buFont typeface="Wingdings" panose="05000000000000000000" pitchFamily="2" charset="2"/>
              <a:buChar char="§"/>
            </a:pPr>
            <a:r>
              <a:rPr lang="tr-TR" altLang="tr-TR" sz="2000" dirty="0">
                <a:ea typeface="ＭＳ Ｐゴシック" panose="020B0600070205080204" pitchFamily="34" charset="-128"/>
              </a:rPr>
              <a:t>Majör atılım idrar yoluyla olur. </a:t>
            </a:r>
          </a:p>
          <a:p>
            <a:pPr lvl="1" algn="just" eaLnBrk="1" hangingPunct="1">
              <a:lnSpc>
                <a:spcPct val="140000"/>
              </a:lnSpc>
              <a:buFont typeface="Wingdings" panose="05000000000000000000" pitchFamily="2" charset="2"/>
              <a:buChar char="§"/>
            </a:pPr>
            <a:r>
              <a:rPr lang="tr-TR" altLang="tr-TR" sz="2000" dirty="0" err="1">
                <a:ea typeface="ＭＳ Ｐゴシック" panose="020B0600070205080204" pitchFamily="34" charset="-128"/>
              </a:rPr>
              <a:t>Uygulanımından</a:t>
            </a:r>
            <a:r>
              <a:rPr lang="tr-TR" altLang="tr-TR" sz="2000" dirty="0">
                <a:ea typeface="ＭＳ Ｐゴシック" panose="020B0600070205080204" pitchFamily="34" charset="-128"/>
              </a:rPr>
              <a:t> 24 saat içinde ilacın %70</a:t>
            </a:r>
            <a:r>
              <a:rPr lang="ja-JP" altLang="tr-TR" sz="2000" dirty="0">
                <a:ea typeface="ＭＳ Ｐゴシック" panose="020B0600070205080204" pitchFamily="34" charset="-128"/>
              </a:rPr>
              <a:t>’</a:t>
            </a:r>
            <a:r>
              <a:rPr lang="tr-TR" altLang="ja-JP" sz="2000" dirty="0">
                <a:ea typeface="ＭＳ Ｐゴシック" panose="020B0600070205080204" pitchFamily="34" charset="-128"/>
              </a:rPr>
              <a:t>i idrarla atılmış olur</a:t>
            </a:r>
          </a:p>
          <a:p>
            <a:pPr algn="just" eaLnBrk="1" hangingPunct="1">
              <a:lnSpc>
                <a:spcPct val="140000"/>
              </a:lnSpc>
              <a:buFont typeface="Wingdings" panose="05000000000000000000" pitchFamily="2" charset="2"/>
              <a:buChar char="§"/>
            </a:pPr>
            <a:r>
              <a:rPr lang="tr-TR" altLang="tr-TR" sz="2000" dirty="0">
                <a:ea typeface="ＭＳ Ｐゴシック" panose="020B0600070205080204" pitchFamily="34" charset="-128"/>
              </a:rPr>
              <a:t>Böbrek yetmezliği olan hastalarda </a:t>
            </a:r>
            <a:r>
              <a:rPr lang="tr-TR" altLang="tr-TR" sz="2000" dirty="0" err="1">
                <a:solidFill>
                  <a:srgbClr val="FF0000"/>
                </a:solidFill>
                <a:ea typeface="ＭＳ Ｐゴシック" panose="020B0600070205080204" pitchFamily="34" charset="-128"/>
              </a:rPr>
              <a:t>kreatinin</a:t>
            </a:r>
            <a:r>
              <a:rPr lang="tr-TR" altLang="tr-TR" sz="2000" dirty="0">
                <a:solidFill>
                  <a:srgbClr val="FF0000"/>
                </a:solidFill>
                <a:ea typeface="ＭＳ Ｐゴシック" panose="020B0600070205080204" pitchFamily="34" charset="-128"/>
              </a:rPr>
              <a:t> </a:t>
            </a:r>
            <a:r>
              <a:rPr lang="tr-TR" altLang="tr-TR" sz="2000" dirty="0" err="1">
                <a:solidFill>
                  <a:srgbClr val="FF0000"/>
                </a:solidFill>
                <a:ea typeface="ＭＳ Ｐゴシック" panose="020B0600070205080204" pitchFamily="34" charset="-128"/>
              </a:rPr>
              <a:t>klirensi</a:t>
            </a:r>
            <a:r>
              <a:rPr lang="tr-TR" altLang="tr-TR" sz="2000" dirty="0">
                <a:solidFill>
                  <a:srgbClr val="FF0000"/>
                </a:solidFill>
                <a:ea typeface="ＭＳ Ｐゴシック" panose="020B0600070205080204" pitchFamily="34" charset="-128"/>
              </a:rPr>
              <a:t> &lt;=50ml/dakika ise </a:t>
            </a:r>
            <a:r>
              <a:rPr lang="tr-TR" altLang="tr-TR" sz="2000" dirty="0" err="1">
                <a:solidFill>
                  <a:srgbClr val="FF0000"/>
                </a:solidFill>
                <a:ea typeface="ＭＳ Ｐゴシック" panose="020B0600070205080204" pitchFamily="34" charset="-128"/>
              </a:rPr>
              <a:t>plerixafor</a:t>
            </a:r>
            <a:r>
              <a:rPr lang="tr-TR" altLang="tr-TR" sz="2000" dirty="0">
                <a:solidFill>
                  <a:srgbClr val="FF0000"/>
                </a:solidFill>
                <a:ea typeface="ＭＳ Ｐゴシック" panose="020B0600070205080204" pitchFamily="34" charset="-128"/>
              </a:rPr>
              <a:t> dozu 160 µg/kg</a:t>
            </a:r>
            <a:r>
              <a:rPr lang="ja-JP" altLang="tr-TR" sz="2000" dirty="0">
                <a:solidFill>
                  <a:srgbClr val="FF0000"/>
                </a:solidFill>
                <a:ea typeface="ＭＳ Ｐゴシック" panose="020B0600070205080204" pitchFamily="34" charset="-128"/>
              </a:rPr>
              <a:t>’</a:t>
            </a:r>
            <a:r>
              <a:rPr lang="tr-TR" altLang="ja-JP" sz="2000" dirty="0">
                <a:solidFill>
                  <a:srgbClr val="FF0000"/>
                </a:solidFill>
                <a:ea typeface="ＭＳ Ｐゴシック" panose="020B0600070205080204" pitchFamily="34" charset="-128"/>
              </a:rPr>
              <a:t>a azaltılır</a:t>
            </a:r>
          </a:p>
          <a:p>
            <a:pPr>
              <a:lnSpc>
                <a:spcPct val="130000"/>
              </a:lnSpc>
            </a:pPr>
            <a:endParaRPr lang="en-US" altLang="tr-TR" sz="2000" baseline="30000" dirty="0">
              <a:latin typeface="Times New Roman" panose="02020603050405020304" pitchFamily="18" charset="0"/>
              <a:ea typeface="ＭＳ Ｐゴシック" panose="020B0600070205080204" pitchFamily="34" charset="-128"/>
            </a:endParaRPr>
          </a:p>
        </p:txBody>
      </p:sp>
      <p:sp>
        <p:nvSpPr>
          <p:cNvPr id="226308" name="TextBox 2">
            <a:extLst>
              <a:ext uri="{FF2B5EF4-FFF2-40B4-BE49-F238E27FC236}">
                <a16:creationId xmlns:a16="http://schemas.microsoft.com/office/drawing/2014/main" id="{9E1AD6BB-78BD-3441-8C8A-FF07BE349CCF}"/>
              </a:ext>
            </a:extLst>
          </p:cNvPr>
          <p:cNvSpPr txBox="1">
            <a:spLocks noChangeArrowheads="1"/>
          </p:cNvSpPr>
          <p:nvPr/>
        </p:nvSpPr>
        <p:spPr bwMode="auto">
          <a:xfrm>
            <a:off x="1847851" y="6335714"/>
            <a:ext cx="69373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100">
                <a:latin typeface="Times New Roman" panose="02020603050405020304" pitchFamily="18" charset="0"/>
              </a:rPr>
              <a:t>L. Bik To, et al. How I treat patients who mobilize hematopoietic stem cells poorly. BLOOD 2011; 118(17): 4530-4540</a:t>
            </a:r>
          </a:p>
          <a:p>
            <a:pPr eaLnBrk="1" hangingPunct="1"/>
            <a:r>
              <a:rPr lang="tr-TR" altLang="tr-TR" sz="1100">
                <a:latin typeface="Times New Roman" panose="02020603050405020304" pitchFamily="18" charset="0"/>
              </a:rPr>
              <a:t>Stewart DA. Biology of Blood &amp; Marrow Transplantation 2009;15: 39-46 </a:t>
            </a:r>
          </a:p>
          <a:p>
            <a:pPr eaLnBrk="1" hangingPunct="1"/>
            <a:r>
              <a:rPr lang="tr-TR" altLang="tr-TR" sz="1100">
                <a:latin typeface="Times New Roman" panose="02020603050405020304" pitchFamily="18" charset="0"/>
              </a:rPr>
              <a:t>MacFarland R. Biology of Blood &amp; Marrow Transplantation 2010;16:95-101 </a:t>
            </a:r>
          </a:p>
        </p:txBody>
      </p:sp>
    </p:spTree>
    <p:extLst>
      <p:ext uri="{BB962C8B-B14F-4D97-AF65-F5344CB8AC3E}">
        <p14:creationId xmlns:p14="http://schemas.microsoft.com/office/powerpoint/2010/main" val="1328315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1 Başlık">
            <a:extLst>
              <a:ext uri="{FF2B5EF4-FFF2-40B4-BE49-F238E27FC236}">
                <a16:creationId xmlns:a16="http://schemas.microsoft.com/office/drawing/2014/main" id="{714DFC41-EECE-3947-AAFC-3A7E7EE43E22}"/>
              </a:ext>
            </a:extLst>
          </p:cNvPr>
          <p:cNvSpPr>
            <a:spLocks noGrp="1" noChangeArrowheads="1"/>
          </p:cNvSpPr>
          <p:nvPr>
            <p:ph type="title"/>
          </p:nvPr>
        </p:nvSpPr>
        <p:spPr bwMode="auto">
          <a:xfrm>
            <a:off x="2786064" y="1"/>
            <a:ext cx="6611937" cy="1082675"/>
          </a:xfrm>
          <a:solidFill>
            <a:schemeClr val="tx2"/>
          </a:solidFill>
        </p:spPr>
        <p:txBody>
          <a:bodyPr vert="horz" wrap="square" lIns="91440" tIns="45720" rIns="91440" bIns="45720" numCol="1" rtlCol="0" anchor="t" anchorCtr="0" compatLnSpc="1">
            <a:prstTxWarp prst="textNoShape">
              <a:avLst/>
            </a:prstTxWarp>
            <a:normAutofit/>
          </a:bodyPr>
          <a:lstStyle/>
          <a:p>
            <a:r>
              <a:rPr lang="en-US" altLang="tr-TR" sz="3600" b="1" dirty="0" err="1">
                <a:solidFill>
                  <a:schemeClr val="bg1"/>
                </a:solidFill>
                <a:latin typeface="Times New Roman" panose="02020603050405020304" pitchFamily="18" charset="0"/>
                <a:ea typeface="ＭＳ Ｐゴシック" panose="020B0600070205080204" pitchFamily="34" charset="-128"/>
              </a:rPr>
              <a:t>Plerixafor</a:t>
            </a:r>
            <a:r>
              <a:rPr lang="en-US" altLang="tr-TR" sz="3600" b="1" dirty="0">
                <a:solidFill>
                  <a:schemeClr val="bg1"/>
                </a:solidFill>
                <a:latin typeface="Times New Roman" panose="02020603050405020304" pitchFamily="18" charset="0"/>
                <a:ea typeface="ＭＳ Ｐゴシック" panose="020B0600070205080204" pitchFamily="34" charset="-128"/>
              </a:rPr>
              <a:t> </a:t>
            </a:r>
            <a:br>
              <a:rPr lang="en-US" altLang="tr-TR" sz="3600" b="1" dirty="0">
                <a:solidFill>
                  <a:schemeClr val="bg1"/>
                </a:solidFill>
                <a:latin typeface="Times New Roman" panose="02020603050405020304" pitchFamily="18" charset="0"/>
                <a:ea typeface="ＭＳ Ｐゴシック" panose="020B0600070205080204" pitchFamily="34" charset="-128"/>
              </a:rPr>
            </a:br>
            <a:r>
              <a:rPr lang="en-US" altLang="tr-TR" sz="3600" b="1" dirty="0">
                <a:solidFill>
                  <a:schemeClr val="bg1"/>
                </a:solidFill>
                <a:latin typeface="Times New Roman" panose="02020603050405020304" pitchFamily="18" charset="0"/>
                <a:ea typeface="ＭＳ Ｐゴシック" panose="020B0600070205080204" pitchFamily="34" charset="-128"/>
              </a:rPr>
              <a:t>Pratik </a:t>
            </a:r>
            <a:r>
              <a:rPr lang="en-US" altLang="tr-TR" sz="3600" b="1" dirty="0" err="1">
                <a:solidFill>
                  <a:schemeClr val="bg1"/>
                </a:solidFill>
                <a:latin typeface="Times New Roman" panose="02020603050405020304" pitchFamily="18" charset="0"/>
                <a:ea typeface="ＭＳ Ｐゴシック" panose="020B0600070205080204" pitchFamily="34" charset="-128"/>
              </a:rPr>
              <a:t>noktalar</a:t>
            </a:r>
            <a:endParaRPr lang="tr-TR" altLang="tr-TR" sz="3600" dirty="0">
              <a:solidFill>
                <a:schemeClr val="bg1"/>
              </a:solidFill>
              <a:latin typeface="Times New Roman" panose="02020603050405020304" pitchFamily="18" charset="0"/>
              <a:ea typeface="ＭＳ Ｐゴシック" panose="020B0600070205080204" pitchFamily="34" charset="-128"/>
            </a:endParaRPr>
          </a:p>
        </p:txBody>
      </p:sp>
      <p:sp>
        <p:nvSpPr>
          <p:cNvPr id="228354" name="2 İçerik Yer Tutucusu">
            <a:extLst>
              <a:ext uri="{FF2B5EF4-FFF2-40B4-BE49-F238E27FC236}">
                <a16:creationId xmlns:a16="http://schemas.microsoft.com/office/drawing/2014/main" id="{636BB379-D923-6348-BE01-D84ACF1D6A17}"/>
              </a:ext>
            </a:extLst>
          </p:cNvPr>
          <p:cNvSpPr>
            <a:spLocks noGrp="1"/>
          </p:cNvSpPr>
          <p:nvPr>
            <p:ph idx="1"/>
          </p:nvPr>
        </p:nvSpPr>
        <p:spPr bwMode="auto">
          <a:xfrm>
            <a:off x="1989139" y="1368425"/>
            <a:ext cx="8156575" cy="5035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130000"/>
              </a:lnSpc>
              <a:buFont typeface="Wingdings" panose="05000000000000000000" pitchFamily="2" charset="2"/>
              <a:buChar char="§"/>
            </a:pPr>
            <a:r>
              <a:rPr lang="tr-TR" altLang="tr-TR" sz="2000" dirty="0">
                <a:latin typeface="Times New Roman" panose="02020603050405020304" pitchFamily="18" charset="0"/>
                <a:ea typeface="ＭＳ Ｐゴシック" panose="020B0600070205080204" pitchFamily="34" charset="-128"/>
              </a:rPr>
              <a:t>SC uygulama sonrası</a:t>
            </a:r>
          </a:p>
          <a:p>
            <a:pPr lvl="1">
              <a:lnSpc>
                <a:spcPct val="130000"/>
              </a:lnSpc>
              <a:buFont typeface="Wingdings" panose="05000000000000000000" pitchFamily="2" charset="2"/>
              <a:buChar char="§"/>
            </a:pPr>
            <a:r>
              <a:rPr lang="tr-TR" altLang="tr-TR" sz="2000" dirty="0">
                <a:latin typeface="Times New Roman" panose="02020603050405020304" pitchFamily="18" charset="0"/>
                <a:ea typeface="ＭＳ Ｐゴシック" panose="020B0600070205080204" pitchFamily="34" charset="-128"/>
              </a:rPr>
              <a:t>20 – 30 dakika da dokulara dağılıyor</a:t>
            </a:r>
          </a:p>
          <a:p>
            <a:pPr>
              <a:lnSpc>
                <a:spcPct val="130000"/>
              </a:lnSpc>
              <a:buFont typeface="Wingdings" panose="05000000000000000000" pitchFamily="2" charset="2"/>
              <a:buChar char="§"/>
            </a:pPr>
            <a:r>
              <a:rPr lang="tr-TR" altLang="tr-TR" sz="2000" dirty="0">
                <a:latin typeface="Times New Roman" panose="02020603050405020304" pitchFamily="18" charset="0"/>
                <a:ea typeface="ＭＳ Ｐゴシック" panose="020B0600070205080204" pitchFamily="34" charset="-128"/>
              </a:rPr>
              <a:t>Böbrek yolu ile atılım</a:t>
            </a:r>
          </a:p>
          <a:p>
            <a:pPr>
              <a:lnSpc>
                <a:spcPct val="130000"/>
              </a:lnSpc>
              <a:buFont typeface="Wingdings" panose="05000000000000000000" pitchFamily="2" charset="2"/>
              <a:buChar char="§"/>
            </a:pPr>
            <a:r>
              <a:rPr lang="tr-TR" altLang="tr-TR" sz="2000" dirty="0">
                <a:latin typeface="Times New Roman" panose="02020603050405020304" pitchFamily="18" charset="0"/>
                <a:ea typeface="ＭＳ Ｐゴシック" panose="020B0600070205080204" pitchFamily="34" charset="-128"/>
              </a:rPr>
              <a:t>Yarı ömrü 3 – 5 saat</a:t>
            </a:r>
          </a:p>
          <a:p>
            <a:pPr lvl="1">
              <a:lnSpc>
                <a:spcPct val="130000"/>
              </a:lnSpc>
              <a:buFont typeface="Wingdings" panose="05000000000000000000" pitchFamily="2" charset="2"/>
              <a:buChar char="§"/>
            </a:pPr>
            <a:r>
              <a:rPr lang="tr-TR" altLang="tr-TR" sz="2000" dirty="0">
                <a:latin typeface="Times New Roman" panose="02020603050405020304" pitchFamily="18" charset="0"/>
                <a:ea typeface="ＭＳ Ｐゴシック" panose="020B0600070205080204" pitchFamily="34" charset="-128"/>
              </a:rPr>
              <a:t>Böbrek yetmezliğinde 16 saat </a:t>
            </a:r>
          </a:p>
          <a:p>
            <a:pPr>
              <a:lnSpc>
                <a:spcPct val="130000"/>
              </a:lnSpc>
              <a:buFont typeface="Wingdings" panose="05000000000000000000" pitchFamily="2" charset="2"/>
              <a:buChar char="§"/>
            </a:pPr>
            <a:r>
              <a:rPr lang="tr-TR" altLang="tr-TR" sz="2000" dirty="0">
                <a:latin typeface="Times New Roman" panose="02020603050405020304" pitchFamily="18" charset="0"/>
                <a:ea typeface="ＭＳ Ｐゴシック" panose="020B0600070205080204" pitchFamily="34" charset="-128"/>
              </a:rPr>
              <a:t>24</a:t>
            </a:r>
            <a:r>
              <a:rPr lang="en-US" altLang="tr-TR" sz="2000" dirty="0">
                <a:latin typeface="Times New Roman" panose="02020603050405020304" pitchFamily="18" charset="0"/>
                <a:ea typeface="ＭＳ Ｐゴシック" panose="020B0600070205080204" pitchFamily="34" charset="-128"/>
              </a:rPr>
              <a:t>0 </a:t>
            </a:r>
            <a:r>
              <a:rPr lang="en-US" altLang="tr-TR" sz="2000" dirty="0" err="1">
                <a:latin typeface="Times New Roman" panose="02020603050405020304" pitchFamily="18" charset="0"/>
                <a:ea typeface="ＭＳ Ｐゴシック" panose="020B0600070205080204" pitchFamily="34" charset="-128"/>
              </a:rPr>
              <a:t>μg</a:t>
            </a:r>
            <a:r>
              <a:rPr lang="en-US" altLang="tr-TR" sz="2000" dirty="0">
                <a:latin typeface="Times New Roman" panose="02020603050405020304" pitchFamily="18" charset="0"/>
                <a:ea typeface="ＭＳ Ｐゴシック" panose="020B0600070205080204" pitchFamily="34" charset="-128"/>
              </a:rPr>
              <a:t>/kg</a:t>
            </a:r>
            <a:r>
              <a:rPr lang="tr-TR" altLang="tr-TR" sz="2000" dirty="0">
                <a:latin typeface="Times New Roman" panose="02020603050405020304" pitchFamily="18" charset="0"/>
                <a:ea typeface="ＭＳ Ｐゴシック" panose="020B0600070205080204" pitchFamily="34" charset="-128"/>
              </a:rPr>
              <a:t> dozda (maksimum 40 mg/gün)</a:t>
            </a:r>
          </a:p>
          <a:p>
            <a:pPr>
              <a:lnSpc>
                <a:spcPct val="130000"/>
              </a:lnSpc>
              <a:buFont typeface="Wingdings" panose="05000000000000000000" pitchFamily="2" charset="2"/>
              <a:buChar char="§"/>
            </a:pPr>
            <a:r>
              <a:rPr lang="tr-TR" altLang="tr-TR" sz="2000" dirty="0" err="1">
                <a:latin typeface="Times New Roman" panose="02020603050405020304" pitchFamily="18" charset="0"/>
                <a:ea typeface="ＭＳ Ｐゴシック" panose="020B0600070205080204" pitchFamily="34" charset="-128"/>
              </a:rPr>
              <a:t>CCr</a:t>
            </a:r>
            <a:r>
              <a:rPr lang="tr-TR" altLang="tr-TR" sz="2000" dirty="0">
                <a:latin typeface="Times New Roman" panose="02020603050405020304" pitchFamily="18" charset="0"/>
                <a:ea typeface="ＭＳ Ｐゴシック" panose="020B0600070205080204" pitchFamily="34" charset="-128"/>
              </a:rPr>
              <a:t> &lt; 50 ml/</a:t>
            </a:r>
            <a:r>
              <a:rPr lang="tr-TR" altLang="tr-TR" sz="2000" dirty="0" err="1">
                <a:latin typeface="Times New Roman" panose="02020603050405020304" pitchFamily="18" charset="0"/>
                <a:ea typeface="ＭＳ Ｐゴシック" panose="020B0600070205080204" pitchFamily="34" charset="-128"/>
              </a:rPr>
              <a:t>dak</a:t>
            </a:r>
            <a:endParaRPr lang="tr-TR" altLang="tr-TR" sz="2000" dirty="0">
              <a:latin typeface="Times New Roman" panose="02020603050405020304" pitchFamily="18" charset="0"/>
              <a:ea typeface="ＭＳ Ｐゴシック" panose="020B0600070205080204" pitchFamily="34" charset="-128"/>
            </a:endParaRPr>
          </a:p>
          <a:p>
            <a:pPr lvl="1">
              <a:lnSpc>
                <a:spcPct val="130000"/>
              </a:lnSpc>
              <a:buFont typeface="Wingdings" panose="05000000000000000000" pitchFamily="2" charset="2"/>
              <a:buChar char="§"/>
            </a:pPr>
            <a:r>
              <a:rPr lang="en-US" altLang="tr-TR" sz="2000" dirty="0">
                <a:latin typeface="Times New Roman" panose="02020603050405020304" pitchFamily="18" charset="0"/>
                <a:ea typeface="ＭＳ Ｐゴシック" panose="020B0600070205080204" pitchFamily="34" charset="-128"/>
              </a:rPr>
              <a:t>160 </a:t>
            </a:r>
            <a:r>
              <a:rPr lang="en-US" altLang="tr-TR" sz="2000" dirty="0" err="1">
                <a:latin typeface="Times New Roman" panose="02020603050405020304" pitchFamily="18" charset="0"/>
                <a:ea typeface="ＭＳ Ｐゴシック" panose="020B0600070205080204" pitchFamily="34" charset="-128"/>
              </a:rPr>
              <a:t>μg</a:t>
            </a:r>
            <a:r>
              <a:rPr lang="en-US" altLang="tr-TR" sz="2000" dirty="0">
                <a:latin typeface="Times New Roman" panose="02020603050405020304" pitchFamily="18" charset="0"/>
                <a:ea typeface="ＭＳ Ｐゴシック" panose="020B0600070205080204" pitchFamily="34" charset="-128"/>
              </a:rPr>
              <a:t>/kg </a:t>
            </a:r>
            <a:r>
              <a:rPr lang="tr-TR" altLang="tr-TR" sz="2000" dirty="0">
                <a:latin typeface="Times New Roman" panose="02020603050405020304" pitchFamily="18" charset="0"/>
                <a:ea typeface="ＭＳ Ｐゴシック" panose="020B0600070205080204" pitchFamily="34" charset="-128"/>
              </a:rPr>
              <a:t>dozunda  (maksimum </a:t>
            </a:r>
            <a:r>
              <a:rPr lang="en-US" altLang="tr-TR" sz="2000" dirty="0">
                <a:latin typeface="Times New Roman" panose="02020603050405020304" pitchFamily="18" charset="0"/>
                <a:ea typeface="ＭＳ Ｐゴシック" panose="020B0600070205080204" pitchFamily="34" charset="-128"/>
              </a:rPr>
              <a:t>27</a:t>
            </a:r>
            <a:r>
              <a:rPr lang="tr-TR" altLang="tr-TR" sz="2000" dirty="0">
                <a:latin typeface="Times New Roman" panose="02020603050405020304" pitchFamily="18" charset="0"/>
                <a:ea typeface="ＭＳ Ｐゴシック" panose="020B0600070205080204" pitchFamily="34" charset="-128"/>
              </a:rPr>
              <a:t> mg/gün)</a:t>
            </a:r>
          </a:p>
          <a:p>
            <a:pPr>
              <a:lnSpc>
                <a:spcPct val="130000"/>
              </a:lnSpc>
              <a:buFont typeface="Wingdings" panose="05000000000000000000" pitchFamily="2" charset="2"/>
              <a:buChar char="§"/>
            </a:pPr>
            <a:r>
              <a:rPr lang="tr-TR" altLang="tr-TR" sz="2000" dirty="0" smtClean="0">
                <a:latin typeface="Times New Roman" panose="02020603050405020304" pitchFamily="18" charset="0"/>
                <a:ea typeface="ＭＳ Ｐゴシック" panose="020B0600070205080204" pitchFamily="34" charset="-128"/>
              </a:rPr>
              <a:t>Tek </a:t>
            </a:r>
            <a:r>
              <a:rPr lang="tr-TR" altLang="tr-TR" sz="2000" dirty="0">
                <a:latin typeface="Times New Roman" panose="02020603050405020304" pitchFamily="18" charset="0"/>
                <a:ea typeface="ＭＳ Ｐゴシック" panose="020B0600070205080204" pitchFamily="34" charset="-128"/>
              </a:rPr>
              <a:t>başına kullanım</a:t>
            </a:r>
          </a:p>
          <a:p>
            <a:pPr lvl="1">
              <a:lnSpc>
                <a:spcPct val="130000"/>
              </a:lnSpc>
              <a:buFont typeface="Wingdings" panose="05000000000000000000" pitchFamily="2" charset="2"/>
              <a:buChar char="§"/>
            </a:pPr>
            <a:r>
              <a:rPr lang="tr-TR" altLang="tr-TR" sz="1600" dirty="0">
                <a:latin typeface="Times New Roman" panose="02020603050405020304" pitchFamily="18" charset="0"/>
                <a:ea typeface="ＭＳ Ｐゴシック" panose="020B0600070205080204" pitchFamily="34" charset="-128"/>
              </a:rPr>
              <a:t>G-CSF </a:t>
            </a:r>
            <a:r>
              <a:rPr lang="tr-TR" altLang="tr-TR" sz="1600" dirty="0" err="1">
                <a:latin typeface="Times New Roman" panose="02020603050405020304" pitchFamily="18" charset="0"/>
                <a:ea typeface="ＭＳ Ｐゴシック" panose="020B0600070205080204" pitchFamily="34" charset="-128"/>
              </a:rPr>
              <a:t>tolere</a:t>
            </a:r>
            <a:r>
              <a:rPr lang="tr-TR" altLang="tr-TR" sz="1600" dirty="0">
                <a:latin typeface="Times New Roman" panose="02020603050405020304" pitchFamily="18" charset="0"/>
                <a:ea typeface="ＭＳ Ｐゴシック" panose="020B0600070205080204" pitchFamily="34" charset="-128"/>
              </a:rPr>
              <a:t> edemeyen ve </a:t>
            </a:r>
            <a:r>
              <a:rPr lang="tr-TR" altLang="tr-TR" sz="1600" dirty="0" err="1" smtClean="0">
                <a:latin typeface="Times New Roman" panose="02020603050405020304" pitchFamily="18" charset="0"/>
                <a:ea typeface="ＭＳ Ｐゴシック" panose="020B0600070205080204" pitchFamily="34" charset="-128"/>
              </a:rPr>
              <a:t>splenektomili</a:t>
            </a:r>
            <a:r>
              <a:rPr lang="tr-TR" altLang="tr-TR" sz="1600" dirty="0" smtClean="0">
                <a:latin typeface="Times New Roman" panose="02020603050405020304" pitchFamily="18" charset="0"/>
                <a:ea typeface="ＭＳ Ｐゴシック" panose="020B0600070205080204" pitchFamily="34" charset="-128"/>
              </a:rPr>
              <a:t> </a:t>
            </a:r>
            <a:r>
              <a:rPr lang="tr-TR" altLang="tr-TR" sz="1600" dirty="0">
                <a:latin typeface="Times New Roman" panose="02020603050405020304" pitchFamily="18" charset="0"/>
                <a:ea typeface="ＭＳ Ｐゴシック" panose="020B0600070205080204" pitchFamily="34" charset="-128"/>
              </a:rPr>
              <a:t>hastalar</a:t>
            </a:r>
          </a:p>
        </p:txBody>
      </p:sp>
    </p:spTree>
    <p:extLst>
      <p:ext uri="{BB962C8B-B14F-4D97-AF65-F5344CB8AC3E}">
        <p14:creationId xmlns:p14="http://schemas.microsoft.com/office/powerpoint/2010/main" val="37991609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B33C6F-AFD8-3E4A-85FF-3F4AC007BB00}"/>
              </a:ext>
            </a:extLst>
          </p:cNvPr>
          <p:cNvSpPr>
            <a:spLocks noGrp="1"/>
          </p:cNvSpPr>
          <p:nvPr>
            <p:ph idx="1"/>
          </p:nvPr>
        </p:nvSpPr>
        <p:spPr>
          <a:xfrm>
            <a:off x="2062163" y="1444626"/>
            <a:ext cx="8229600" cy="4525963"/>
          </a:xfrm>
        </p:spPr>
        <p:txBody>
          <a:bodyPr>
            <a:normAutofit fontScale="92500"/>
          </a:bodyPr>
          <a:lstStyle/>
          <a:p>
            <a:pPr algn="just">
              <a:lnSpc>
                <a:spcPct val="150000"/>
              </a:lnSpc>
              <a:buFont typeface="Wingdings" panose="05000000000000000000" pitchFamily="2" charset="2"/>
              <a:buChar char="§"/>
              <a:defRPr/>
            </a:pPr>
            <a:r>
              <a:rPr lang="tr-TR" sz="2400" dirty="0">
                <a:latin typeface="Times New Roman" panose="02020603050405020304" pitchFamily="18" charset="0"/>
                <a:cs typeface="Times New Roman" panose="02020603050405020304" pitchFamily="18" charset="0"/>
              </a:rPr>
              <a:t>Önerilen </a:t>
            </a:r>
            <a:r>
              <a:rPr lang="tr-TR" sz="2400" dirty="0" err="1">
                <a:latin typeface="Times New Roman" panose="02020603050405020304" pitchFamily="18" charset="0"/>
                <a:cs typeface="Times New Roman" panose="02020603050405020304" pitchFamily="18" charset="0"/>
              </a:rPr>
              <a:t>pleriksafor</a:t>
            </a:r>
            <a:r>
              <a:rPr lang="tr-TR" sz="2400" dirty="0">
                <a:latin typeface="Times New Roman" panose="02020603050405020304" pitchFamily="18" charset="0"/>
                <a:cs typeface="Times New Roman" panose="02020603050405020304" pitchFamily="18" charset="0"/>
              </a:rPr>
              <a:t> dozu, </a:t>
            </a:r>
            <a:r>
              <a:rPr lang="tr-TR" sz="2400" dirty="0">
                <a:solidFill>
                  <a:srgbClr val="080CB8"/>
                </a:solidFill>
                <a:latin typeface="Times New Roman" panose="02020603050405020304" pitchFamily="18" charset="0"/>
                <a:cs typeface="Times New Roman" panose="02020603050405020304" pitchFamily="18" charset="0"/>
              </a:rPr>
              <a:t>0,24 mg/kg</a:t>
            </a:r>
            <a:r>
              <a:rPr lang="tr-TR" sz="2400" dirty="0">
                <a:latin typeface="Times New Roman" panose="02020603050405020304" pitchFamily="18" charset="0"/>
                <a:cs typeface="Times New Roman" panose="02020603050405020304" pitchFamily="18" charset="0"/>
              </a:rPr>
              <a:t> </a:t>
            </a:r>
            <a:r>
              <a:rPr lang="tr-TR" sz="2400" dirty="0" smtClean="0">
                <a:latin typeface="Times New Roman" panose="02020603050405020304" pitchFamily="18" charset="0"/>
                <a:cs typeface="Times New Roman" panose="02020603050405020304" pitchFamily="18" charset="0"/>
              </a:rPr>
              <a:t>vücut </a:t>
            </a:r>
            <a:r>
              <a:rPr lang="tr-TR" sz="2400" dirty="0">
                <a:latin typeface="Times New Roman" panose="02020603050405020304" pitchFamily="18" charset="0"/>
                <a:cs typeface="Times New Roman" panose="02020603050405020304" pitchFamily="18" charset="0"/>
              </a:rPr>
              <a:t>ağırlığı/gündür. </a:t>
            </a:r>
          </a:p>
          <a:p>
            <a:pPr algn="just">
              <a:lnSpc>
                <a:spcPct val="150000"/>
              </a:lnSpc>
              <a:buFont typeface="Wingdings" panose="05000000000000000000" pitchFamily="2" charset="2"/>
              <a:buChar char="§"/>
              <a:defRPr/>
            </a:pPr>
            <a:r>
              <a:rPr lang="tr-TR" sz="2400" dirty="0">
                <a:latin typeface="Times New Roman" panose="02020603050405020304" pitchFamily="18" charset="0"/>
                <a:cs typeface="Times New Roman" panose="02020603050405020304" pitchFamily="18" charset="0"/>
              </a:rPr>
              <a:t>4 </a:t>
            </a:r>
            <a:r>
              <a:rPr lang="tr-TR" sz="2400" dirty="0" smtClean="0">
                <a:latin typeface="Times New Roman" panose="02020603050405020304" pitchFamily="18" charset="0"/>
                <a:cs typeface="Times New Roman" panose="02020603050405020304" pitchFamily="18" charset="0"/>
              </a:rPr>
              <a:t>günlük </a:t>
            </a:r>
            <a:r>
              <a:rPr lang="tr-TR" sz="2400" dirty="0">
                <a:latin typeface="Times New Roman" panose="02020603050405020304" pitchFamily="18" charset="0"/>
                <a:cs typeface="Times New Roman" panose="02020603050405020304" pitchFamily="18" charset="0"/>
              </a:rPr>
              <a:t>G-CSF ön tedavisinden sonra, her </a:t>
            </a:r>
            <a:r>
              <a:rPr lang="tr-TR" sz="2400" dirty="0" err="1">
                <a:latin typeface="Times New Roman" panose="02020603050405020304" pitchFamily="18" charset="0"/>
                <a:cs typeface="Times New Roman" panose="02020603050405020304" pitchFamily="18" charset="0"/>
              </a:rPr>
              <a:t>aferezin</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başlatılmasından</a:t>
            </a:r>
            <a:r>
              <a:rPr lang="tr-TR" sz="2400" dirty="0">
                <a:latin typeface="Times New Roman" panose="02020603050405020304" pitchFamily="18" charset="0"/>
                <a:cs typeface="Times New Roman" panose="02020603050405020304" pitchFamily="18" charset="0"/>
              </a:rPr>
              <a:t> </a:t>
            </a:r>
            <a:r>
              <a:rPr lang="tr-TR" sz="2400" dirty="0">
                <a:solidFill>
                  <a:srgbClr val="080CB8"/>
                </a:solidFill>
                <a:latin typeface="Times New Roman" panose="02020603050405020304" pitchFamily="18" charset="0"/>
                <a:cs typeface="Times New Roman" panose="02020603050405020304" pitchFamily="18" charset="0"/>
              </a:rPr>
              <a:t>6 ila 11 saat </a:t>
            </a:r>
            <a:r>
              <a:rPr lang="tr-TR" sz="2400" dirty="0" err="1">
                <a:solidFill>
                  <a:srgbClr val="080CB8"/>
                </a:solidFill>
                <a:latin typeface="Times New Roman" panose="02020603050405020304" pitchFamily="18" charset="0"/>
                <a:cs typeface="Times New Roman" panose="02020603050405020304" pitchFamily="18" charset="0"/>
              </a:rPr>
              <a:t>önce</a:t>
            </a:r>
            <a:r>
              <a:rPr lang="tr-TR" sz="2400" dirty="0">
                <a:solidFill>
                  <a:srgbClr val="080CB8"/>
                </a:solidFill>
                <a:latin typeface="Times New Roman" panose="02020603050405020304" pitchFamily="18" charset="0"/>
                <a:cs typeface="Times New Roman" panose="02020603050405020304" pitchFamily="18" charset="0"/>
              </a:rPr>
              <a:t> </a:t>
            </a:r>
            <a:r>
              <a:rPr lang="tr-TR" sz="2400" dirty="0" err="1">
                <a:solidFill>
                  <a:srgbClr val="FF0000"/>
                </a:solidFill>
                <a:latin typeface="Times New Roman" panose="02020603050405020304" pitchFamily="18" charset="0"/>
                <a:cs typeface="Times New Roman" panose="02020603050405020304" pitchFamily="18" charset="0"/>
              </a:rPr>
              <a:t>subkutan</a:t>
            </a:r>
            <a:r>
              <a:rPr lang="tr-TR" sz="2400" dirty="0">
                <a:solidFill>
                  <a:srgbClr val="FF0000"/>
                </a:solidFill>
                <a:latin typeface="Times New Roman" panose="02020603050405020304" pitchFamily="18" charset="0"/>
                <a:cs typeface="Times New Roman" panose="02020603050405020304" pitchFamily="18" charset="0"/>
              </a:rPr>
              <a:t> enjeksiyon </a:t>
            </a:r>
            <a:r>
              <a:rPr lang="tr-TR" sz="2400" dirty="0">
                <a:latin typeface="Times New Roman" panose="02020603050405020304" pitchFamily="18" charset="0"/>
                <a:cs typeface="Times New Roman" panose="02020603050405020304" pitchFamily="18" charset="0"/>
              </a:rPr>
              <a:t>olarak uygulanmalıdır.</a:t>
            </a:r>
          </a:p>
          <a:p>
            <a:pPr algn="just">
              <a:lnSpc>
                <a:spcPct val="150000"/>
              </a:lnSpc>
              <a:buFont typeface="Wingdings" panose="05000000000000000000" pitchFamily="2" charset="2"/>
              <a:buChar char="§"/>
              <a:defRPr/>
            </a:pPr>
            <a:r>
              <a:rPr lang="tr-TR" sz="2400" dirty="0">
                <a:latin typeface="Times New Roman" panose="02020603050405020304" pitchFamily="18" charset="0"/>
                <a:cs typeface="Times New Roman" panose="02020603050405020304" pitchFamily="18" charset="0"/>
              </a:rPr>
              <a:t>Klinik çalışmalarda, </a:t>
            </a:r>
            <a:r>
              <a:rPr lang="tr-TR" sz="2400" dirty="0" err="1">
                <a:latin typeface="Times New Roman" panose="02020603050405020304" pitchFamily="18" charset="0"/>
                <a:cs typeface="Times New Roman" panose="02020603050405020304" pitchFamily="18" charset="0"/>
              </a:rPr>
              <a:t>pleriksafor</a:t>
            </a:r>
            <a:r>
              <a:rPr lang="tr-TR" sz="2400" dirty="0">
                <a:latin typeface="Times New Roman" panose="02020603050405020304" pitchFamily="18" charset="0"/>
                <a:cs typeface="Times New Roman" panose="02020603050405020304" pitchFamily="18" charset="0"/>
              </a:rPr>
              <a:t> yaygın olarak </a:t>
            </a:r>
            <a:r>
              <a:rPr lang="tr-TR" sz="2400" dirty="0">
                <a:solidFill>
                  <a:srgbClr val="080CB8"/>
                </a:solidFill>
                <a:latin typeface="Times New Roman" panose="02020603050405020304" pitchFamily="18" charset="0"/>
                <a:cs typeface="Times New Roman" panose="02020603050405020304" pitchFamily="18" charset="0"/>
              </a:rPr>
              <a:t>art arda 2 ila 4 (ve 7 </a:t>
            </a:r>
            <a:r>
              <a:rPr lang="tr-TR" sz="2400" dirty="0" smtClean="0">
                <a:solidFill>
                  <a:srgbClr val="080CB8"/>
                </a:solidFill>
                <a:latin typeface="Times New Roman" panose="02020603050405020304" pitchFamily="18" charset="0"/>
                <a:cs typeface="Times New Roman" panose="02020603050405020304" pitchFamily="18" charset="0"/>
              </a:rPr>
              <a:t>güne </a:t>
            </a:r>
            <a:r>
              <a:rPr lang="tr-TR" sz="2400" dirty="0">
                <a:solidFill>
                  <a:srgbClr val="080CB8"/>
                </a:solidFill>
                <a:latin typeface="Times New Roman" panose="02020603050405020304" pitchFamily="18" charset="0"/>
                <a:cs typeface="Times New Roman" panose="02020603050405020304" pitchFamily="18" charset="0"/>
              </a:rPr>
              <a:t>kadar) </a:t>
            </a:r>
            <a:r>
              <a:rPr lang="tr-TR" sz="2400" dirty="0" smtClean="0">
                <a:solidFill>
                  <a:srgbClr val="080CB8"/>
                </a:solidFill>
                <a:latin typeface="Times New Roman" panose="02020603050405020304" pitchFamily="18" charset="0"/>
                <a:cs typeface="Times New Roman" panose="02020603050405020304" pitchFamily="18" charset="0"/>
              </a:rPr>
              <a:t>ardışık </a:t>
            </a:r>
            <a:r>
              <a:rPr lang="tr-TR" sz="2400" dirty="0" err="1">
                <a:solidFill>
                  <a:srgbClr val="080CB8"/>
                </a:solidFill>
                <a:latin typeface="Times New Roman" panose="02020603050405020304" pitchFamily="18" charset="0"/>
                <a:cs typeface="Times New Roman" panose="02020603050405020304" pitchFamily="18" charset="0"/>
              </a:rPr>
              <a:t>gün</a:t>
            </a:r>
            <a:r>
              <a:rPr lang="tr-TR" sz="2400" dirty="0">
                <a:solidFill>
                  <a:srgbClr val="080CB8"/>
                </a:solidFill>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kullanılmıştır</a:t>
            </a:r>
            <a:r>
              <a:rPr lang="tr-TR" sz="2400" dirty="0">
                <a:latin typeface="Times New Roman" panose="02020603050405020304" pitchFamily="18" charset="0"/>
                <a:cs typeface="Times New Roman" panose="02020603050405020304" pitchFamily="18" charset="0"/>
              </a:rPr>
              <a:t>. </a:t>
            </a:r>
          </a:p>
          <a:p>
            <a:pPr algn="just">
              <a:lnSpc>
                <a:spcPct val="150000"/>
              </a:lnSpc>
              <a:buFont typeface="Wingdings" panose="05000000000000000000" pitchFamily="2" charset="2"/>
              <a:buChar char="§"/>
              <a:defRPr/>
            </a:pPr>
            <a:r>
              <a:rPr lang="tr-TR" sz="2400" dirty="0">
                <a:latin typeface="Times New Roman" panose="02020603050405020304" pitchFamily="18" charset="0"/>
                <a:cs typeface="Times New Roman" panose="02020603050405020304" pitchFamily="18" charset="0"/>
              </a:rPr>
              <a:t>Ürünün maksimum </a:t>
            </a:r>
            <a:r>
              <a:rPr lang="tr-TR" sz="2400" b="1" dirty="0">
                <a:latin typeface="Times New Roman" panose="02020603050405020304" pitchFamily="18" charset="0"/>
                <a:cs typeface="Times New Roman" panose="02020603050405020304" pitchFamily="18" charset="0"/>
              </a:rPr>
              <a:t>4 </a:t>
            </a:r>
            <a:r>
              <a:rPr lang="tr-TR" sz="2400" b="1" dirty="0" err="1">
                <a:latin typeface="Times New Roman" panose="02020603050405020304" pitchFamily="18" charset="0"/>
                <a:cs typeface="Times New Roman" panose="02020603050405020304" pitchFamily="18" charset="0"/>
              </a:rPr>
              <a:t>gün</a:t>
            </a:r>
            <a:r>
              <a:rPr lang="tr-TR" sz="2400" b="1" dirty="0">
                <a:latin typeface="Times New Roman" panose="02020603050405020304" pitchFamily="18" charset="0"/>
                <a:cs typeface="Times New Roman" panose="02020603050405020304" pitchFamily="18" charset="0"/>
              </a:rPr>
              <a:t> 0,24 mg/kg/gün dozda</a:t>
            </a:r>
            <a:r>
              <a:rPr lang="tr-TR" sz="2400" dirty="0">
                <a:latin typeface="Times New Roman" panose="02020603050405020304" pitchFamily="18" charset="0"/>
                <a:cs typeface="Times New Roman" panose="02020603050405020304" pitchFamily="18" charset="0"/>
              </a:rPr>
              <a:t> uygulanması gerekmektedir.</a:t>
            </a:r>
          </a:p>
        </p:txBody>
      </p:sp>
      <p:sp>
        <p:nvSpPr>
          <p:cNvPr id="230407" name="Title 3">
            <a:extLst>
              <a:ext uri="{FF2B5EF4-FFF2-40B4-BE49-F238E27FC236}">
                <a16:creationId xmlns:a16="http://schemas.microsoft.com/office/drawing/2014/main" id="{8D4DDEB0-A4D8-B74B-B3D1-2B8F0B64FB5F}"/>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en-US" altLang="tr-TR" sz="3600" b="1" dirty="0" err="1">
                <a:solidFill>
                  <a:schemeClr val="bg1"/>
                </a:solidFill>
                <a:latin typeface="Times New Roman" panose="02020603050405020304" pitchFamily="18" charset="0"/>
                <a:ea typeface="ＭＳ Ｐゴシック" panose="020B0600070205080204" pitchFamily="34" charset="-128"/>
              </a:rPr>
              <a:t>Plerixafor</a:t>
            </a:r>
            <a:r>
              <a:rPr lang="en-US" altLang="tr-TR" sz="3600" b="1" dirty="0">
                <a:solidFill>
                  <a:schemeClr val="bg1"/>
                </a:solidFill>
                <a:latin typeface="Times New Roman" panose="02020603050405020304" pitchFamily="18" charset="0"/>
                <a:ea typeface="ＭＳ Ｐゴシック" panose="020B0600070205080204" pitchFamily="34" charset="-128"/>
              </a:rPr>
              <a:t> </a:t>
            </a:r>
            <a:br>
              <a:rPr lang="en-US" altLang="tr-TR" sz="3600" b="1" dirty="0">
                <a:solidFill>
                  <a:schemeClr val="bg1"/>
                </a:solidFill>
                <a:latin typeface="Times New Roman" panose="02020603050405020304" pitchFamily="18" charset="0"/>
                <a:ea typeface="ＭＳ Ｐゴシック" panose="020B0600070205080204" pitchFamily="34" charset="-128"/>
              </a:rPr>
            </a:br>
            <a:r>
              <a:rPr lang="en-US" altLang="tr-TR" sz="3600" b="1" dirty="0">
                <a:solidFill>
                  <a:schemeClr val="bg1"/>
                </a:solidFill>
                <a:latin typeface="Times New Roman" panose="02020603050405020304" pitchFamily="18" charset="0"/>
                <a:ea typeface="ＭＳ Ｐゴシック" panose="020B0600070205080204" pitchFamily="34" charset="-128"/>
              </a:rPr>
              <a:t>Pratik </a:t>
            </a:r>
            <a:r>
              <a:rPr lang="en-US" altLang="tr-TR" sz="3600" b="1" dirty="0" err="1">
                <a:solidFill>
                  <a:schemeClr val="bg1"/>
                </a:solidFill>
                <a:latin typeface="Times New Roman" panose="02020603050405020304" pitchFamily="18" charset="0"/>
                <a:ea typeface="ＭＳ Ｐゴシック" panose="020B0600070205080204" pitchFamily="34" charset="-128"/>
              </a:rPr>
              <a:t>noktalar</a:t>
            </a:r>
            <a:endParaRPr lang="tr-TR" altLang="tr-TR" sz="3600" dirty="0">
              <a:solidFill>
                <a:schemeClr val="bg1"/>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93162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395663" y="457200"/>
            <a:ext cx="8891337" cy="990600"/>
          </a:xfrm>
        </p:spPr>
        <p:txBody>
          <a:bodyPr/>
          <a:lstStyle/>
          <a:p>
            <a:pPr eaLnBrk="1" hangingPunct="1"/>
            <a:r>
              <a:rPr lang="tr-TR" altLang="tr-TR" b="1" dirty="0">
                <a:cs typeface="Arial" panose="020B0604020202020204" pitchFamily="34" charset="0"/>
              </a:rPr>
              <a:t>Kordon Kanı</a:t>
            </a:r>
          </a:p>
        </p:txBody>
      </p:sp>
      <p:pic>
        <p:nvPicPr>
          <p:cNvPr id="38915" name="Picture 3" descr="http://rds.yahoo.com/S=96062883/K=cord+blood/v=2/SID=w/l=IVI/SIG=1294p96vf/EXP=1111324384/*-http%3A//images.ibsys.com/2003/0820/2419360_200X1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35814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981200"/>
            <a:ext cx="43862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6 Dikdörtgen"/>
          <p:cNvSpPr>
            <a:spLocks noChangeArrowheads="1"/>
          </p:cNvSpPr>
          <p:nvPr/>
        </p:nvSpPr>
        <p:spPr bwMode="auto">
          <a:xfrm>
            <a:off x="1828800" y="5657851"/>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dirty="0" err="1">
                <a:latin typeface="+mn-lt"/>
              </a:rPr>
              <a:t>Kordon</a:t>
            </a:r>
            <a:r>
              <a:rPr lang="en-US" altLang="tr-TR" sz="1800" dirty="0">
                <a:latin typeface="+mn-lt"/>
              </a:rPr>
              <a:t> </a:t>
            </a:r>
            <a:r>
              <a:rPr lang="en-US" altLang="tr-TR" sz="1800" dirty="0" err="1">
                <a:latin typeface="+mn-lt"/>
              </a:rPr>
              <a:t>kanın</a:t>
            </a:r>
            <a:r>
              <a:rPr lang="en-US" altLang="tr-TR" sz="1800" dirty="0">
                <a:latin typeface="+mn-lt"/>
              </a:rPr>
              <a:t> </a:t>
            </a:r>
            <a:r>
              <a:rPr lang="en-US" altLang="tr-TR" sz="1800" dirty="0" err="1">
                <a:latin typeface="+mn-lt"/>
              </a:rPr>
              <a:t>toplanması</a:t>
            </a:r>
            <a:r>
              <a:rPr lang="en-US" altLang="tr-TR" sz="1800" dirty="0">
                <a:latin typeface="+mn-lt"/>
              </a:rPr>
              <a:t> </a:t>
            </a:r>
            <a:r>
              <a:rPr lang="en-US" altLang="tr-TR" sz="1800" dirty="0" err="1">
                <a:latin typeface="+mn-lt"/>
              </a:rPr>
              <a:t>esas</a:t>
            </a:r>
            <a:r>
              <a:rPr lang="en-US" altLang="tr-TR" sz="1800" dirty="0">
                <a:latin typeface="+mn-lt"/>
              </a:rPr>
              <a:t> </a:t>
            </a:r>
            <a:r>
              <a:rPr lang="en-US" altLang="tr-TR" sz="1800" dirty="0" err="1">
                <a:latin typeface="+mn-lt"/>
              </a:rPr>
              <a:t>olarak</a:t>
            </a:r>
            <a:r>
              <a:rPr lang="en-US" altLang="tr-TR" sz="1800" dirty="0">
                <a:latin typeface="+mn-lt"/>
              </a:rPr>
              <a:t> </a:t>
            </a:r>
            <a:r>
              <a:rPr lang="en-US" altLang="tr-TR" sz="1800" dirty="0" err="1">
                <a:latin typeface="+mn-lt"/>
              </a:rPr>
              <a:t>iki</a:t>
            </a:r>
            <a:r>
              <a:rPr lang="en-US" altLang="tr-TR" sz="1800" dirty="0">
                <a:latin typeface="+mn-lt"/>
              </a:rPr>
              <a:t> </a:t>
            </a:r>
            <a:r>
              <a:rPr lang="en-US" altLang="tr-TR" sz="1800" dirty="0" err="1">
                <a:latin typeface="+mn-lt"/>
              </a:rPr>
              <a:t>farklı</a:t>
            </a:r>
            <a:r>
              <a:rPr lang="en-US" altLang="tr-TR" sz="1800" dirty="0">
                <a:latin typeface="+mn-lt"/>
              </a:rPr>
              <a:t> </a:t>
            </a:r>
            <a:r>
              <a:rPr lang="en-US" altLang="tr-TR" sz="1800" dirty="0" err="1">
                <a:latin typeface="+mn-lt"/>
              </a:rPr>
              <a:t>yontemle</a:t>
            </a:r>
            <a:r>
              <a:rPr lang="en-US" altLang="tr-TR" sz="1800" dirty="0">
                <a:latin typeface="+mn-lt"/>
              </a:rPr>
              <a:t> </a:t>
            </a:r>
            <a:r>
              <a:rPr lang="en-US" altLang="tr-TR" sz="1800" dirty="0" err="1">
                <a:latin typeface="+mn-lt"/>
              </a:rPr>
              <a:t>yapılmaktadır</a:t>
            </a:r>
            <a:r>
              <a:rPr lang="tr-TR" altLang="tr-TR" sz="1800" dirty="0">
                <a:latin typeface="+mn-lt"/>
              </a:rPr>
              <a:t>:</a:t>
            </a:r>
            <a:r>
              <a:rPr lang="en-US" altLang="tr-TR" sz="1800" dirty="0">
                <a:latin typeface="+mn-lt"/>
              </a:rPr>
              <a:t> </a:t>
            </a:r>
            <a:r>
              <a:rPr lang="en-US" altLang="tr-TR" sz="1800" dirty="0" err="1">
                <a:latin typeface="+mn-lt"/>
              </a:rPr>
              <a:t>enjekt</a:t>
            </a:r>
            <a:r>
              <a:rPr lang="tr-TR" altLang="tr-TR" sz="1800" dirty="0">
                <a:latin typeface="+mn-lt"/>
              </a:rPr>
              <a:t>ö</a:t>
            </a:r>
            <a:r>
              <a:rPr lang="en-US" altLang="tr-TR" sz="1800" dirty="0">
                <a:latin typeface="+mn-lt"/>
              </a:rPr>
              <a:t>r</a:t>
            </a:r>
          </a:p>
          <a:p>
            <a:pPr eaLnBrk="1" hangingPunct="1">
              <a:spcBef>
                <a:spcPct val="0"/>
              </a:spcBef>
              <a:buFontTx/>
              <a:buNone/>
            </a:pPr>
            <a:r>
              <a:rPr lang="en-US" altLang="tr-TR" sz="1800" dirty="0" err="1">
                <a:latin typeface="+mn-lt"/>
              </a:rPr>
              <a:t>ile</a:t>
            </a:r>
            <a:r>
              <a:rPr lang="en-US" altLang="tr-TR" sz="1800" dirty="0">
                <a:latin typeface="+mn-lt"/>
              </a:rPr>
              <a:t> </a:t>
            </a:r>
            <a:r>
              <a:rPr lang="en-US" altLang="tr-TR" sz="1800" dirty="0" err="1">
                <a:latin typeface="+mn-lt"/>
              </a:rPr>
              <a:t>doğrudan</a:t>
            </a:r>
            <a:r>
              <a:rPr lang="en-US" altLang="tr-TR" sz="1800" dirty="0">
                <a:latin typeface="+mn-lt"/>
              </a:rPr>
              <a:t> </a:t>
            </a:r>
            <a:r>
              <a:rPr lang="en-US" altLang="tr-TR" sz="1800" dirty="0" err="1">
                <a:latin typeface="+mn-lt"/>
              </a:rPr>
              <a:t>venden</a:t>
            </a:r>
            <a:r>
              <a:rPr lang="en-US" altLang="tr-TR" sz="1800" dirty="0">
                <a:latin typeface="+mn-lt"/>
              </a:rPr>
              <a:t> </a:t>
            </a:r>
            <a:r>
              <a:rPr lang="en-US" altLang="tr-TR" sz="1800" dirty="0" err="1">
                <a:latin typeface="+mn-lt"/>
              </a:rPr>
              <a:t>ve</a:t>
            </a:r>
            <a:r>
              <a:rPr lang="en-US" altLang="tr-TR" sz="1800" dirty="0">
                <a:latin typeface="+mn-lt"/>
              </a:rPr>
              <a:t> </a:t>
            </a:r>
            <a:r>
              <a:rPr lang="en-US" altLang="tr-TR" sz="1800" dirty="0" err="1">
                <a:latin typeface="+mn-lt"/>
              </a:rPr>
              <a:t>yer</a:t>
            </a:r>
            <a:r>
              <a:rPr lang="tr-TR" altLang="tr-TR" sz="1800" dirty="0">
                <a:latin typeface="+mn-lt"/>
              </a:rPr>
              <a:t> ç</a:t>
            </a:r>
            <a:r>
              <a:rPr lang="en-US" altLang="tr-TR" sz="1800" dirty="0" err="1">
                <a:latin typeface="+mn-lt"/>
              </a:rPr>
              <a:t>ekimi</a:t>
            </a:r>
            <a:r>
              <a:rPr lang="en-US" altLang="tr-TR" sz="1800" dirty="0">
                <a:latin typeface="+mn-lt"/>
              </a:rPr>
              <a:t> </a:t>
            </a:r>
            <a:r>
              <a:rPr lang="en-US" altLang="tr-TR" sz="1800" dirty="0" err="1">
                <a:latin typeface="+mn-lt"/>
              </a:rPr>
              <a:t>yardımıyla</a:t>
            </a:r>
            <a:r>
              <a:rPr lang="en-US" altLang="tr-TR" sz="1800" dirty="0">
                <a:latin typeface="+mn-lt"/>
              </a:rPr>
              <a:t> </a:t>
            </a:r>
            <a:r>
              <a:rPr lang="en-US" altLang="tr-TR" sz="1800" dirty="0" err="1">
                <a:latin typeface="+mn-lt"/>
              </a:rPr>
              <a:t>torbada</a:t>
            </a:r>
            <a:r>
              <a:rPr lang="en-US" altLang="tr-TR" sz="1800" dirty="0">
                <a:latin typeface="+mn-lt"/>
              </a:rPr>
              <a:t> </a:t>
            </a:r>
            <a:r>
              <a:rPr lang="en-US" altLang="tr-TR" sz="1800" dirty="0" err="1">
                <a:latin typeface="+mn-lt"/>
              </a:rPr>
              <a:t>toplama</a:t>
            </a:r>
            <a:r>
              <a:rPr lang="en-US" altLang="tr-TR" sz="1800" dirty="0">
                <a:latin typeface="+mn-lt"/>
              </a:rPr>
              <a:t> </a:t>
            </a:r>
            <a:r>
              <a:rPr lang="en-US" altLang="tr-TR" sz="1800" dirty="0" err="1">
                <a:latin typeface="+mn-lt"/>
              </a:rPr>
              <a:t>yontemi</a:t>
            </a:r>
            <a:r>
              <a:rPr lang="en-US" altLang="tr-TR" sz="1800" dirty="0">
                <a:latin typeface="+mn-lt"/>
              </a:rPr>
              <a:t>.</a:t>
            </a:r>
          </a:p>
        </p:txBody>
      </p:sp>
    </p:spTree>
    <p:extLst>
      <p:ext uri="{BB962C8B-B14F-4D97-AF65-F5344CB8AC3E}">
        <p14:creationId xmlns:p14="http://schemas.microsoft.com/office/powerpoint/2010/main" val="214187542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Content Placeholder 1">
            <a:extLst>
              <a:ext uri="{FF2B5EF4-FFF2-40B4-BE49-F238E27FC236}">
                <a16:creationId xmlns:a16="http://schemas.microsoft.com/office/drawing/2014/main" id="{3FFC4551-1E98-3342-8FCA-A463F4D6655D}"/>
              </a:ext>
            </a:extLst>
          </p:cNvPr>
          <p:cNvSpPr>
            <a:spLocks noGrp="1" noChangeArrowheads="1"/>
          </p:cNvSpPr>
          <p:nvPr>
            <p:ph idx="1"/>
          </p:nvPr>
        </p:nvSpPr>
        <p:spPr bwMode="auto">
          <a:xfrm>
            <a:off x="2168525" y="1349376"/>
            <a:ext cx="768985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tr-TR" altLang="tr-TR" sz="2400" dirty="0">
                <a:latin typeface="Times New Roman" panose="02020603050405020304" pitchFamily="18" charset="0"/>
                <a:ea typeface="ＭＳ Ｐゴシック" panose="020B0600070205080204" pitchFamily="34" charset="-128"/>
              </a:rPr>
              <a:t>Her bir </a:t>
            </a:r>
            <a:r>
              <a:rPr lang="tr-TR" altLang="tr-TR" sz="2400" dirty="0" err="1">
                <a:latin typeface="Times New Roman" panose="02020603050405020304" pitchFamily="18" charset="0"/>
                <a:ea typeface="ＭＳ Ｐゴシック" panose="020B0600070205080204" pitchFamily="34" charset="-128"/>
              </a:rPr>
              <a:t>flakon</a:t>
            </a:r>
            <a:r>
              <a:rPr lang="tr-TR" altLang="tr-TR" sz="2400" dirty="0">
                <a:latin typeface="Times New Roman" panose="02020603050405020304" pitchFamily="18" charset="0"/>
                <a:ea typeface="ＭＳ Ｐゴシック" panose="020B0600070205080204" pitchFamily="34" charset="-128"/>
              </a:rPr>
              <a:t>, 1,2 ml </a:t>
            </a:r>
            <a:r>
              <a:rPr lang="tr-TR" altLang="tr-TR" sz="2400" dirty="0" err="1">
                <a:latin typeface="Times New Roman" panose="02020603050405020304" pitchFamily="18" charset="0"/>
                <a:ea typeface="ＭＳ Ｐゴシック" panose="020B0600070205080204" pitchFamily="34" charset="-128"/>
              </a:rPr>
              <a:t>çözelti</a:t>
            </a:r>
            <a:r>
              <a:rPr lang="tr-TR" altLang="tr-TR" sz="2400" dirty="0">
                <a:latin typeface="Times New Roman" panose="02020603050405020304" pitchFamily="18" charset="0"/>
                <a:ea typeface="ＭＳ Ｐゴシック" panose="020B0600070205080204" pitchFamily="34" charset="-128"/>
              </a:rPr>
              <a:t> </a:t>
            </a:r>
            <a:r>
              <a:rPr lang="tr-TR" altLang="tr-TR" sz="2400" dirty="0" err="1">
                <a:latin typeface="Times New Roman" panose="02020603050405020304" pitchFamily="18" charset="0"/>
                <a:ea typeface="ＭＳ Ｐゴシック" panose="020B0600070205080204" pitchFamily="34" charset="-128"/>
              </a:rPr>
              <a:t>içinde</a:t>
            </a:r>
            <a:r>
              <a:rPr lang="tr-TR" altLang="tr-TR" sz="2400" dirty="0">
                <a:latin typeface="Times New Roman" panose="02020603050405020304" pitchFamily="18" charset="0"/>
                <a:ea typeface="ＭＳ Ｐゴシック" panose="020B0600070205080204" pitchFamily="34" charset="-128"/>
              </a:rPr>
              <a:t> 24 mg </a:t>
            </a:r>
            <a:r>
              <a:rPr lang="tr-TR" altLang="tr-TR" sz="2400" dirty="0" err="1">
                <a:latin typeface="Times New Roman" panose="02020603050405020304" pitchFamily="18" charset="0"/>
                <a:ea typeface="ＭＳ Ｐゴシック" panose="020B0600070205080204" pitchFamily="34" charset="-128"/>
              </a:rPr>
              <a:t>pleriksafor</a:t>
            </a:r>
            <a:r>
              <a:rPr lang="tr-TR" altLang="tr-TR" sz="2400" dirty="0">
                <a:latin typeface="Times New Roman" panose="02020603050405020304" pitchFamily="18" charset="0"/>
                <a:ea typeface="ＭＳ Ｐゴシック" panose="020B0600070205080204" pitchFamily="34" charset="-128"/>
              </a:rPr>
              <a:t> </a:t>
            </a:r>
            <a:r>
              <a:rPr lang="tr-TR" altLang="tr-TR" sz="2400" dirty="0" err="1">
                <a:latin typeface="Times New Roman" panose="02020603050405020304" pitchFamily="18" charset="0"/>
                <a:ea typeface="ＭＳ Ｐゴシック" panose="020B0600070205080204" pitchFamily="34" charset="-128"/>
              </a:rPr>
              <a:t>içermektedir</a:t>
            </a:r>
            <a:r>
              <a:rPr lang="tr-TR" altLang="tr-TR" sz="2400" dirty="0">
                <a:latin typeface="Times New Roman" panose="02020603050405020304" pitchFamily="18" charset="0"/>
                <a:ea typeface="ＭＳ Ｐゴシック" panose="020B0600070205080204" pitchFamily="34" charset="-128"/>
              </a:rPr>
              <a:t>. </a:t>
            </a:r>
          </a:p>
          <a:p>
            <a:pPr algn="just">
              <a:lnSpc>
                <a:spcPct val="150000"/>
              </a:lnSpc>
              <a:buFont typeface="Wingdings" panose="05000000000000000000" pitchFamily="2" charset="2"/>
              <a:buChar char="§"/>
            </a:pPr>
            <a:r>
              <a:rPr lang="tr-TR" altLang="tr-TR" sz="2400" dirty="0">
                <a:latin typeface="Times New Roman" panose="02020603050405020304" pitchFamily="18" charset="0"/>
                <a:ea typeface="ＭＳ Ｐゴシック" panose="020B0600070205080204" pitchFamily="34" charset="-128"/>
              </a:rPr>
              <a:t>Çözeltinin her </a:t>
            </a:r>
            <a:r>
              <a:rPr lang="tr-TR" altLang="tr-TR" sz="2400" dirty="0">
                <a:solidFill>
                  <a:srgbClr val="080CB8"/>
                </a:solidFill>
                <a:latin typeface="Times New Roman" panose="02020603050405020304" pitchFamily="18" charset="0"/>
                <a:ea typeface="ＭＳ Ｐゴシック" panose="020B0600070205080204" pitchFamily="34" charset="-128"/>
              </a:rPr>
              <a:t>1 ml’si 20 mg </a:t>
            </a:r>
            <a:r>
              <a:rPr lang="tr-TR" altLang="tr-TR" sz="2400" dirty="0" err="1">
                <a:solidFill>
                  <a:srgbClr val="080CB8"/>
                </a:solidFill>
                <a:latin typeface="Times New Roman" panose="02020603050405020304" pitchFamily="18" charset="0"/>
                <a:ea typeface="ＭＳ Ｐゴシック" panose="020B0600070205080204" pitchFamily="34" charset="-128"/>
              </a:rPr>
              <a:t>pleriksafor</a:t>
            </a:r>
            <a:r>
              <a:rPr lang="tr-TR" altLang="tr-TR" sz="2400" dirty="0">
                <a:solidFill>
                  <a:srgbClr val="080CB8"/>
                </a:solidFill>
                <a:latin typeface="Times New Roman" panose="02020603050405020304" pitchFamily="18" charset="0"/>
                <a:ea typeface="ＭＳ Ｐゴシック" panose="020B0600070205080204" pitchFamily="34" charset="-128"/>
              </a:rPr>
              <a:t> </a:t>
            </a:r>
            <a:r>
              <a:rPr lang="tr-TR" altLang="tr-TR" sz="2400" dirty="0" err="1">
                <a:latin typeface="Times New Roman" panose="02020603050405020304" pitchFamily="18" charset="0"/>
                <a:ea typeface="ＭＳ Ｐゴシック" panose="020B0600070205080204" pitchFamily="34" charset="-128"/>
              </a:rPr>
              <a:t>içermektedir</a:t>
            </a:r>
            <a:r>
              <a:rPr lang="tr-TR" altLang="tr-TR" sz="2400" dirty="0">
                <a:latin typeface="Times New Roman" panose="02020603050405020304" pitchFamily="18" charset="0"/>
                <a:ea typeface="ＭＳ Ｐゴシック" panose="020B0600070205080204" pitchFamily="34" charset="-128"/>
              </a:rPr>
              <a:t>. </a:t>
            </a:r>
          </a:p>
          <a:p>
            <a:pPr algn="just">
              <a:lnSpc>
                <a:spcPct val="150000"/>
              </a:lnSpc>
              <a:buFont typeface="Wingdings" panose="05000000000000000000" pitchFamily="2" charset="2"/>
              <a:buChar char="§"/>
            </a:pPr>
            <a:r>
              <a:rPr lang="tr-TR" altLang="tr-TR" sz="2400" dirty="0" err="1">
                <a:latin typeface="Times New Roman" panose="02020603050405020304" pitchFamily="18" charset="0"/>
                <a:ea typeface="ＭＳ Ｐゴシック" panose="020B0600070205080204" pitchFamily="34" charset="-128"/>
              </a:rPr>
              <a:t>Enjeksiyonluk</a:t>
            </a:r>
            <a:r>
              <a:rPr lang="tr-TR" altLang="tr-TR" sz="2400" dirty="0">
                <a:latin typeface="Times New Roman" panose="02020603050405020304" pitchFamily="18" charset="0"/>
                <a:ea typeface="ＭＳ Ｐゴシック" panose="020B0600070205080204" pitchFamily="34" charset="-128"/>
              </a:rPr>
              <a:t> çözelti içeren </a:t>
            </a:r>
            <a:r>
              <a:rPr lang="tr-TR" altLang="tr-TR" sz="2400" dirty="0" err="1">
                <a:latin typeface="Times New Roman" panose="02020603050405020304" pitchFamily="18" charset="0"/>
                <a:ea typeface="ＭＳ Ｐゴシック" panose="020B0600070205080204" pitchFamily="34" charset="-128"/>
              </a:rPr>
              <a:t>flakon</a:t>
            </a:r>
            <a:r>
              <a:rPr lang="tr-TR" altLang="tr-TR" sz="2400" dirty="0">
                <a:latin typeface="Times New Roman" panose="02020603050405020304" pitchFamily="18" charset="0"/>
                <a:ea typeface="ＭＳ Ｐゴシック" panose="020B0600070205080204" pitchFamily="34" charset="-128"/>
              </a:rPr>
              <a:t>. </a:t>
            </a:r>
          </a:p>
          <a:p>
            <a:pPr algn="just">
              <a:lnSpc>
                <a:spcPct val="150000"/>
              </a:lnSpc>
              <a:buFont typeface="Wingdings" panose="05000000000000000000" pitchFamily="2" charset="2"/>
              <a:buChar char="§"/>
            </a:pPr>
            <a:r>
              <a:rPr lang="tr-TR" altLang="tr-TR" sz="2400" dirty="0">
                <a:latin typeface="Times New Roman" panose="02020603050405020304" pitchFamily="18" charset="0"/>
                <a:ea typeface="ＭＳ Ｐゴシック" panose="020B0600070205080204" pitchFamily="34" charset="-128"/>
              </a:rPr>
              <a:t>Berrak, renksiz ila </a:t>
            </a:r>
            <a:r>
              <a:rPr lang="tr-TR" altLang="tr-TR" sz="2400" dirty="0" err="1">
                <a:latin typeface="Times New Roman" panose="02020603050405020304" pitchFamily="18" charset="0"/>
                <a:ea typeface="ＭＳ Ｐゴシック" panose="020B0600070205080204" pitchFamily="34" charset="-128"/>
              </a:rPr>
              <a:t>açık</a:t>
            </a:r>
            <a:r>
              <a:rPr lang="tr-TR" altLang="tr-TR" sz="2400" dirty="0">
                <a:latin typeface="Times New Roman" panose="02020603050405020304" pitchFamily="18" charset="0"/>
                <a:ea typeface="ＭＳ Ｐゴシック" panose="020B0600070205080204" pitchFamily="34" charset="-128"/>
              </a:rPr>
              <a:t> sarı arası renkte çözelti; </a:t>
            </a:r>
            <a:r>
              <a:rPr lang="tr-TR" altLang="tr-TR" sz="2400" dirty="0" err="1">
                <a:latin typeface="Times New Roman" panose="02020603050405020304" pitchFamily="18" charset="0"/>
                <a:ea typeface="ＭＳ Ｐゴシック" panose="020B0600070205080204" pitchFamily="34" charset="-128"/>
              </a:rPr>
              <a:t>pH</a:t>
            </a:r>
            <a:r>
              <a:rPr lang="tr-TR" altLang="tr-TR" sz="2400" dirty="0">
                <a:latin typeface="Times New Roman" panose="02020603050405020304" pitchFamily="18" charset="0"/>
                <a:ea typeface="ＭＳ Ｐゴシック" panose="020B0600070205080204" pitchFamily="34" charset="-128"/>
              </a:rPr>
              <a:t> </a:t>
            </a:r>
            <a:r>
              <a:rPr lang="tr-TR" altLang="tr-TR" sz="2400" dirty="0" err="1">
                <a:latin typeface="Times New Roman" panose="02020603050405020304" pitchFamily="18" charset="0"/>
                <a:ea typeface="ＭＳ Ｐゴシック" panose="020B0600070205080204" pitchFamily="34" charset="-128"/>
              </a:rPr>
              <a:t>değeri</a:t>
            </a:r>
            <a:r>
              <a:rPr lang="tr-TR" altLang="tr-TR" sz="2400" dirty="0">
                <a:latin typeface="Times New Roman" panose="02020603050405020304" pitchFamily="18" charset="0"/>
                <a:ea typeface="ＭＳ Ｐゴシック" panose="020B0600070205080204" pitchFamily="34" charset="-128"/>
              </a:rPr>
              <a:t> 6,0-7,5 ve </a:t>
            </a:r>
            <a:r>
              <a:rPr lang="tr-TR" altLang="tr-TR" sz="2400" dirty="0" err="1">
                <a:latin typeface="Times New Roman" panose="02020603050405020304" pitchFamily="18" charset="0"/>
                <a:ea typeface="ＭＳ Ｐゴシック" panose="020B0600070205080204" pitchFamily="34" charset="-128"/>
              </a:rPr>
              <a:t>ozmolalitesi</a:t>
            </a:r>
            <a:r>
              <a:rPr lang="tr-TR" altLang="tr-TR" sz="2400" dirty="0">
                <a:latin typeface="Times New Roman" panose="02020603050405020304" pitchFamily="18" charset="0"/>
                <a:ea typeface="ＭＳ Ｐゴシック" panose="020B0600070205080204" pitchFamily="34" charset="-128"/>
              </a:rPr>
              <a:t> 260-320 </a:t>
            </a:r>
            <a:r>
              <a:rPr lang="tr-TR" altLang="tr-TR" sz="2400" dirty="0" err="1">
                <a:latin typeface="Times New Roman" panose="02020603050405020304" pitchFamily="18" charset="0"/>
                <a:ea typeface="ＭＳ Ｐゴシック" panose="020B0600070205080204" pitchFamily="34" charset="-128"/>
              </a:rPr>
              <a:t>mOsm</a:t>
            </a:r>
            <a:r>
              <a:rPr lang="tr-TR" altLang="tr-TR" sz="2400" dirty="0">
                <a:latin typeface="Times New Roman" panose="02020603050405020304" pitchFamily="18" charset="0"/>
                <a:ea typeface="ＭＳ Ｐゴシック" panose="020B0600070205080204" pitchFamily="34" charset="-128"/>
              </a:rPr>
              <a:t>/kg.</a:t>
            </a:r>
          </a:p>
        </p:txBody>
      </p:sp>
      <p:sp>
        <p:nvSpPr>
          <p:cNvPr id="231430" name="Title 3">
            <a:extLst>
              <a:ext uri="{FF2B5EF4-FFF2-40B4-BE49-F238E27FC236}">
                <a16:creationId xmlns:a16="http://schemas.microsoft.com/office/drawing/2014/main" id="{A416C8A1-38AC-1640-B9C5-22B5A4BDCC75}"/>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en-US" altLang="tr-TR" sz="3600" b="1" dirty="0" err="1">
                <a:solidFill>
                  <a:schemeClr val="bg1"/>
                </a:solidFill>
                <a:latin typeface="Times New Roman" panose="02020603050405020304" pitchFamily="18" charset="0"/>
                <a:ea typeface="ＭＳ Ｐゴシック" panose="020B0600070205080204" pitchFamily="34" charset="-128"/>
              </a:rPr>
              <a:t>Plerixafor</a:t>
            </a:r>
            <a:r>
              <a:rPr lang="en-US" altLang="tr-TR" sz="3600" b="1" dirty="0">
                <a:solidFill>
                  <a:schemeClr val="bg1"/>
                </a:solidFill>
                <a:latin typeface="Times New Roman" panose="02020603050405020304" pitchFamily="18" charset="0"/>
                <a:ea typeface="ＭＳ Ｐゴシック" panose="020B0600070205080204" pitchFamily="34" charset="-128"/>
              </a:rPr>
              <a:t> </a:t>
            </a:r>
            <a:br>
              <a:rPr lang="en-US" altLang="tr-TR" sz="3600" b="1" dirty="0">
                <a:solidFill>
                  <a:schemeClr val="bg1"/>
                </a:solidFill>
                <a:latin typeface="Times New Roman" panose="02020603050405020304" pitchFamily="18" charset="0"/>
                <a:ea typeface="ＭＳ Ｐゴシック" panose="020B0600070205080204" pitchFamily="34" charset="-128"/>
              </a:rPr>
            </a:br>
            <a:r>
              <a:rPr lang="en-US" altLang="tr-TR" sz="3600" b="1" dirty="0">
                <a:solidFill>
                  <a:schemeClr val="bg1"/>
                </a:solidFill>
                <a:latin typeface="Times New Roman" panose="02020603050405020304" pitchFamily="18" charset="0"/>
                <a:ea typeface="ＭＳ Ｐゴシック" panose="020B0600070205080204" pitchFamily="34" charset="-128"/>
              </a:rPr>
              <a:t>Pratik </a:t>
            </a:r>
            <a:r>
              <a:rPr lang="en-US" altLang="tr-TR" sz="3600" b="1" dirty="0" err="1">
                <a:solidFill>
                  <a:schemeClr val="bg1"/>
                </a:solidFill>
                <a:latin typeface="Times New Roman" panose="02020603050405020304" pitchFamily="18" charset="0"/>
                <a:ea typeface="ＭＳ Ｐゴシック" panose="020B0600070205080204" pitchFamily="34" charset="-128"/>
              </a:rPr>
              <a:t>noktalar</a:t>
            </a:r>
            <a:endParaRPr lang="tr-TR" altLang="tr-TR" sz="3600" dirty="0">
              <a:solidFill>
                <a:schemeClr val="bg1"/>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26263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1 Başlık">
            <a:extLst>
              <a:ext uri="{FF2B5EF4-FFF2-40B4-BE49-F238E27FC236}">
                <a16:creationId xmlns:a16="http://schemas.microsoft.com/office/drawing/2014/main" id="{754262A6-6851-7F4A-9174-C0B742491B3E}"/>
              </a:ext>
            </a:extLst>
          </p:cNvPr>
          <p:cNvSpPr>
            <a:spLocks noGrp="1" noChangeArrowheads="1"/>
          </p:cNvSpPr>
          <p:nvPr>
            <p:ph type="title"/>
          </p:nvPr>
        </p:nvSpPr>
        <p:spPr bwMode="auto">
          <a:xfrm>
            <a:off x="2771776" y="65089"/>
            <a:ext cx="6683375" cy="985837"/>
          </a:xfrm>
          <a:solidFill>
            <a:schemeClr val="tx2"/>
          </a:solidFill>
        </p:spPr>
        <p:txBody>
          <a:bodyPr vert="horz" wrap="square" lIns="91440" tIns="45720" rIns="91440" bIns="45720" numCol="1" rtlCol="0" anchor="t" anchorCtr="0" compatLnSpc="1">
            <a:prstTxWarp prst="textNoShape">
              <a:avLst/>
            </a:prstTxWarp>
            <a:normAutofit/>
          </a:bodyPr>
          <a:lstStyle/>
          <a:p>
            <a:r>
              <a:rPr lang="tr-TR" altLang="tr-TR" sz="3200" dirty="0" err="1">
                <a:solidFill>
                  <a:schemeClr val="bg1"/>
                </a:solidFill>
                <a:latin typeface="Times New Roman" panose="02020603050405020304" pitchFamily="18" charset="0"/>
                <a:ea typeface="ＭＳ Ｐゴシック" panose="020B0600070205080204" pitchFamily="34" charset="-128"/>
              </a:rPr>
              <a:t>Plerixafor</a:t>
            </a:r>
            <a:r>
              <a:rPr lang="tr-TR" altLang="tr-TR" sz="3200" dirty="0">
                <a:solidFill>
                  <a:schemeClr val="bg1"/>
                </a:solidFill>
                <a:latin typeface="Times New Roman" panose="02020603050405020304" pitchFamily="18" charset="0"/>
                <a:ea typeface="ＭＳ Ｐゴシック" panose="020B0600070205080204" pitchFamily="34" charset="-128"/>
              </a:rPr>
              <a:t>: </a:t>
            </a:r>
            <a:br>
              <a:rPr lang="tr-TR" altLang="tr-TR" sz="3200" dirty="0">
                <a:solidFill>
                  <a:schemeClr val="bg1"/>
                </a:solidFill>
                <a:latin typeface="Times New Roman" panose="02020603050405020304" pitchFamily="18" charset="0"/>
                <a:ea typeface="ＭＳ Ｐゴシック" panose="020B0600070205080204" pitchFamily="34" charset="-128"/>
              </a:rPr>
            </a:br>
            <a:r>
              <a:rPr lang="tr-TR" altLang="tr-TR" sz="3200" dirty="0">
                <a:solidFill>
                  <a:schemeClr val="bg1"/>
                </a:solidFill>
                <a:latin typeface="Times New Roman" panose="02020603050405020304" pitchFamily="18" charset="0"/>
                <a:ea typeface="ＭＳ Ｐゴシック" panose="020B0600070205080204" pitchFamily="34" charset="-128"/>
              </a:rPr>
              <a:t>Yan etki</a:t>
            </a:r>
          </a:p>
        </p:txBody>
      </p:sp>
      <p:graphicFrame>
        <p:nvGraphicFramePr>
          <p:cNvPr id="6" name="5 İçerik Yer Tutucusu">
            <a:extLst>
              <a:ext uri="{FF2B5EF4-FFF2-40B4-BE49-F238E27FC236}">
                <a16:creationId xmlns:a16="http://schemas.microsoft.com/office/drawing/2014/main" id="{3A568644-9725-CD47-BC41-B097B2685DB7}"/>
              </a:ext>
            </a:extLst>
          </p:cNvPr>
          <p:cNvGraphicFramePr>
            <a:graphicFrameLocks noGrp="1"/>
          </p:cNvGraphicFramePr>
          <p:nvPr>
            <p:ph idx="1"/>
          </p:nvPr>
        </p:nvGraphicFramePr>
        <p:xfrm>
          <a:off x="2281239" y="1503364"/>
          <a:ext cx="7786687" cy="4492664"/>
        </p:xfrm>
        <a:graphic>
          <a:graphicData uri="http://schemas.openxmlformats.org/drawingml/2006/table">
            <a:tbl>
              <a:tblPr/>
              <a:tblGrid>
                <a:gridCol w="2595562">
                  <a:extLst>
                    <a:ext uri="{9D8B030D-6E8A-4147-A177-3AD203B41FA5}">
                      <a16:colId xmlns:a16="http://schemas.microsoft.com/office/drawing/2014/main" val="3773723597"/>
                    </a:ext>
                  </a:extLst>
                </a:gridCol>
                <a:gridCol w="2595563">
                  <a:extLst>
                    <a:ext uri="{9D8B030D-6E8A-4147-A177-3AD203B41FA5}">
                      <a16:colId xmlns:a16="http://schemas.microsoft.com/office/drawing/2014/main" val="3818790625"/>
                    </a:ext>
                  </a:extLst>
                </a:gridCol>
                <a:gridCol w="2595562">
                  <a:extLst>
                    <a:ext uri="{9D8B030D-6E8A-4147-A177-3AD203B41FA5}">
                      <a16:colId xmlns:a16="http://schemas.microsoft.com/office/drawing/2014/main" val="1151877659"/>
                    </a:ext>
                  </a:extLst>
                </a:gridCol>
              </a:tblGrid>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endParaRPr kumimoji="0" lang="tr-TR" altLang="tr-TR"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2D8A"/>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Pleksifor</a:t>
                      </a:r>
                      <a:r>
                        <a:rPr kumimoji="0" lang="tr-TR" altLang="tr-TR" sz="16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 G-CSF (%)</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2D8A"/>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Plasebo + G-CSF (%)</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2D8A"/>
                    </a:solidFill>
                  </a:tcPr>
                </a:tc>
                <a:extLst>
                  <a:ext uri="{0D108BD9-81ED-4DB2-BD59-A6C34878D82A}">
                    <a16:rowId xmlns:a16="http://schemas.microsoft.com/office/drawing/2014/main" val="3862609337"/>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Diyare</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37</a:t>
                      </a:r>
                      <a:endParaRPr kumimoji="0" lang="tr-TR" altLang="tr-TR" sz="1600" b="0" i="0" u="none" strike="noStrike" cap="none" normalizeH="0" baseline="0">
                        <a:ln>
                          <a:noFill/>
                        </a:ln>
                        <a:solidFill>
                          <a:srgbClr val="FF0000"/>
                        </a:solidFill>
                        <a:effectLst/>
                        <a:latin typeface="Arial" panose="020B0604020202020204" pitchFamily="34" charset="0"/>
                        <a:ea typeface="ＭＳ Ｐゴシック" panose="020B0600070205080204" pitchFamily="34" charset="-128"/>
                      </a:endParaRP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17</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3116806570"/>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Bulantı</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34</a:t>
                      </a:r>
                      <a:endParaRPr kumimoji="0" lang="tr-TR" altLang="tr-TR" sz="1600" b="0" i="0" u="none" strike="noStrike" cap="none" normalizeH="0" baseline="0">
                        <a:ln>
                          <a:noFill/>
                        </a:ln>
                        <a:solidFill>
                          <a:srgbClr val="FF0000"/>
                        </a:solidFill>
                        <a:effectLst/>
                        <a:latin typeface="Arial" panose="020B0604020202020204" pitchFamily="34" charset="0"/>
                        <a:ea typeface="ＭＳ Ｐゴシック" panose="020B0600070205080204" pitchFamily="34" charset="-128"/>
                      </a:endParaRP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22</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26211032"/>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Enjeksiyon yerinde </a:t>
                      </a:r>
                      <a:r>
                        <a:rPr kumimoji="0" lang="tr-TR" altLang="tr-TR" sz="16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eritem</a:t>
                      </a:r>
                      <a:endPar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34</a:t>
                      </a:r>
                      <a:endParaRPr kumimoji="0" lang="tr-TR" altLang="tr-TR" sz="1600" b="0" i="0" u="none" strike="noStrike" cap="none" normalizeH="0" baseline="0" dirty="0">
                        <a:ln>
                          <a:noFill/>
                        </a:ln>
                        <a:solidFill>
                          <a:srgbClr val="FF0000"/>
                        </a:solidFill>
                        <a:effectLst/>
                        <a:latin typeface="Arial" panose="020B0604020202020204" pitchFamily="34" charset="0"/>
                        <a:ea typeface="ＭＳ Ｐゴシック" panose="020B0600070205080204" pitchFamily="34" charset="-128"/>
                      </a:endParaRP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286991564"/>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Halsizlik/Yorgunluk</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27</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25</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67986362"/>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Baş ağrısı</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22</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21</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4097974007"/>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Eklem ağrısı</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12</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12</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66099509"/>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Baş dönmesi</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11</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773371820"/>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Uykusuzluk</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4594139"/>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Gaz/Şişkinlik</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215963267"/>
                  </a:ext>
                </a:extLst>
              </a:tr>
              <a:tr h="40798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Kusma</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3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a:t>
                      </a:r>
                    </a:p>
                  </a:txBody>
                  <a:tcPr marL="91439" marR="91439"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80660990"/>
                  </a:ext>
                </a:extLst>
              </a:tr>
            </a:tbl>
          </a:graphicData>
        </a:graphic>
      </p:graphicFrame>
    </p:spTree>
    <p:extLst>
      <p:ext uri="{BB962C8B-B14F-4D97-AF65-F5344CB8AC3E}">
        <p14:creationId xmlns:p14="http://schemas.microsoft.com/office/powerpoint/2010/main" val="23464283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ext Box 4">
            <a:extLst>
              <a:ext uri="{FF2B5EF4-FFF2-40B4-BE49-F238E27FC236}">
                <a16:creationId xmlns:a16="http://schemas.microsoft.com/office/drawing/2014/main" id="{8B60CABD-FF2D-4A4A-93EE-6474D288EF3F}"/>
              </a:ext>
            </a:extLst>
          </p:cNvPr>
          <p:cNvSpPr txBox="1">
            <a:spLocks noChangeArrowheads="1"/>
          </p:cNvSpPr>
          <p:nvPr/>
        </p:nvSpPr>
        <p:spPr bwMode="auto">
          <a:xfrm>
            <a:off x="2301875" y="6516688"/>
            <a:ext cx="63436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ct val="30000"/>
              </a:spcAft>
            </a:pPr>
            <a:r>
              <a:rPr lang="en-US" altLang="tr-TR" sz="800">
                <a:solidFill>
                  <a:srgbClr val="003366"/>
                </a:solidFill>
                <a:latin typeface="Times New Roman" panose="02020603050405020304" pitchFamily="18" charset="0"/>
              </a:rPr>
              <a:t>1. DiPersio JF,</a:t>
            </a:r>
            <a:r>
              <a:rPr lang="tr-TR" altLang="tr-TR" sz="800">
                <a:solidFill>
                  <a:srgbClr val="003366"/>
                </a:solidFill>
                <a:latin typeface="Times New Roman" panose="02020603050405020304" pitchFamily="18" charset="0"/>
              </a:rPr>
              <a:t> ve ark.</a:t>
            </a:r>
            <a:r>
              <a:rPr lang="en-US" altLang="tr-TR" sz="800">
                <a:solidFill>
                  <a:srgbClr val="003366"/>
                </a:solidFill>
                <a:latin typeface="Times New Roman" panose="02020603050405020304" pitchFamily="18" charset="0"/>
              </a:rPr>
              <a:t> </a:t>
            </a:r>
            <a:r>
              <a:rPr lang="en-US" altLang="tr-TR" sz="800" i="1">
                <a:solidFill>
                  <a:srgbClr val="003366"/>
                </a:solidFill>
                <a:latin typeface="Times New Roman" panose="02020603050405020304" pitchFamily="18" charset="0"/>
              </a:rPr>
              <a:t>J Clin Oncol</a:t>
            </a:r>
            <a:r>
              <a:rPr lang="en-US" altLang="tr-TR" sz="800">
                <a:solidFill>
                  <a:srgbClr val="003366"/>
                </a:solidFill>
                <a:latin typeface="Times New Roman" panose="02020603050405020304" pitchFamily="18" charset="0"/>
              </a:rPr>
              <a:t>. 2009;27:4767-4773. 2. DiPersio JF</a:t>
            </a:r>
            <a:r>
              <a:rPr lang="tr-TR" altLang="tr-TR" sz="800">
                <a:solidFill>
                  <a:srgbClr val="003366"/>
                </a:solidFill>
                <a:latin typeface="Times New Roman" panose="02020603050405020304" pitchFamily="18" charset="0"/>
              </a:rPr>
              <a:t> v</a:t>
            </a:r>
            <a:r>
              <a:rPr lang="en-US" altLang="tr-TR" sz="800">
                <a:solidFill>
                  <a:srgbClr val="003366"/>
                </a:solidFill>
                <a:latin typeface="Times New Roman" panose="02020603050405020304" pitchFamily="18" charset="0"/>
              </a:rPr>
              <a:t>e</a:t>
            </a:r>
            <a:r>
              <a:rPr lang="tr-TR" altLang="tr-TR" sz="800">
                <a:solidFill>
                  <a:srgbClr val="003366"/>
                </a:solidFill>
                <a:latin typeface="Times New Roman" panose="02020603050405020304" pitchFamily="18" charset="0"/>
              </a:rPr>
              <a:t> </a:t>
            </a:r>
            <a:r>
              <a:rPr lang="en-US" altLang="tr-TR" sz="800">
                <a:solidFill>
                  <a:srgbClr val="003366"/>
                </a:solidFill>
                <a:latin typeface="Times New Roman" panose="02020603050405020304" pitchFamily="18" charset="0"/>
              </a:rPr>
              <a:t>a</a:t>
            </a:r>
            <a:r>
              <a:rPr lang="tr-TR" altLang="tr-TR" sz="800">
                <a:solidFill>
                  <a:srgbClr val="003366"/>
                </a:solidFill>
                <a:latin typeface="Times New Roman" panose="02020603050405020304" pitchFamily="18" charset="0"/>
              </a:rPr>
              <a:t>rk</a:t>
            </a:r>
            <a:r>
              <a:rPr lang="en-US" altLang="tr-TR" sz="800">
                <a:solidFill>
                  <a:srgbClr val="003366"/>
                </a:solidFill>
                <a:latin typeface="Times New Roman" panose="02020603050405020304" pitchFamily="18" charset="0"/>
              </a:rPr>
              <a:t>. </a:t>
            </a:r>
            <a:r>
              <a:rPr lang="en-US" altLang="tr-TR" sz="800" i="1">
                <a:solidFill>
                  <a:srgbClr val="003366"/>
                </a:solidFill>
                <a:latin typeface="Times New Roman" panose="02020603050405020304" pitchFamily="18" charset="0"/>
              </a:rPr>
              <a:t>Blood. </a:t>
            </a:r>
            <a:r>
              <a:rPr lang="en-US" altLang="tr-TR" sz="800">
                <a:solidFill>
                  <a:srgbClr val="003366"/>
                </a:solidFill>
                <a:latin typeface="Times New Roman" panose="02020603050405020304" pitchFamily="18" charset="0"/>
              </a:rPr>
              <a:t>2009;113:5720-5726.</a:t>
            </a:r>
          </a:p>
        </p:txBody>
      </p:sp>
      <p:graphicFrame>
        <p:nvGraphicFramePr>
          <p:cNvPr id="5" name="Table 4">
            <a:extLst>
              <a:ext uri="{FF2B5EF4-FFF2-40B4-BE49-F238E27FC236}">
                <a16:creationId xmlns:a16="http://schemas.microsoft.com/office/drawing/2014/main" id="{140F3EEC-8FF4-4871-B7EE-31BE638F1947}"/>
              </a:ext>
            </a:extLst>
          </p:cNvPr>
          <p:cNvGraphicFramePr>
            <a:graphicFrameLocks noGrp="1"/>
          </p:cNvGraphicFramePr>
          <p:nvPr/>
        </p:nvGraphicFramePr>
        <p:xfrm>
          <a:off x="2490789" y="1276350"/>
          <a:ext cx="7548561" cy="4449936"/>
        </p:xfrm>
        <a:graphic>
          <a:graphicData uri="http://schemas.openxmlformats.org/drawingml/2006/table">
            <a:tbl>
              <a:tblPr firstRow="1" bandRow="1">
                <a:tableStyleId>{5C22544A-7EE6-4342-B048-85BDC9FD1C3A}</a:tableStyleId>
              </a:tblPr>
              <a:tblGrid>
                <a:gridCol w="3030512">
                  <a:extLst>
                    <a:ext uri="{9D8B030D-6E8A-4147-A177-3AD203B41FA5}">
                      <a16:colId xmlns:a16="http://schemas.microsoft.com/office/drawing/2014/main" val="3383593539"/>
                    </a:ext>
                  </a:extLst>
                </a:gridCol>
                <a:gridCol w="1044049">
                  <a:extLst>
                    <a:ext uri="{9D8B030D-6E8A-4147-A177-3AD203B41FA5}">
                      <a16:colId xmlns:a16="http://schemas.microsoft.com/office/drawing/2014/main" val="2424145880"/>
                    </a:ext>
                  </a:extLst>
                </a:gridCol>
                <a:gridCol w="1182638">
                  <a:extLst>
                    <a:ext uri="{9D8B030D-6E8A-4147-A177-3AD203B41FA5}">
                      <a16:colId xmlns:a16="http://schemas.microsoft.com/office/drawing/2014/main" val="753423664"/>
                    </a:ext>
                  </a:extLst>
                </a:gridCol>
                <a:gridCol w="1182638">
                  <a:extLst>
                    <a:ext uri="{9D8B030D-6E8A-4147-A177-3AD203B41FA5}">
                      <a16:colId xmlns:a16="http://schemas.microsoft.com/office/drawing/2014/main" val="479195613"/>
                    </a:ext>
                  </a:extLst>
                </a:gridCol>
                <a:gridCol w="1108724">
                  <a:extLst>
                    <a:ext uri="{9D8B030D-6E8A-4147-A177-3AD203B41FA5}">
                      <a16:colId xmlns:a16="http://schemas.microsoft.com/office/drawing/2014/main" val="3360162134"/>
                    </a:ext>
                  </a:extLst>
                </a:gridCol>
              </a:tblGrid>
              <a:tr h="579082">
                <a:tc rowSpan="2">
                  <a:txBody>
                    <a:bodyPr/>
                    <a:lstStyle/>
                    <a:p>
                      <a:pPr algn="ctr" fontAlgn="auto"/>
                      <a:r>
                        <a:rPr lang="en-US" sz="1600">
                          <a:solidFill>
                            <a:schemeClr val="bg1"/>
                          </a:solidFill>
                          <a:effectLst/>
                        </a:rPr>
                        <a:t>​</a:t>
                      </a:r>
                      <a:endParaRPr lang="en-US" sz="1600" b="1">
                        <a:solidFill>
                          <a:schemeClr val="bg1"/>
                        </a:solidFill>
                        <a:effectLst/>
                        <a:latin typeface="Arial" panose="020B0604020202020204" pitchFamily="34" charset="0"/>
                      </a:endParaRPr>
                    </a:p>
                  </a:txBody>
                  <a:tcPr marL="68574" marR="68574" marT="45714" marB="45714" anchor="ctr">
                    <a:solidFill>
                      <a:schemeClr val="accent2"/>
                    </a:solidFill>
                  </a:tcPr>
                </a:tc>
                <a:tc gridSpan="2">
                  <a:txBody>
                    <a:bodyPr/>
                    <a:lstStyle/>
                    <a:p>
                      <a:pPr algn="ctr" fontAlgn="base"/>
                      <a:r>
                        <a:rPr lang="en-US" sz="1600">
                          <a:solidFill>
                            <a:schemeClr val="bg1"/>
                          </a:solidFill>
                          <a:effectLst/>
                        </a:rPr>
                        <a:t>Plerixafor + G-CSF ​</a:t>
                      </a:r>
                      <a:endParaRPr lang="en-US" sz="1800">
                        <a:solidFill>
                          <a:schemeClr val="bg1"/>
                        </a:solidFill>
                        <a:effectLst/>
                      </a:endParaRPr>
                    </a:p>
                    <a:p>
                      <a:pPr algn="ctr" fontAlgn="base"/>
                      <a:r>
                        <a:rPr lang="en-US" sz="1600">
                          <a:solidFill>
                            <a:schemeClr val="bg1"/>
                          </a:solidFill>
                          <a:effectLst/>
                        </a:rPr>
                        <a:t>(n=301)​</a:t>
                      </a:r>
                      <a:endParaRPr lang="en-US" sz="1800" b="1">
                        <a:solidFill>
                          <a:schemeClr val="bg1"/>
                        </a:solidFill>
                        <a:effectLst/>
                      </a:endParaRPr>
                    </a:p>
                  </a:txBody>
                  <a:tcPr marL="68574" marR="68574" marT="45714" marB="45714" anchor="ctr">
                    <a:solidFill>
                      <a:schemeClr val="accent2"/>
                    </a:solidFill>
                  </a:tcPr>
                </a:tc>
                <a:tc hMerge="1">
                  <a:txBody>
                    <a:bodyPr/>
                    <a:lstStyle/>
                    <a:p>
                      <a:endParaRPr lang="en-US"/>
                    </a:p>
                  </a:txBody>
                  <a:tcPr/>
                </a:tc>
                <a:tc gridSpan="2">
                  <a:txBody>
                    <a:bodyPr/>
                    <a:lstStyle/>
                    <a:p>
                      <a:pPr algn="ctr" fontAlgn="base"/>
                      <a:r>
                        <a:rPr lang="en-US" sz="1600">
                          <a:solidFill>
                            <a:schemeClr val="bg1"/>
                          </a:solidFill>
                          <a:effectLst/>
                        </a:rPr>
                        <a:t>Plasebo + G-CSF​</a:t>
                      </a:r>
                      <a:endParaRPr lang="en-US" sz="1800">
                        <a:solidFill>
                          <a:schemeClr val="bg1"/>
                        </a:solidFill>
                        <a:effectLst/>
                      </a:endParaRPr>
                    </a:p>
                    <a:p>
                      <a:pPr algn="ctr" fontAlgn="base"/>
                      <a:r>
                        <a:rPr lang="en-US" sz="1600">
                          <a:solidFill>
                            <a:schemeClr val="bg1"/>
                          </a:solidFill>
                          <a:effectLst/>
                        </a:rPr>
                        <a:t>(n=292)​</a:t>
                      </a:r>
                      <a:endParaRPr lang="en-US" sz="1800" b="1">
                        <a:solidFill>
                          <a:schemeClr val="bg1"/>
                        </a:solidFill>
                        <a:effectLst/>
                      </a:endParaRPr>
                    </a:p>
                  </a:txBody>
                  <a:tcPr marL="68574" marR="68574" marT="45714" marB="45714" anchor="ctr">
                    <a:solidFill>
                      <a:schemeClr val="accent2"/>
                    </a:solidFill>
                  </a:tcPr>
                </a:tc>
                <a:tc hMerge="1">
                  <a:txBody>
                    <a:bodyPr/>
                    <a:lstStyle/>
                    <a:p>
                      <a:endParaRPr lang="en-US"/>
                    </a:p>
                  </a:txBody>
                  <a:tcPr/>
                </a:tc>
                <a:extLst>
                  <a:ext uri="{0D108BD9-81ED-4DB2-BD59-A6C34878D82A}">
                    <a16:rowId xmlns:a16="http://schemas.microsoft.com/office/drawing/2014/main" val="668155465"/>
                  </a:ext>
                </a:extLst>
              </a:tr>
              <a:tr h="518125">
                <a:tc vMerge="1">
                  <a:txBody>
                    <a:bodyPr/>
                    <a:lstStyle/>
                    <a:p>
                      <a:endParaRPr lang="en-US"/>
                    </a:p>
                  </a:txBody>
                  <a:tcPr/>
                </a:tc>
                <a:tc>
                  <a:txBody>
                    <a:bodyPr/>
                    <a:lstStyle/>
                    <a:p>
                      <a:pPr algn="ctr" fontAlgn="base"/>
                      <a:r>
                        <a:rPr lang="tr-TR" sz="1400">
                          <a:solidFill>
                            <a:schemeClr val="bg1"/>
                          </a:solidFill>
                          <a:effectLst/>
                        </a:rPr>
                        <a:t>3. Derece​</a:t>
                      </a:r>
                      <a:endParaRPr lang="tr-TR" sz="1800">
                        <a:solidFill>
                          <a:schemeClr val="bg1"/>
                        </a:solidFill>
                        <a:effectLst/>
                      </a:endParaRPr>
                    </a:p>
                    <a:p>
                      <a:pPr algn="ctr" fontAlgn="base"/>
                      <a:r>
                        <a:rPr lang="tr-TR" sz="1400">
                          <a:solidFill>
                            <a:schemeClr val="bg1"/>
                          </a:solidFill>
                          <a:effectLst/>
                        </a:rPr>
                        <a:t> %​</a:t>
                      </a:r>
                      <a:endParaRPr lang="tr-TR" sz="1800">
                        <a:solidFill>
                          <a:schemeClr val="bg1"/>
                        </a:solidFill>
                        <a:effectLst/>
                      </a:endParaRPr>
                    </a:p>
                  </a:txBody>
                  <a:tcPr marL="68574" marR="68574" marT="45714" marB="45714">
                    <a:solidFill>
                      <a:schemeClr val="accent2"/>
                    </a:solidFill>
                  </a:tcPr>
                </a:tc>
                <a:tc>
                  <a:txBody>
                    <a:bodyPr/>
                    <a:lstStyle/>
                    <a:p>
                      <a:pPr algn="ctr" fontAlgn="base"/>
                      <a:r>
                        <a:rPr lang="tr-TR" sz="1400">
                          <a:solidFill>
                            <a:schemeClr val="bg1"/>
                          </a:solidFill>
                          <a:effectLst/>
                        </a:rPr>
                        <a:t>4. Derece​</a:t>
                      </a:r>
                      <a:endParaRPr lang="tr-TR" sz="1800">
                        <a:solidFill>
                          <a:schemeClr val="bg1"/>
                        </a:solidFill>
                        <a:effectLst/>
                      </a:endParaRPr>
                    </a:p>
                    <a:p>
                      <a:pPr algn="ctr" fontAlgn="base"/>
                      <a:r>
                        <a:rPr lang="tr-TR" sz="1400">
                          <a:solidFill>
                            <a:schemeClr val="bg1"/>
                          </a:solidFill>
                          <a:effectLst/>
                        </a:rPr>
                        <a:t> %​</a:t>
                      </a:r>
                      <a:endParaRPr lang="tr-TR" sz="1800">
                        <a:solidFill>
                          <a:schemeClr val="bg1"/>
                        </a:solidFill>
                        <a:effectLst/>
                      </a:endParaRPr>
                    </a:p>
                  </a:txBody>
                  <a:tcPr marL="68574" marR="68574" marT="45714" marB="45714">
                    <a:solidFill>
                      <a:schemeClr val="accent2"/>
                    </a:solidFill>
                  </a:tcPr>
                </a:tc>
                <a:tc>
                  <a:txBody>
                    <a:bodyPr/>
                    <a:lstStyle/>
                    <a:p>
                      <a:pPr algn="ctr" fontAlgn="base"/>
                      <a:r>
                        <a:rPr lang="tr-TR" sz="1400">
                          <a:solidFill>
                            <a:schemeClr val="bg1"/>
                          </a:solidFill>
                          <a:effectLst/>
                        </a:rPr>
                        <a:t>3. Derece​</a:t>
                      </a:r>
                      <a:endParaRPr lang="tr-TR" sz="1800">
                        <a:solidFill>
                          <a:schemeClr val="bg1"/>
                        </a:solidFill>
                        <a:effectLst/>
                      </a:endParaRPr>
                    </a:p>
                    <a:p>
                      <a:pPr algn="ctr" fontAlgn="base"/>
                      <a:r>
                        <a:rPr lang="tr-TR" sz="1400">
                          <a:solidFill>
                            <a:schemeClr val="bg1"/>
                          </a:solidFill>
                          <a:effectLst/>
                        </a:rPr>
                        <a:t> %​</a:t>
                      </a:r>
                      <a:endParaRPr lang="tr-TR" sz="1800">
                        <a:solidFill>
                          <a:schemeClr val="bg1"/>
                        </a:solidFill>
                        <a:effectLst/>
                      </a:endParaRPr>
                    </a:p>
                  </a:txBody>
                  <a:tcPr marL="68574" marR="68574" marT="45714" marB="45714">
                    <a:solidFill>
                      <a:schemeClr val="accent2"/>
                    </a:solidFill>
                  </a:tcPr>
                </a:tc>
                <a:tc>
                  <a:txBody>
                    <a:bodyPr/>
                    <a:lstStyle/>
                    <a:p>
                      <a:pPr algn="ctr" fontAlgn="base"/>
                      <a:r>
                        <a:rPr lang="tr-TR" sz="1400">
                          <a:solidFill>
                            <a:schemeClr val="bg1"/>
                          </a:solidFill>
                          <a:effectLst/>
                        </a:rPr>
                        <a:t>4. Derece​</a:t>
                      </a:r>
                      <a:endParaRPr lang="tr-TR" sz="1800">
                        <a:solidFill>
                          <a:schemeClr val="bg1"/>
                        </a:solidFill>
                        <a:effectLst/>
                      </a:endParaRPr>
                    </a:p>
                    <a:p>
                      <a:pPr algn="ctr" fontAlgn="base"/>
                      <a:r>
                        <a:rPr lang="tr-TR" sz="1400">
                          <a:solidFill>
                            <a:schemeClr val="bg1"/>
                          </a:solidFill>
                          <a:effectLst/>
                        </a:rPr>
                        <a:t> %​</a:t>
                      </a:r>
                      <a:endParaRPr lang="tr-TR"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1220474641"/>
                  </a:ext>
                </a:extLst>
              </a:tr>
              <a:tr h="335256">
                <a:tc>
                  <a:txBody>
                    <a:bodyPr/>
                    <a:lstStyle/>
                    <a:p>
                      <a:pPr fontAlgn="base"/>
                      <a:r>
                        <a:rPr lang="tr-TR" sz="1600">
                          <a:solidFill>
                            <a:schemeClr val="bg1"/>
                          </a:solidFill>
                          <a:effectLst/>
                        </a:rPr>
                        <a:t>Diyare​</a:t>
                      </a:r>
                      <a:endParaRPr lang="tr-TR" sz="1800">
                        <a:solidFill>
                          <a:schemeClr val="bg1"/>
                        </a:solidFill>
                        <a:effectLst/>
                      </a:endParaRPr>
                    </a:p>
                  </a:txBody>
                  <a:tcPr marL="68574" marR="68574" marT="45714" marB="45714" anchor="ctr">
                    <a:solidFill>
                      <a:schemeClr val="accent2"/>
                    </a:solidFill>
                  </a:tcPr>
                </a:tc>
                <a:tc>
                  <a:txBody>
                    <a:bodyPr/>
                    <a:lstStyle/>
                    <a:p>
                      <a:pPr algn="ctr" fontAlgn="base"/>
                      <a:r>
                        <a:rPr lang="en-US" sz="1600">
                          <a:solidFill>
                            <a:schemeClr val="bg1"/>
                          </a:solidFill>
                          <a:effectLst/>
                        </a:rPr>
                        <a:t>&lt; 1​</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dirty="0">
                          <a:solidFill>
                            <a:schemeClr val="bg1"/>
                          </a:solidFill>
                          <a:effectLst/>
                        </a:rPr>
                        <a:t>0​</a:t>
                      </a:r>
                      <a:endParaRPr lang="en-US" sz="1800" dirty="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381899116"/>
                  </a:ext>
                </a:extLst>
              </a:tr>
              <a:tr h="335256">
                <a:tc>
                  <a:txBody>
                    <a:bodyPr/>
                    <a:lstStyle/>
                    <a:p>
                      <a:pPr fontAlgn="base"/>
                      <a:r>
                        <a:rPr lang="tr-TR" sz="1600">
                          <a:solidFill>
                            <a:schemeClr val="bg1"/>
                          </a:solidFill>
                          <a:effectLst/>
                        </a:rPr>
                        <a:t>Bulantı​</a:t>
                      </a:r>
                      <a:endParaRPr lang="tr-TR"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1​</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2699126745"/>
                  </a:ext>
                </a:extLst>
              </a:tr>
              <a:tr h="335256">
                <a:tc>
                  <a:txBody>
                    <a:bodyPr/>
                    <a:lstStyle/>
                    <a:p>
                      <a:pPr fontAlgn="base"/>
                      <a:r>
                        <a:rPr lang="tr-TR" sz="1600">
                          <a:solidFill>
                            <a:schemeClr val="bg1"/>
                          </a:solidFill>
                          <a:effectLst/>
                        </a:rPr>
                        <a:t>Kusma​</a:t>
                      </a:r>
                      <a:endParaRPr lang="tr-TR"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&lt; 1​</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3464693809"/>
                  </a:ext>
                </a:extLst>
              </a:tr>
              <a:tr h="335256">
                <a:tc>
                  <a:txBody>
                    <a:bodyPr/>
                    <a:lstStyle/>
                    <a:p>
                      <a:pPr fontAlgn="base"/>
                      <a:r>
                        <a:rPr lang="tr-TR" sz="1600">
                          <a:solidFill>
                            <a:schemeClr val="bg1"/>
                          </a:solidFill>
                          <a:effectLst/>
                        </a:rPr>
                        <a:t>Şişkinlik​</a:t>
                      </a:r>
                      <a:endParaRPr lang="tr-TR"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4070455279"/>
                  </a:ext>
                </a:extLst>
              </a:tr>
              <a:tr h="335256">
                <a:tc>
                  <a:txBody>
                    <a:bodyPr/>
                    <a:lstStyle/>
                    <a:p>
                      <a:pPr fontAlgn="base"/>
                      <a:r>
                        <a:rPr lang="tr-TR" sz="1600" dirty="0">
                          <a:solidFill>
                            <a:schemeClr val="bg1"/>
                          </a:solidFill>
                          <a:effectLst/>
                        </a:rPr>
                        <a:t>Enjeksiyon bölgesi reaksiyonları​</a:t>
                      </a:r>
                      <a:endParaRPr lang="tr-TR" sz="1800" dirty="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2590464003"/>
                  </a:ext>
                </a:extLst>
              </a:tr>
              <a:tr h="335256">
                <a:tc>
                  <a:txBody>
                    <a:bodyPr/>
                    <a:lstStyle/>
                    <a:p>
                      <a:pPr fontAlgn="base"/>
                      <a:r>
                        <a:rPr lang="tr-TR" sz="1600">
                          <a:solidFill>
                            <a:schemeClr val="bg1"/>
                          </a:solidFill>
                          <a:effectLst/>
                        </a:rPr>
                        <a:t>Yorgunluk​</a:t>
                      </a:r>
                      <a:endParaRPr lang="tr-TR"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2387936139"/>
                  </a:ext>
                </a:extLst>
              </a:tr>
              <a:tr h="335256">
                <a:tc>
                  <a:txBody>
                    <a:bodyPr/>
                    <a:lstStyle/>
                    <a:p>
                      <a:pPr fontAlgn="base"/>
                      <a:r>
                        <a:rPr lang="en-US" sz="1600">
                          <a:solidFill>
                            <a:schemeClr val="bg1"/>
                          </a:solidFill>
                          <a:effectLst/>
                        </a:rPr>
                        <a:t>Artralji​</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1032499832"/>
                  </a:ext>
                </a:extLst>
              </a:tr>
              <a:tr h="335256">
                <a:tc>
                  <a:txBody>
                    <a:bodyPr/>
                    <a:lstStyle/>
                    <a:p>
                      <a:pPr fontAlgn="base"/>
                      <a:r>
                        <a:rPr lang="tr-TR" sz="1600">
                          <a:solidFill>
                            <a:schemeClr val="bg1"/>
                          </a:solidFill>
                          <a:effectLst/>
                        </a:rPr>
                        <a:t>Baş ağrısı​</a:t>
                      </a:r>
                      <a:endParaRPr lang="tr-TR"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&lt; 1​</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1​</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2852022297"/>
                  </a:ext>
                </a:extLst>
              </a:tr>
              <a:tr h="335256">
                <a:tc>
                  <a:txBody>
                    <a:bodyPr/>
                    <a:lstStyle/>
                    <a:p>
                      <a:pPr fontAlgn="base"/>
                      <a:r>
                        <a:rPr lang="tr-TR" sz="1600">
                          <a:solidFill>
                            <a:schemeClr val="bg1"/>
                          </a:solidFill>
                          <a:effectLst/>
                        </a:rPr>
                        <a:t>Baş dönmesi​</a:t>
                      </a:r>
                      <a:endParaRPr lang="tr-TR"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3721803768"/>
                  </a:ext>
                </a:extLst>
              </a:tr>
              <a:tr h="335256">
                <a:tc>
                  <a:txBody>
                    <a:bodyPr/>
                    <a:lstStyle/>
                    <a:p>
                      <a:pPr fontAlgn="base"/>
                      <a:r>
                        <a:rPr lang="tr-TR" sz="1600">
                          <a:solidFill>
                            <a:schemeClr val="bg1"/>
                          </a:solidFill>
                          <a:effectLst/>
                        </a:rPr>
                        <a:t>Uykusuzluk​</a:t>
                      </a:r>
                      <a:endParaRPr lang="tr-TR"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a:solidFill>
                            <a:schemeClr val="bg1"/>
                          </a:solidFill>
                          <a:effectLst/>
                        </a:rPr>
                        <a:t>0​</a:t>
                      </a:r>
                      <a:endParaRPr lang="en-US" sz="1800">
                        <a:solidFill>
                          <a:schemeClr val="bg1"/>
                        </a:solidFill>
                        <a:effectLst/>
                      </a:endParaRPr>
                    </a:p>
                  </a:txBody>
                  <a:tcPr marL="68574" marR="68574" marT="45714" marB="45714">
                    <a:solidFill>
                      <a:schemeClr val="accent2"/>
                    </a:solidFill>
                  </a:tcPr>
                </a:tc>
                <a:tc>
                  <a:txBody>
                    <a:bodyPr/>
                    <a:lstStyle/>
                    <a:p>
                      <a:pPr algn="ctr" fontAlgn="base"/>
                      <a:r>
                        <a:rPr lang="en-US" sz="1600" dirty="0">
                          <a:solidFill>
                            <a:schemeClr val="bg1"/>
                          </a:solidFill>
                          <a:effectLst/>
                        </a:rPr>
                        <a:t>0​</a:t>
                      </a:r>
                      <a:endParaRPr lang="en-US" sz="1800" dirty="0">
                        <a:solidFill>
                          <a:schemeClr val="bg1"/>
                        </a:solidFill>
                        <a:effectLst/>
                      </a:endParaRPr>
                    </a:p>
                  </a:txBody>
                  <a:tcPr marL="68574" marR="68574" marT="45714" marB="45714">
                    <a:solidFill>
                      <a:schemeClr val="accent2"/>
                    </a:solidFill>
                  </a:tcPr>
                </a:tc>
                <a:extLst>
                  <a:ext uri="{0D108BD9-81ED-4DB2-BD59-A6C34878D82A}">
                    <a16:rowId xmlns:a16="http://schemas.microsoft.com/office/drawing/2014/main" val="3222279547"/>
                  </a:ext>
                </a:extLst>
              </a:tr>
            </a:tbl>
          </a:graphicData>
        </a:graphic>
      </p:graphicFrame>
      <p:sp>
        <p:nvSpPr>
          <p:cNvPr id="7" name="Title 1">
            <a:extLst>
              <a:ext uri="{FF2B5EF4-FFF2-40B4-BE49-F238E27FC236}">
                <a16:creationId xmlns:a16="http://schemas.microsoft.com/office/drawing/2014/main" id="{893D3C20-FF69-0342-B9FE-E710E961CAE4}"/>
              </a:ext>
            </a:extLst>
          </p:cNvPr>
          <p:cNvSpPr txBox="1">
            <a:spLocks/>
          </p:cNvSpPr>
          <p:nvPr/>
        </p:nvSpPr>
        <p:spPr>
          <a:xfrm>
            <a:off x="2490788" y="5772151"/>
            <a:ext cx="7548562" cy="561975"/>
          </a:xfrm>
          <a:prstGeom prst="rect">
            <a:avLst/>
          </a:prstGeom>
          <a:solidFill>
            <a:schemeClr val="bg1">
              <a:lumMod val="85000"/>
            </a:schemeClr>
          </a:solidFill>
        </p:spPr>
        <p:txBody>
          <a:bodyPr>
            <a:normAutofit fontScale="97500"/>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800" kern="0">
                <a:solidFill>
                  <a:srgbClr val="002060"/>
                </a:solidFill>
                <a:latin typeface="Times New Roman" panose="02020603050405020304" pitchFamily="18" charset="0"/>
                <a:ea typeface="+mj-lt"/>
                <a:cs typeface="Times New Roman" panose="02020603050405020304" pitchFamily="18" charset="0"/>
              </a:rPr>
              <a:t>Plerixafor genel olarak iyi tolere edilir</a:t>
            </a:r>
            <a:endParaRPr lang="en-US" sz="2800" kern="0">
              <a:solidFill>
                <a:srgbClr val="002060"/>
              </a:solidFill>
              <a:latin typeface="Times New Roman" panose="02020603050405020304" pitchFamily="18" charset="0"/>
              <a:cs typeface="Times New Roman" panose="02020603050405020304" pitchFamily="18" charset="0"/>
            </a:endParaRPr>
          </a:p>
        </p:txBody>
      </p:sp>
      <p:sp>
        <p:nvSpPr>
          <p:cNvPr id="8" name="1 Başlık">
            <a:extLst>
              <a:ext uri="{FF2B5EF4-FFF2-40B4-BE49-F238E27FC236}">
                <a16:creationId xmlns:a16="http://schemas.microsoft.com/office/drawing/2014/main" id="{3EA72587-54FD-AF48-910A-AE275F2F4A9D}"/>
              </a:ext>
            </a:extLst>
          </p:cNvPr>
          <p:cNvSpPr txBox="1">
            <a:spLocks/>
          </p:cNvSpPr>
          <p:nvPr/>
        </p:nvSpPr>
        <p:spPr bwMode="auto">
          <a:xfrm>
            <a:off x="2771776" y="53976"/>
            <a:ext cx="6683375" cy="1071563"/>
          </a:xfrm>
          <a:prstGeom prst="rect">
            <a:avLst/>
          </a:prstGeom>
          <a:solidFill>
            <a:schemeClr val="tx2"/>
          </a:solidFill>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tr-TR" altLang="tr-TR" sz="3200" kern="0" dirty="0" err="1">
                <a:solidFill>
                  <a:schemeClr val="bg1"/>
                </a:solidFill>
                <a:latin typeface="Times New Roman" panose="02020603050405020304" pitchFamily="18" charset="0"/>
                <a:ea typeface="ＭＳ Ｐゴシック" panose="020B0600070205080204" pitchFamily="34" charset="-128"/>
                <a:cs typeface="Times New Roman" panose="02020603050405020304" pitchFamily="18" charset="0"/>
              </a:rPr>
              <a:t>Plerixafor</a:t>
            </a:r>
            <a:r>
              <a:rPr lang="tr-TR" altLang="tr-TR" sz="3200" kern="0" dirty="0">
                <a:solidFill>
                  <a:schemeClr val="bg1"/>
                </a:solidFill>
                <a:latin typeface="Times New Roman" panose="02020603050405020304" pitchFamily="18" charset="0"/>
                <a:ea typeface="ＭＳ Ｐゴシック" panose="020B0600070205080204" pitchFamily="34" charset="-128"/>
                <a:cs typeface="Times New Roman" panose="02020603050405020304" pitchFamily="18" charset="0"/>
              </a:rPr>
              <a:t>: </a:t>
            </a:r>
          </a:p>
          <a:p>
            <a:pPr>
              <a:defRPr/>
            </a:pPr>
            <a:r>
              <a:rPr lang="tr-TR" altLang="tr-TR" sz="3200" kern="0" dirty="0">
                <a:solidFill>
                  <a:schemeClr val="bg1"/>
                </a:solidFill>
                <a:latin typeface="Times New Roman" panose="02020603050405020304" pitchFamily="18" charset="0"/>
                <a:ea typeface="ＭＳ Ｐゴシック" panose="020B0600070205080204" pitchFamily="34" charset="-128"/>
                <a:cs typeface="Times New Roman" panose="02020603050405020304" pitchFamily="18" charset="0"/>
              </a:rPr>
              <a:t>Yan etki</a:t>
            </a:r>
          </a:p>
        </p:txBody>
      </p:sp>
    </p:spTree>
    <p:extLst>
      <p:ext uri="{BB962C8B-B14F-4D97-AF65-F5344CB8AC3E}">
        <p14:creationId xmlns:p14="http://schemas.microsoft.com/office/powerpoint/2010/main" val="36038137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ext Box 4">
            <a:extLst>
              <a:ext uri="{FF2B5EF4-FFF2-40B4-BE49-F238E27FC236}">
                <a16:creationId xmlns:a16="http://schemas.microsoft.com/office/drawing/2014/main" id="{0887FB16-7BE8-B84A-ACB0-C769C8893D39}"/>
              </a:ext>
            </a:extLst>
          </p:cNvPr>
          <p:cNvSpPr txBox="1">
            <a:spLocks noChangeArrowheads="1"/>
          </p:cNvSpPr>
          <p:nvPr/>
        </p:nvSpPr>
        <p:spPr bwMode="auto">
          <a:xfrm>
            <a:off x="2301875" y="6516688"/>
            <a:ext cx="63436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ct val="30000"/>
              </a:spcAft>
            </a:pPr>
            <a:r>
              <a:rPr lang="en-US" altLang="tr-TR" sz="800">
                <a:solidFill>
                  <a:srgbClr val="003366"/>
                </a:solidFill>
                <a:latin typeface="Times New Roman" panose="02020603050405020304" pitchFamily="18" charset="0"/>
              </a:rPr>
              <a:t>1. DiPersio JF,</a:t>
            </a:r>
            <a:r>
              <a:rPr lang="tr-TR" altLang="tr-TR" sz="800">
                <a:solidFill>
                  <a:srgbClr val="003366"/>
                </a:solidFill>
                <a:latin typeface="Times New Roman" panose="02020603050405020304" pitchFamily="18" charset="0"/>
              </a:rPr>
              <a:t> ve ark.</a:t>
            </a:r>
            <a:r>
              <a:rPr lang="en-US" altLang="tr-TR" sz="800">
                <a:solidFill>
                  <a:srgbClr val="003366"/>
                </a:solidFill>
                <a:latin typeface="Times New Roman" panose="02020603050405020304" pitchFamily="18" charset="0"/>
              </a:rPr>
              <a:t> </a:t>
            </a:r>
            <a:r>
              <a:rPr lang="en-US" altLang="tr-TR" sz="800" i="1">
                <a:solidFill>
                  <a:srgbClr val="003366"/>
                </a:solidFill>
                <a:latin typeface="Times New Roman" panose="02020603050405020304" pitchFamily="18" charset="0"/>
              </a:rPr>
              <a:t>J Clin Oncol</a:t>
            </a:r>
            <a:r>
              <a:rPr lang="en-US" altLang="tr-TR" sz="800">
                <a:solidFill>
                  <a:srgbClr val="003366"/>
                </a:solidFill>
                <a:latin typeface="Times New Roman" panose="02020603050405020304" pitchFamily="18" charset="0"/>
              </a:rPr>
              <a:t>. 2009;27:4767-4773. 2. DiPersio JF</a:t>
            </a:r>
            <a:r>
              <a:rPr lang="tr-TR" altLang="tr-TR" sz="800">
                <a:solidFill>
                  <a:srgbClr val="003366"/>
                </a:solidFill>
                <a:latin typeface="Times New Roman" panose="02020603050405020304" pitchFamily="18" charset="0"/>
              </a:rPr>
              <a:t> v</a:t>
            </a:r>
            <a:r>
              <a:rPr lang="en-US" altLang="tr-TR" sz="800">
                <a:solidFill>
                  <a:srgbClr val="003366"/>
                </a:solidFill>
                <a:latin typeface="Times New Roman" panose="02020603050405020304" pitchFamily="18" charset="0"/>
              </a:rPr>
              <a:t>e</a:t>
            </a:r>
            <a:r>
              <a:rPr lang="tr-TR" altLang="tr-TR" sz="800">
                <a:solidFill>
                  <a:srgbClr val="003366"/>
                </a:solidFill>
                <a:latin typeface="Times New Roman" panose="02020603050405020304" pitchFamily="18" charset="0"/>
              </a:rPr>
              <a:t> </a:t>
            </a:r>
            <a:r>
              <a:rPr lang="en-US" altLang="tr-TR" sz="800">
                <a:solidFill>
                  <a:srgbClr val="003366"/>
                </a:solidFill>
                <a:latin typeface="Times New Roman" panose="02020603050405020304" pitchFamily="18" charset="0"/>
              </a:rPr>
              <a:t>a</a:t>
            </a:r>
            <a:r>
              <a:rPr lang="tr-TR" altLang="tr-TR" sz="800">
                <a:solidFill>
                  <a:srgbClr val="003366"/>
                </a:solidFill>
                <a:latin typeface="Times New Roman" panose="02020603050405020304" pitchFamily="18" charset="0"/>
              </a:rPr>
              <a:t>rk</a:t>
            </a:r>
            <a:r>
              <a:rPr lang="en-US" altLang="tr-TR" sz="800">
                <a:solidFill>
                  <a:srgbClr val="003366"/>
                </a:solidFill>
                <a:latin typeface="Times New Roman" panose="02020603050405020304" pitchFamily="18" charset="0"/>
              </a:rPr>
              <a:t>. </a:t>
            </a:r>
            <a:r>
              <a:rPr lang="en-US" altLang="tr-TR" sz="800" i="1">
                <a:solidFill>
                  <a:srgbClr val="003366"/>
                </a:solidFill>
                <a:latin typeface="Times New Roman" panose="02020603050405020304" pitchFamily="18" charset="0"/>
              </a:rPr>
              <a:t>Blood. </a:t>
            </a:r>
            <a:r>
              <a:rPr lang="en-US" altLang="tr-TR" sz="800">
                <a:solidFill>
                  <a:srgbClr val="003366"/>
                </a:solidFill>
                <a:latin typeface="Times New Roman" panose="02020603050405020304" pitchFamily="18" charset="0"/>
              </a:rPr>
              <a:t>2009;113:5720-5726.</a:t>
            </a:r>
          </a:p>
        </p:txBody>
      </p:sp>
      <p:sp>
        <p:nvSpPr>
          <p:cNvPr id="7" name="Title 1">
            <a:extLst>
              <a:ext uri="{FF2B5EF4-FFF2-40B4-BE49-F238E27FC236}">
                <a16:creationId xmlns:a16="http://schemas.microsoft.com/office/drawing/2014/main" id="{893D3C20-FF69-0342-B9FE-E710E961CAE4}"/>
              </a:ext>
            </a:extLst>
          </p:cNvPr>
          <p:cNvSpPr txBox="1">
            <a:spLocks/>
          </p:cNvSpPr>
          <p:nvPr/>
        </p:nvSpPr>
        <p:spPr>
          <a:xfrm>
            <a:off x="2449514" y="1293813"/>
            <a:ext cx="7005637" cy="742950"/>
          </a:xfrm>
          <a:prstGeom prst="rect">
            <a:avLst/>
          </a:prstGeom>
          <a:solidFill>
            <a:schemeClr val="bg1">
              <a:lumMod val="85000"/>
            </a:schemeClr>
          </a:solidFill>
        </p:spPr>
        <p:txBody>
          <a:bodyPr>
            <a:normAutofit fontScale="75000" lnSpcReduction="20000"/>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a:solidFill>
                  <a:srgbClr val="002060"/>
                </a:solidFill>
                <a:latin typeface="Times New Roman" panose="02020603050405020304" pitchFamily="18" charset="0"/>
                <a:ea typeface="+mj-lt"/>
                <a:cs typeface="Times New Roman" panose="02020603050405020304" pitchFamily="18" charset="0"/>
              </a:rPr>
              <a:t>Plerixafor genel olarak iyi tolere edilir</a:t>
            </a:r>
            <a:endParaRPr lang="en-US" kern="0">
              <a:solidFill>
                <a:srgbClr val="002060"/>
              </a:solidFill>
              <a:latin typeface="Times New Roman" panose="02020603050405020304" pitchFamily="18" charset="0"/>
              <a:cs typeface="Times New Roman" panose="02020603050405020304" pitchFamily="18" charset="0"/>
            </a:endParaRPr>
          </a:p>
        </p:txBody>
      </p:sp>
      <p:sp>
        <p:nvSpPr>
          <p:cNvPr id="6" name="TextBox 2">
            <a:extLst>
              <a:ext uri="{FF2B5EF4-FFF2-40B4-BE49-F238E27FC236}">
                <a16:creationId xmlns:a16="http://schemas.microsoft.com/office/drawing/2014/main" id="{68C59804-3471-354E-94AB-541C454D991B}"/>
              </a:ext>
            </a:extLst>
          </p:cNvPr>
          <p:cNvSpPr txBox="1"/>
          <p:nvPr/>
        </p:nvSpPr>
        <p:spPr>
          <a:xfrm>
            <a:off x="2301875" y="2316164"/>
            <a:ext cx="7639050" cy="3711575"/>
          </a:xfrm>
          <a:prstGeom prst="rect">
            <a:avLst/>
          </a:prstGeom>
          <a:solidFill>
            <a:schemeClr val="accent5">
              <a:lumMod val="20000"/>
              <a:lumOff val="80000"/>
            </a:schemeClr>
          </a:solidFill>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lgn="just" eaLnBrk="1" hangingPunct="1">
              <a:spcBef>
                <a:spcPct val="20000"/>
              </a:spcBef>
              <a:buFont typeface="Wingdings" panose="05000000000000000000" pitchFamily="2" charset="2"/>
              <a:buChar char="§"/>
              <a:defRPr/>
            </a:pPr>
            <a:r>
              <a:rPr lang="tr-TR" altLang="tr-TR" dirty="0" err="1">
                <a:solidFill>
                  <a:srgbClr val="003366"/>
                </a:solidFill>
                <a:latin typeface="Times New Roman" panose="02020603050405020304" pitchFamily="18" charset="0"/>
                <a:cs typeface="Times New Roman" panose="02020603050405020304" pitchFamily="18" charset="0"/>
              </a:rPr>
              <a:t>Plerixafor</a:t>
            </a:r>
            <a:r>
              <a:rPr lang="tr-TR" altLang="tr-TR" dirty="0">
                <a:solidFill>
                  <a:srgbClr val="003366"/>
                </a:solidFill>
                <a:latin typeface="Times New Roman" panose="02020603050405020304" pitchFamily="18" charset="0"/>
                <a:cs typeface="Times New Roman" panose="02020603050405020304" pitchFamily="18" charset="0"/>
              </a:rPr>
              <a:t> kullanımı ile ilgili yan etkiler tipik olarak </a:t>
            </a:r>
            <a:r>
              <a:rPr lang="tr-TR" altLang="tr-TR" b="1" dirty="0">
                <a:solidFill>
                  <a:srgbClr val="003366"/>
                </a:solidFill>
                <a:latin typeface="Times New Roman" panose="02020603050405020304" pitchFamily="18" charset="0"/>
                <a:cs typeface="Times New Roman" panose="02020603050405020304" pitchFamily="18" charset="0"/>
              </a:rPr>
              <a:t>hafif ya da orta</a:t>
            </a:r>
            <a:r>
              <a:rPr lang="tr-TR" altLang="tr-TR" dirty="0">
                <a:solidFill>
                  <a:srgbClr val="003366"/>
                </a:solidFill>
                <a:latin typeface="Times New Roman" panose="02020603050405020304" pitchFamily="18" charset="0"/>
                <a:cs typeface="Times New Roman" panose="02020603050405020304" pitchFamily="18" charset="0"/>
              </a:rPr>
              <a:t> şiddettedir ve </a:t>
            </a:r>
            <a:r>
              <a:rPr lang="tr-TR" altLang="tr-TR" u="sng" dirty="0">
                <a:solidFill>
                  <a:srgbClr val="003366"/>
                </a:solidFill>
                <a:latin typeface="Times New Roman" panose="02020603050405020304" pitchFamily="18" charset="0"/>
                <a:cs typeface="Times New Roman" panose="02020603050405020304" pitchFamily="18" charset="0"/>
              </a:rPr>
              <a:t>G-</a:t>
            </a:r>
            <a:r>
              <a:rPr lang="tr-TR" altLang="tr-TR" u="sng" dirty="0" err="1">
                <a:solidFill>
                  <a:srgbClr val="003366"/>
                </a:solidFill>
                <a:latin typeface="Times New Roman" panose="02020603050405020304" pitchFamily="18" charset="0"/>
                <a:cs typeface="Times New Roman" panose="02020603050405020304" pitchFamily="18" charset="0"/>
              </a:rPr>
              <a:t>CSF’nin</a:t>
            </a:r>
            <a:r>
              <a:rPr lang="tr-TR" altLang="tr-TR" u="sng" dirty="0">
                <a:solidFill>
                  <a:srgbClr val="003366"/>
                </a:solidFill>
                <a:latin typeface="Times New Roman" panose="02020603050405020304" pitchFamily="18" charset="0"/>
                <a:cs typeface="Times New Roman" panose="02020603050405020304" pitchFamily="18" charset="0"/>
              </a:rPr>
              <a:t> tek başına kullanımı ile benzer özelliktedir</a:t>
            </a:r>
            <a:endParaRPr lang="en-US" altLang="tr-TR" u="sng" dirty="0">
              <a:latin typeface="Times New Roman" panose="02020603050405020304" pitchFamily="18" charset="0"/>
              <a:cs typeface="Times New Roman" panose="02020603050405020304" pitchFamily="18" charset="0"/>
            </a:endParaRPr>
          </a:p>
          <a:p>
            <a:pPr marL="342900" indent="-342900" algn="just" eaLnBrk="1" hangingPunct="1">
              <a:spcBef>
                <a:spcPct val="20000"/>
              </a:spcBef>
              <a:buFont typeface="Wingdings" panose="05000000000000000000" pitchFamily="2" charset="2"/>
              <a:buChar char="§"/>
              <a:defRPr/>
            </a:pPr>
            <a:endParaRPr lang="en-US" altLang="tr-TR" u="sng" dirty="0">
              <a:latin typeface="Times New Roman" panose="02020603050405020304" pitchFamily="18" charset="0"/>
              <a:cs typeface="Times New Roman" panose="02020603050405020304" pitchFamily="18" charset="0"/>
            </a:endParaRPr>
          </a:p>
          <a:p>
            <a:pPr marL="342900" indent="-342900" algn="just" eaLnBrk="1" hangingPunct="1">
              <a:spcBef>
                <a:spcPct val="20000"/>
              </a:spcBef>
              <a:buFont typeface="Wingdings" panose="05000000000000000000" pitchFamily="2" charset="2"/>
              <a:buChar char="§"/>
              <a:defRPr/>
            </a:pPr>
            <a:r>
              <a:rPr lang="tr-TR" altLang="tr-TR" dirty="0" err="1">
                <a:solidFill>
                  <a:srgbClr val="003366"/>
                </a:solidFill>
                <a:latin typeface="Times New Roman" panose="02020603050405020304" pitchFamily="18" charset="0"/>
                <a:cs typeface="Times New Roman" panose="02020603050405020304" pitchFamily="18" charset="0"/>
              </a:rPr>
              <a:t>Plerixafor</a:t>
            </a:r>
            <a:r>
              <a:rPr lang="tr-TR" altLang="tr-TR" dirty="0">
                <a:solidFill>
                  <a:srgbClr val="003366"/>
                </a:solidFill>
                <a:latin typeface="Times New Roman" panose="02020603050405020304" pitchFamily="18" charset="0"/>
                <a:cs typeface="Times New Roman" panose="02020603050405020304" pitchFamily="18" charset="0"/>
              </a:rPr>
              <a:t> kullanımı ile görülen en sık izlenen yan etkiler Gİ bozukluklar (</a:t>
            </a:r>
            <a:r>
              <a:rPr lang="tr-TR" altLang="tr-TR" dirty="0" err="1">
                <a:solidFill>
                  <a:srgbClr val="003366"/>
                </a:solidFill>
                <a:latin typeface="Times New Roman" panose="02020603050405020304" pitchFamily="18" charset="0"/>
                <a:cs typeface="Times New Roman" panose="02020603050405020304" pitchFamily="18" charset="0"/>
              </a:rPr>
              <a:t>diyare</a:t>
            </a:r>
            <a:r>
              <a:rPr lang="tr-TR" altLang="tr-TR" dirty="0">
                <a:solidFill>
                  <a:srgbClr val="003366"/>
                </a:solidFill>
                <a:latin typeface="Times New Roman" panose="02020603050405020304" pitchFamily="18" charset="0"/>
                <a:cs typeface="Times New Roman" panose="02020603050405020304" pitchFamily="18" charset="0"/>
              </a:rPr>
              <a:t>, bulantı) ve enjeksiyon bölgesi reaksiyonlarıdır</a:t>
            </a:r>
            <a:endParaRPr lang="en-US" altLang="tr-TR" dirty="0">
              <a:latin typeface="Times New Roman" panose="02020603050405020304" pitchFamily="18" charset="0"/>
              <a:cs typeface="Times New Roman" panose="02020603050405020304" pitchFamily="18" charset="0"/>
            </a:endParaRPr>
          </a:p>
          <a:p>
            <a:pPr marL="342900" indent="-342900" algn="just" eaLnBrk="1" hangingPunct="1">
              <a:spcBef>
                <a:spcPct val="20000"/>
              </a:spcBef>
              <a:buFont typeface="Wingdings" panose="05000000000000000000" pitchFamily="2" charset="2"/>
              <a:buChar char="§"/>
              <a:defRPr/>
            </a:pPr>
            <a:endParaRPr lang="tr-TR" altLang="tr-TR" dirty="0">
              <a:latin typeface="Times New Roman" panose="02020603050405020304" pitchFamily="18" charset="0"/>
              <a:cs typeface="Times New Roman" panose="02020603050405020304" pitchFamily="18" charset="0"/>
            </a:endParaRPr>
          </a:p>
          <a:p>
            <a:pPr marL="342900" indent="-342900" algn="just" eaLnBrk="1" hangingPunct="1">
              <a:spcBef>
                <a:spcPct val="20000"/>
              </a:spcBef>
              <a:buFont typeface="Wingdings" panose="05000000000000000000" pitchFamily="2" charset="2"/>
              <a:buChar char="§"/>
              <a:defRPr/>
            </a:pPr>
            <a:r>
              <a:rPr lang="en-GB" altLang="tr-TR" dirty="0">
                <a:solidFill>
                  <a:srgbClr val="003366"/>
                </a:solidFill>
                <a:latin typeface="Times New Roman" panose="02020603050405020304" pitchFamily="18" charset="0"/>
                <a:cs typeface="Times New Roman" panose="02020603050405020304" pitchFamily="18" charset="0"/>
              </a:rPr>
              <a:t>Plerixafor</a:t>
            </a:r>
            <a:r>
              <a:rPr lang="tr-TR" altLang="tr-TR" dirty="0">
                <a:solidFill>
                  <a:srgbClr val="003366"/>
                </a:solidFill>
                <a:latin typeface="Times New Roman" panose="02020603050405020304" pitchFamily="18" charset="0"/>
                <a:cs typeface="Times New Roman" panose="02020603050405020304" pitchFamily="18" charset="0"/>
              </a:rPr>
              <a:t> tedavisinde </a:t>
            </a:r>
            <a:r>
              <a:rPr lang="en-GB" altLang="tr-TR" dirty="0" err="1">
                <a:solidFill>
                  <a:srgbClr val="003366"/>
                </a:solidFill>
                <a:latin typeface="Times New Roman" panose="02020603050405020304" pitchFamily="18" charset="0"/>
                <a:cs typeface="Times New Roman" panose="02020603050405020304" pitchFamily="18" charset="0"/>
              </a:rPr>
              <a:t>febril</a:t>
            </a:r>
            <a:r>
              <a:rPr lang="en-GB" altLang="tr-TR" dirty="0">
                <a:solidFill>
                  <a:srgbClr val="003366"/>
                </a:solidFill>
                <a:latin typeface="Times New Roman" panose="02020603050405020304" pitchFamily="18" charset="0"/>
                <a:cs typeface="Times New Roman" panose="02020603050405020304" pitchFamily="18" charset="0"/>
              </a:rPr>
              <a:t> n</a:t>
            </a:r>
            <a:r>
              <a:rPr lang="tr-TR" altLang="tr-TR" dirty="0">
                <a:solidFill>
                  <a:srgbClr val="003366"/>
                </a:solidFill>
                <a:latin typeface="Times New Roman" panose="02020603050405020304" pitchFamily="18" charset="0"/>
                <a:cs typeface="Times New Roman" panose="02020603050405020304" pitchFamily="18" charset="0"/>
              </a:rPr>
              <a:t>ö</a:t>
            </a:r>
            <a:r>
              <a:rPr lang="en-GB" altLang="tr-TR" dirty="0" err="1">
                <a:solidFill>
                  <a:srgbClr val="003366"/>
                </a:solidFill>
                <a:latin typeface="Times New Roman" panose="02020603050405020304" pitchFamily="18" charset="0"/>
                <a:cs typeface="Times New Roman" panose="02020603050405020304" pitchFamily="18" charset="0"/>
              </a:rPr>
              <a:t>tropeni</a:t>
            </a:r>
            <a:r>
              <a:rPr lang="tr-TR" altLang="tr-TR" dirty="0">
                <a:solidFill>
                  <a:srgbClr val="003366"/>
                </a:solidFill>
                <a:latin typeface="Times New Roman" panose="02020603050405020304" pitchFamily="18" charset="0"/>
                <a:cs typeface="Times New Roman" panose="02020603050405020304" pitchFamily="18" charset="0"/>
              </a:rPr>
              <a:t> izlenmez</a:t>
            </a:r>
            <a:endParaRPr lang="en-US" altLang="tr-TR" dirty="0">
              <a:latin typeface="Times New Roman" panose="02020603050405020304" pitchFamily="18" charset="0"/>
              <a:cs typeface="Times New Roman" panose="02020603050405020304" pitchFamily="18" charset="0"/>
            </a:endParaRPr>
          </a:p>
        </p:txBody>
      </p:sp>
      <p:sp>
        <p:nvSpPr>
          <p:cNvPr id="8" name="1 Başlık">
            <a:extLst>
              <a:ext uri="{FF2B5EF4-FFF2-40B4-BE49-F238E27FC236}">
                <a16:creationId xmlns:a16="http://schemas.microsoft.com/office/drawing/2014/main" id="{6A0C893B-7964-524C-88BA-B54E5354B552}"/>
              </a:ext>
            </a:extLst>
          </p:cNvPr>
          <p:cNvSpPr txBox="1">
            <a:spLocks/>
          </p:cNvSpPr>
          <p:nvPr/>
        </p:nvSpPr>
        <p:spPr bwMode="auto">
          <a:xfrm>
            <a:off x="2771776" y="53976"/>
            <a:ext cx="6683375" cy="1071563"/>
          </a:xfrm>
          <a:prstGeom prst="rect">
            <a:avLst/>
          </a:prstGeom>
          <a:solidFill>
            <a:schemeClr val="tx2"/>
          </a:solidFill>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tr-TR" altLang="tr-TR" sz="3200" kern="0" dirty="0" err="1">
                <a:solidFill>
                  <a:schemeClr val="bg1"/>
                </a:solidFill>
                <a:latin typeface="Times New Roman" panose="02020603050405020304" pitchFamily="18" charset="0"/>
                <a:ea typeface="ＭＳ Ｐゴシック" panose="020B0600070205080204" pitchFamily="34" charset="-128"/>
                <a:cs typeface="Times New Roman" panose="02020603050405020304" pitchFamily="18" charset="0"/>
              </a:rPr>
              <a:t>Plerixafor</a:t>
            </a:r>
            <a:r>
              <a:rPr lang="tr-TR" altLang="tr-TR" sz="3200" kern="0" dirty="0">
                <a:solidFill>
                  <a:schemeClr val="bg1"/>
                </a:solidFill>
                <a:latin typeface="Times New Roman" panose="02020603050405020304" pitchFamily="18" charset="0"/>
                <a:ea typeface="ＭＳ Ｐゴシック" panose="020B0600070205080204" pitchFamily="34" charset="-128"/>
                <a:cs typeface="Times New Roman" panose="02020603050405020304" pitchFamily="18" charset="0"/>
              </a:rPr>
              <a:t>: </a:t>
            </a:r>
          </a:p>
          <a:p>
            <a:pPr>
              <a:defRPr/>
            </a:pPr>
            <a:r>
              <a:rPr lang="tr-TR" altLang="tr-TR" sz="3200" kern="0" dirty="0">
                <a:solidFill>
                  <a:schemeClr val="bg1"/>
                </a:solidFill>
                <a:latin typeface="Times New Roman" panose="02020603050405020304" pitchFamily="18" charset="0"/>
                <a:ea typeface="ＭＳ Ｐゴシック" panose="020B0600070205080204" pitchFamily="34" charset="-128"/>
                <a:cs typeface="Times New Roman" panose="02020603050405020304" pitchFamily="18" charset="0"/>
              </a:rPr>
              <a:t>Yan etki</a:t>
            </a:r>
          </a:p>
        </p:txBody>
      </p:sp>
    </p:spTree>
    <p:extLst>
      <p:ext uri="{BB962C8B-B14F-4D97-AF65-F5344CB8AC3E}">
        <p14:creationId xmlns:p14="http://schemas.microsoft.com/office/powerpoint/2010/main" val="314373494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45436C-9AE9-744E-AFD7-0EB17E2D4AFB}"/>
              </a:ext>
            </a:extLst>
          </p:cNvPr>
          <p:cNvSpPr>
            <a:spLocks noGrp="1"/>
          </p:cNvSpPr>
          <p:nvPr>
            <p:ph idx="1"/>
          </p:nvPr>
        </p:nvSpPr>
        <p:spPr>
          <a:xfrm>
            <a:off x="2003425" y="1306513"/>
            <a:ext cx="8229600" cy="4525962"/>
          </a:xfrm>
        </p:spPr>
        <p:txBody>
          <a:bodyPr>
            <a:normAutofit fontScale="92500"/>
          </a:bodyPr>
          <a:lstStyle/>
          <a:p>
            <a:pPr algn="just">
              <a:lnSpc>
                <a:spcPct val="150000"/>
              </a:lnSpc>
              <a:buFont typeface="Wingdings" panose="05000000000000000000" pitchFamily="2" charset="2"/>
              <a:buChar char="§"/>
              <a:defRPr/>
            </a:pPr>
            <a:r>
              <a:rPr lang="tr-TR" dirty="0" err="1">
                <a:latin typeface="Times New Roman" panose="02020603050405020304" pitchFamily="18" charset="0"/>
                <a:cs typeface="Times New Roman" panose="02020603050405020304" pitchFamily="18" charset="0"/>
              </a:rPr>
              <a:t>Lökositoz</a:t>
            </a:r>
            <a:endParaRPr lang="tr-TR" dirty="0">
              <a:latin typeface="Times New Roman" panose="02020603050405020304" pitchFamily="18" charset="0"/>
              <a:cs typeface="Times New Roman" panose="02020603050405020304" pitchFamily="18" charset="0"/>
            </a:endParaRPr>
          </a:p>
          <a:p>
            <a:pPr lvl="1" algn="just">
              <a:lnSpc>
                <a:spcPct val="150000"/>
              </a:lnSpc>
              <a:buFont typeface="Wingdings" panose="05000000000000000000" pitchFamily="2" charset="2"/>
              <a:buChar char="§"/>
              <a:defRPr/>
            </a:pPr>
            <a:r>
              <a:rPr lang="tr-TR" dirty="0" err="1">
                <a:latin typeface="Times New Roman" panose="02020603050405020304" pitchFamily="18" charset="0"/>
                <a:cs typeface="Times New Roman" panose="02020603050405020304" pitchFamily="18" charset="0"/>
              </a:rPr>
              <a:t>Plerixafor’un</a:t>
            </a:r>
            <a:r>
              <a:rPr lang="tr-TR" dirty="0">
                <a:latin typeface="Times New Roman" panose="02020603050405020304" pitchFamily="18" charset="0"/>
                <a:cs typeface="Times New Roman" panose="02020603050405020304" pitchFamily="18" charset="0"/>
              </a:rPr>
              <a:t> G-CSF ile birlikte uygulanması, dolaşımdaki </a:t>
            </a:r>
            <a:r>
              <a:rPr lang="tr-TR" dirty="0" err="1">
                <a:latin typeface="Times New Roman" panose="02020603050405020304" pitchFamily="18" charset="0"/>
                <a:cs typeface="Times New Roman" panose="02020603050405020304" pitchFamily="18" charset="0"/>
              </a:rPr>
              <a:t>hematopoietik</a:t>
            </a:r>
            <a:r>
              <a:rPr lang="tr-TR" dirty="0">
                <a:latin typeface="Times New Roman" panose="02020603050405020304" pitchFamily="18" charset="0"/>
                <a:cs typeface="Times New Roman" panose="02020603050405020304" pitchFamily="18" charset="0"/>
              </a:rPr>
              <a:t> kök hücre popülasyonunun yanında </a:t>
            </a:r>
            <a:r>
              <a:rPr lang="tr-TR" dirty="0">
                <a:solidFill>
                  <a:srgbClr val="080CB8"/>
                </a:solidFill>
                <a:latin typeface="Times New Roman" panose="02020603050405020304" pitchFamily="18" charset="0"/>
                <a:cs typeface="Times New Roman" panose="02020603050405020304" pitchFamily="18" charset="0"/>
              </a:rPr>
              <a:t>lökositleri de artırır</a:t>
            </a:r>
            <a:r>
              <a:rPr lang="tr-TR" dirty="0">
                <a:latin typeface="Times New Roman" panose="02020603050405020304" pitchFamily="18" charset="0"/>
                <a:cs typeface="Times New Roman" panose="02020603050405020304" pitchFamily="18" charset="0"/>
              </a:rPr>
              <a:t>.</a:t>
            </a:r>
          </a:p>
          <a:p>
            <a:pPr lvl="1" algn="just">
              <a:lnSpc>
                <a:spcPct val="150000"/>
              </a:lnSpc>
              <a:buFont typeface="Wingdings" panose="05000000000000000000" pitchFamily="2" charset="2"/>
              <a:buChar char="§"/>
              <a:defRPr/>
            </a:pPr>
            <a:r>
              <a:rPr lang="tr-TR" dirty="0">
                <a:latin typeface="Times New Roman" panose="02020603050405020304" pitchFamily="18" charset="0"/>
                <a:cs typeface="Times New Roman" panose="02020603050405020304" pitchFamily="18" charset="0"/>
              </a:rPr>
              <a:t>Bu nedenle ilacın uygulaması sırasında akyuvar sayısı takip edilmelidir. </a:t>
            </a:r>
          </a:p>
          <a:p>
            <a:pPr lvl="1" algn="just">
              <a:lnSpc>
                <a:spcPct val="150000"/>
              </a:lnSpc>
              <a:buFont typeface="Wingdings" panose="05000000000000000000" pitchFamily="2" charset="2"/>
              <a:buChar char="§"/>
              <a:defRPr/>
            </a:pPr>
            <a:r>
              <a:rPr lang="tr-TR" dirty="0" err="1">
                <a:latin typeface="Times New Roman" panose="02020603050405020304" pitchFamily="18" charset="0"/>
                <a:cs typeface="Times New Roman" panose="02020603050405020304" pitchFamily="18" charset="0"/>
              </a:rPr>
              <a:t>Periferik</a:t>
            </a:r>
            <a:r>
              <a:rPr lang="tr-TR" dirty="0">
                <a:latin typeface="Times New Roman" panose="02020603050405020304" pitchFamily="18" charset="0"/>
                <a:cs typeface="Times New Roman" panose="02020603050405020304" pitchFamily="18" charset="0"/>
              </a:rPr>
              <a:t> kan </a:t>
            </a:r>
            <a:r>
              <a:rPr lang="tr-TR" dirty="0" err="1">
                <a:latin typeface="Times New Roman" panose="02020603050405020304" pitchFamily="18" charset="0"/>
                <a:cs typeface="Times New Roman" panose="02020603050405020304" pitchFamily="18" charset="0"/>
              </a:rPr>
              <a:t>nötrofil</a:t>
            </a:r>
            <a:r>
              <a:rPr lang="tr-TR" dirty="0">
                <a:latin typeface="Times New Roman" panose="02020603050405020304" pitchFamily="18" charset="0"/>
                <a:cs typeface="Times New Roman" panose="02020603050405020304" pitchFamily="18" charset="0"/>
              </a:rPr>
              <a:t> sayısı </a:t>
            </a:r>
            <a:r>
              <a:rPr lang="tr-TR" b="1" dirty="0">
                <a:latin typeface="Times New Roman" panose="02020603050405020304" pitchFamily="18" charset="0"/>
                <a:cs typeface="Times New Roman" panose="02020603050405020304" pitchFamily="18" charset="0"/>
              </a:rPr>
              <a:t>50 x 10</a:t>
            </a:r>
            <a:r>
              <a:rPr lang="tr-TR" b="1" baseline="30000" dirty="0">
                <a:latin typeface="Times New Roman" panose="02020603050405020304" pitchFamily="18" charset="0"/>
                <a:cs typeface="Times New Roman" panose="02020603050405020304" pitchFamily="18" charset="0"/>
              </a:rPr>
              <a:t>9</a:t>
            </a:r>
            <a:r>
              <a:rPr lang="tr-TR" b="1" dirty="0">
                <a:latin typeface="Times New Roman" panose="02020603050405020304" pitchFamily="18" charset="0"/>
                <a:cs typeface="Times New Roman" panose="02020603050405020304" pitchFamily="18" charset="0"/>
              </a:rPr>
              <a:t>/L </a:t>
            </a:r>
            <a:r>
              <a:rPr lang="tr-TR" b="1" dirty="0" err="1">
                <a:latin typeface="Times New Roman" panose="02020603050405020304" pitchFamily="18" charset="0"/>
                <a:cs typeface="Times New Roman" panose="02020603050405020304" pitchFamily="18" charset="0"/>
              </a:rPr>
              <a:t>üzerinde</a:t>
            </a:r>
            <a:r>
              <a:rPr lang="tr-TR" b="1" dirty="0">
                <a:latin typeface="Times New Roman" panose="02020603050405020304" pitchFamily="18" charset="0"/>
                <a:cs typeface="Times New Roman" panose="02020603050405020304" pitchFamily="18" charset="0"/>
              </a:rPr>
              <a:t> olan hastalara ilaç uygulanırken klinik </a:t>
            </a:r>
            <a:r>
              <a:rPr lang="tr-TR" b="1" dirty="0" err="1">
                <a:latin typeface="Times New Roman" panose="02020603050405020304" pitchFamily="18" charset="0"/>
                <a:cs typeface="Times New Roman" panose="02020603050405020304" pitchFamily="18" charset="0"/>
              </a:rPr>
              <a:t>değerlendirme</a:t>
            </a:r>
            <a:r>
              <a:rPr lang="tr-TR" b="1" dirty="0">
                <a:latin typeface="Times New Roman" panose="02020603050405020304" pitchFamily="18" charset="0"/>
                <a:cs typeface="Times New Roman" panose="02020603050405020304" pitchFamily="18" charset="0"/>
              </a:rPr>
              <a:t> yapılmalıdır</a:t>
            </a:r>
            <a:r>
              <a:rPr lang="tr-TR" dirty="0">
                <a:latin typeface="Times New Roman" panose="02020603050405020304" pitchFamily="18" charset="0"/>
                <a:cs typeface="Times New Roman" panose="02020603050405020304" pitchFamily="18" charset="0"/>
              </a:rPr>
              <a:t>.</a:t>
            </a:r>
          </a:p>
        </p:txBody>
      </p:sp>
      <p:sp>
        <p:nvSpPr>
          <p:cNvPr id="236546" name="Title 3">
            <a:extLst>
              <a:ext uri="{FF2B5EF4-FFF2-40B4-BE49-F238E27FC236}">
                <a16:creationId xmlns:a16="http://schemas.microsoft.com/office/drawing/2014/main" id="{9D8E4A97-D48F-264D-9906-B21DD6E1742D}"/>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tr-TR" altLang="tr-TR" sz="3600" dirty="0" err="1">
                <a:solidFill>
                  <a:schemeClr val="bg1"/>
                </a:solidFill>
                <a:latin typeface="Times New Roman" panose="02020603050405020304" pitchFamily="18" charset="0"/>
                <a:ea typeface="ＭＳ Ｐゴシック" panose="020B0600070205080204" pitchFamily="34" charset="-128"/>
              </a:rPr>
              <a:t>Plerixafor</a:t>
            </a:r>
            <a:r>
              <a:rPr lang="tr-TR" altLang="tr-TR" sz="3600" dirty="0">
                <a:solidFill>
                  <a:schemeClr val="bg1"/>
                </a:solidFill>
                <a:latin typeface="Times New Roman" panose="02020603050405020304" pitchFamily="18" charset="0"/>
                <a:ea typeface="ＭＳ Ｐゴシック" panose="020B0600070205080204" pitchFamily="34" charset="-128"/>
              </a:rPr>
              <a:t>: </a:t>
            </a:r>
            <a:br>
              <a:rPr lang="tr-TR" altLang="tr-TR" sz="3600" dirty="0">
                <a:solidFill>
                  <a:schemeClr val="bg1"/>
                </a:solidFill>
                <a:latin typeface="Times New Roman" panose="02020603050405020304" pitchFamily="18" charset="0"/>
                <a:ea typeface="ＭＳ Ｐゴシック" panose="020B0600070205080204" pitchFamily="34" charset="-128"/>
              </a:rPr>
            </a:br>
            <a:r>
              <a:rPr lang="tr-TR" altLang="tr-TR" sz="3600" dirty="0">
                <a:solidFill>
                  <a:schemeClr val="bg1"/>
                </a:solidFill>
                <a:latin typeface="Times New Roman" panose="02020603050405020304" pitchFamily="18" charset="0"/>
                <a:ea typeface="ＭＳ Ｐゴシック" panose="020B0600070205080204" pitchFamily="34" charset="-128"/>
              </a:rPr>
              <a:t>Hematolojik etkiler - </a:t>
            </a:r>
            <a:r>
              <a:rPr lang="tr-TR" altLang="tr-TR" sz="3600" dirty="0" err="1">
                <a:solidFill>
                  <a:schemeClr val="bg1"/>
                </a:solidFill>
                <a:latin typeface="Times New Roman" panose="02020603050405020304" pitchFamily="18" charset="0"/>
                <a:ea typeface="ＭＳ Ｐゴシック" panose="020B0600070205080204" pitchFamily="34" charset="-128"/>
              </a:rPr>
              <a:t>Lökositoz</a:t>
            </a:r>
            <a:endParaRPr lang="tr-TR" altLang="tr-TR" sz="3600" dirty="0">
              <a:solidFill>
                <a:schemeClr val="bg1"/>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1813043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Content Placeholder 1">
            <a:extLst>
              <a:ext uri="{FF2B5EF4-FFF2-40B4-BE49-F238E27FC236}">
                <a16:creationId xmlns:a16="http://schemas.microsoft.com/office/drawing/2014/main" id="{AA737924-F08F-5943-97EE-2995980A3EDA}"/>
              </a:ext>
            </a:extLst>
          </p:cNvPr>
          <p:cNvSpPr>
            <a:spLocks noGrp="1" noChangeArrowheads="1"/>
          </p:cNvSpPr>
          <p:nvPr>
            <p:ph idx="1"/>
          </p:nvPr>
        </p:nvSpPr>
        <p:spPr bwMode="auto">
          <a:xfrm>
            <a:off x="2297113" y="1338263"/>
            <a:ext cx="7935912"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150000"/>
              </a:lnSpc>
              <a:buFont typeface="Wingdings" panose="05000000000000000000" pitchFamily="2" charset="2"/>
              <a:buChar char="§"/>
            </a:pPr>
            <a:r>
              <a:rPr lang="tr-TR" altLang="tr-TR" dirty="0" err="1">
                <a:solidFill>
                  <a:srgbClr val="080CB8"/>
                </a:solidFill>
                <a:ea typeface="ＭＳ Ｐゴシック" panose="020B0600070205080204" pitchFamily="34" charset="-128"/>
              </a:rPr>
              <a:t>Trombositopeni</a:t>
            </a:r>
            <a:endParaRPr lang="tr-TR" altLang="tr-TR" dirty="0">
              <a:ea typeface="ＭＳ Ｐゴシック" panose="020B0600070205080204" pitchFamily="34" charset="-128"/>
            </a:endParaRPr>
          </a:p>
          <a:p>
            <a:pPr lvl="1">
              <a:lnSpc>
                <a:spcPct val="150000"/>
              </a:lnSpc>
              <a:buFont typeface="Wingdings" panose="05000000000000000000" pitchFamily="2" charset="2"/>
              <a:buChar char="§"/>
            </a:pPr>
            <a:r>
              <a:rPr lang="tr-TR" altLang="tr-TR" dirty="0" err="1">
                <a:ea typeface="ＭＳ Ｐゴシック" panose="020B0600070205080204" pitchFamily="34" charset="-128"/>
              </a:rPr>
              <a:t>Aferezin</a:t>
            </a:r>
            <a:r>
              <a:rPr lang="tr-TR" altLang="tr-TR" dirty="0">
                <a:ea typeface="ＭＳ Ｐゴシック" panose="020B0600070205080204" pitchFamily="34" charset="-128"/>
              </a:rPr>
              <a:t> bilinen bir komplikasyonudur.</a:t>
            </a:r>
          </a:p>
          <a:p>
            <a:pPr lvl="1">
              <a:lnSpc>
                <a:spcPct val="150000"/>
              </a:lnSpc>
              <a:buFont typeface="Wingdings" panose="05000000000000000000" pitchFamily="2" charset="2"/>
              <a:buChar char="§"/>
            </a:pPr>
            <a:r>
              <a:rPr lang="tr-TR" altLang="tr-TR" dirty="0" err="1">
                <a:ea typeface="ＭＳ Ｐゴシック" panose="020B0600070205080204" pitchFamily="34" charset="-128"/>
              </a:rPr>
              <a:t>Plerixafor</a:t>
            </a:r>
            <a:r>
              <a:rPr lang="tr-TR" altLang="tr-TR" dirty="0">
                <a:ea typeface="ＭＳ Ｐゴシック" panose="020B0600070205080204" pitchFamily="34" charset="-128"/>
              </a:rPr>
              <a:t> alan hastalarda gözlenmiştir. </a:t>
            </a:r>
          </a:p>
          <a:p>
            <a:pPr lvl="1">
              <a:lnSpc>
                <a:spcPct val="150000"/>
              </a:lnSpc>
              <a:buFont typeface="Wingdings" panose="05000000000000000000" pitchFamily="2" charset="2"/>
              <a:buChar char="§"/>
            </a:pPr>
            <a:r>
              <a:rPr lang="tr-TR" altLang="tr-TR" dirty="0" err="1">
                <a:ea typeface="ＭＳ Ｐゴシック" panose="020B0600070205080204" pitchFamily="34" charset="-128"/>
              </a:rPr>
              <a:t>Plerixafor</a:t>
            </a:r>
            <a:r>
              <a:rPr lang="tr-TR" altLang="tr-TR" dirty="0">
                <a:ea typeface="ＭＳ Ｐゴシック" panose="020B0600070205080204" pitchFamily="34" charset="-128"/>
              </a:rPr>
              <a:t> alan ve </a:t>
            </a:r>
            <a:r>
              <a:rPr lang="tr-TR" altLang="tr-TR" dirty="0" err="1">
                <a:ea typeface="ＭＳ Ｐゴシック" panose="020B0600070205080204" pitchFamily="34" charset="-128"/>
              </a:rPr>
              <a:t>aferez</a:t>
            </a:r>
            <a:r>
              <a:rPr lang="tr-TR" altLang="tr-TR" dirty="0">
                <a:ea typeface="ＭＳ Ｐゴシック" panose="020B0600070205080204" pitchFamily="34" charset="-128"/>
              </a:rPr>
              <a:t> yapılan tüm hastaların </a:t>
            </a:r>
            <a:r>
              <a:rPr lang="tr-TR" altLang="tr-TR" dirty="0" err="1">
                <a:solidFill>
                  <a:srgbClr val="080CB8"/>
                </a:solidFill>
                <a:ea typeface="ＭＳ Ｐゴシック" panose="020B0600070205080204" pitchFamily="34" charset="-128"/>
              </a:rPr>
              <a:t>trombosit</a:t>
            </a:r>
            <a:r>
              <a:rPr lang="tr-TR" altLang="tr-TR" dirty="0">
                <a:solidFill>
                  <a:srgbClr val="080CB8"/>
                </a:solidFill>
                <a:ea typeface="ＭＳ Ｐゴシック" panose="020B0600070205080204" pitchFamily="34" charset="-128"/>
              </a:rPr>
              <a:t> sayısı takip </a:t>
            </a:r>
            <a:r>
              <a:rPr lang="tr-TR" altLang="tr-TR" dirty="0">
                <a:ea typeface="ＭＳ Ｐゴシック" panose="020B0600070205080204" pitchFamily="34" charset="-128"/>
              </a:rPr>
              <a:t>edilmelidir. </a:t>
            </a:r>
          </a:p>
          <a:p>
            <a:pPr>
              <a:lnSpc>
                <a:spcPct val="150000"/>
              </a:lnSpc>
            </a:pPr>
            <a:endParaRPr lang="tr-TR" altLang="tr-TR" dirty="0">
              <a:latin typeface="Times New Roman" panose="02020603050405020304" pitchFamily="18" charset="0"/>
              <a:ea typeface="ＭＳ Ｐゴシック" panose="020B0600070205080204" pitchFamily="34" charset="-128"/>
            </a:endParaRPr>
          </a:p>
        </p:txBody>
      </p:sp>
      <p:sp>
        <p:nvSpPr>
          <p:cNvPr id="237575" name="Title 3">
            <a:extLst>
              <a:ext uri="{FF2B5EF4-FFF2-40B4-BE49-F238E27FC236}">
                <a16:creationId xmlns:a16="http://schemas.microsoft.com/office/drawing/2014/main" id="{7A3EA47D-F338-C344-971B-ACCA98B9A7C9}"/>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a:bodyPr>
          <a:lstStyle/>
          <a:p>
            <a:r>
              <a:rPr lang="tr-TR" altLang="tr-TR" sz="3600" dirty="0" err="1">
                <a:solidFill>
                  <a:schemeClr val="bg1"/>
                </a:solidFill>
                <a:latin typeface="Times New Roman" panose="02020603050405020304" pitchFamily="18" charset="0"/>
                <a:ea typeface="ＭＳ Ｐゴシック" panose="020B0600070205080204" pitchFamily="34" charset="-128"/>
              </a:rPr>
              <a:t>Plerixafor</a:t>
            </a:r>
            <a:r>
              <a:rPr lang="tr-TR" altLang="tr-TR" sz="3600" dirty="0">
                <a:solidFill>
                  <a:schemeClr val="bg1"/>
                </a:solidFill>
                <a:latin typeface="Times New Roman" panose="02020603050405020304" pitchFamily="18" charset="0"/>
                <a:ea typeface="ＭＳ Ｐゴシック" panose="020B0600070205080204" pitchFamily="34" charset="-128"/>
              </a:rPr>
              <a:t>: </a:t>
            </a:r>
            <a:br>
              <a:rPr lang="tr-TR" altLang="tr-TR" sz="3600" dirty="0">
                <a:solidFill>
                  <a:schemeClr val="bg1"/>
                </a:solidFill>
                <a:latin typeface="Times New Roman" panose="02020603050405020304" pitchFamily="18" charset="0"/>
                <a:ea typeface="ＭＳ Ｐゴシック" panose="020B0600070205080204" pitchFamily="34" charset="-128"/>
              </a:rPr>
            </a:br>
            <a:r>
              <a:rPr lang="tr-TR" altLang="tr-TR" sz="3200" dirty="0">
                <a:solidFill>
                  <a:schemeClr val="bg1"/>
                </a:solidFill>
                <a:latin typeface="Times New Roman" panose="02020603050405020304" pitchFamily="18" charset="0"/>
                <a:ea typeface="ＭＳ Ｐゴシック" panose="020B0600070205080204" pitchFamily="34" charset="-128"/>
              </a:rPr>
              <a:t>Hematolojik etkiler - </a:t>
            </a:r>
            <a:r>
              <a:rPr lang="tr-TR" altLang="tr-TR" sz="3200" dirty="0" err="1">
                <a:solidFill>
                  <a:schemeClr val="bg1"/>
                </a:solidFill>
                <a:latin typeface="Times New Roman" panose="02020603050405020304" pitchFamily="18" charset="0"/>
                <a:ea typeface="ＭＳ Ｐゴシック" panose="020B0600070205080204" pitchFamily="34" charset="-128"/>
              </a:rPr>
              <a:t>Trombositopeni</a:t>
            </a:r>
            <a:endParaRPr lang="tr-TR" altLang="tr-TR" sz="3600" dirty="0">
              <a:solidFill>
                <a:schemeClr val="bg1"/>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6648565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00214C-4C8D-284B-8A9C-8FD635ADB8D9}"/>
              </a:ext>
            </a:extLst>
          </p:cNvPr>
          <p:cNvSpPr>
            <a:spLocks noGrp="1"/>
          </p:cNvSpPr>
          <p:nvPr>
            <p:ph idx="1"/>
          </p:nvPr>
        </p:nvSpPr>
        <p:spPr>
          <a:xfrm>
            <a:off x="1957388" y="1292226"/>
            <a:ext cx="8229600" cy="4886325"/>
          </a:xfrm>
        </p:spPr>
        <p:txBody>
          <a:bodyPr>
            <a:normAutofit fontScale="85000" lnSpcReduction="20000"/>
          </a:bodyPr>
          <a:lstStyle/>
          <a:p>
            <a:pPr algn="just">
              <a:lnSpc>
                <a:spcPct val="160000"/>
              </a:lnSpc>
              <a:defRPr/>
            </a:pPr>
            <a:r>
              <a:rPr lang="tr-TR" dirty="0">
                <a:solidFill>
                  <a:srgbClr val="FF0000"/>
                </a:solidFill>
                <a:cs typeface="Times New Roman" panose="02020603050405020304" pitchFamily="18" charset="0"/>
              </a:rPr>
              <a:t>Ürtiker,</a:t>
            </a:r>
          </a:p>
          <a:p>
            <a:pPr algn="just">
              <a:lnSpc>
                <a:spcPct val="160000"/>
              </a:lnSpc>
              <a:defRPr/>
            </a:pPr>
            <a:r>
              <a:rPr lang="tr-TR" dirty="0" err="1">
                <a:solidFill>
                  <a:srgbClr val="FF0000"/>
                </a:solidFill>
                <a:cs typeface="Times New Roman" panose="02020603050405020304" pitchFamily="18" charset="0"/>
              </a:rPr>
              <a:t>Periorbital</a:t>
            </a:r>
            <a:r>
              <a:rPr lang="tr-TR" dirty="0">
                <a:solidFill>
                  <a:srgbClr val="FF0000"/>
                </a:solidFill>
                <a:cs typeface="Times New Roman" panose="02020603050405020304" pitchFamily="18" charset="0"/>
              </a:rPr>
              <a:t> ödem,</a:t>
            </a:r>
          </a:p>
          <a:p>
            <a:pPr algn="just">
              <a:lnSpc>
                <a:spcPct val="160000"/>
              </a:lnSpc>
              <a:defRPr/>
            </a:pPr>
            <a:r>
              <a:rPr lang="tr-TR" dirty="0" err="1">
                <a:solidFill>
                  <a:srgbClr val="FF0000"/>
                </a:solidFill>
                <a:cs typeface="Times New Roman" panose="02020603050405020304" pitchFamily="18" charset="0"/>
              </a:rPr>
              <a:t>Dispne</a:t>
            </a:r>
            <a:r>
              <a:rPr lang="tr-TR" dirty="0">
                <a:solidFill>
                  <a:srgbClr val="FF0000"/>
                </a:solidFill>
                <a:cs typeface="Times New Roman" panose="02020603050405020304" pitchFamily="18" charset="0"/>
              </a:rPr>
              <a:t> ya da </a:t>
            </a:r>
            <a:r>
              <a:rPr lang="tr-TR" dirty="0" err="1">
                <a:solidFill>
                  <a:srgbClr val="FF0000"/>
                </a:solidFill>
                <a:cs typeface="Times New Roman" panose="02020603050405020304" pitchFamily="18" charset="0"/>
              </a:rPr>
              <a:t>hipoksi</a:t>
            </a:r>
            <a:r>
              <a:rPr lang="tr-TR" dirty="0">
                <a:solidFill>
                  <a:srgbClr val="FF0000"/>
                </a:solidFill>
                <a:cs typeface="Times New Roman" panose="02020603050405020304" pitchFamily="18" charset="0"/>
              </a:rPr>
              <a:t> gibi </a:t>
            </a:r>
            <a:r>
              <a:rPr lang="tr-TR" dirty="0">
                <a:cs typeface="Times New Roman" panose="02020603050405020304" pitchFamily="18" charset="0"/>
              </a:rPr>
              <a:t>semptomlar</a:t>
            </a:r>
          </a:p>
          <a:p>
            <a:pPr algn="just">
              <a:lnSpc>
                <a:spcPct val="160000"/>
              </a:lnSpc>
              <a:defRPr/>
            </a:pPr>
            <a:r>
              <a:rPr lang="tr-TR" dirty="0" err="1">
                <a:solidFill>
                  <a:srgbClr val="080CB8"/>
                </a:solidFill>
                <a:cs typeface="Times New Roman" panose="02020603050405020304" pitchFamily="18" charset="0"/>
              </a:rPr>
              <a:t>Anafilaktik</a:t>
            </a:r>
            <a:r>
              <a:rPr lang="tr-TR" dirty="0">
                <a:solidFill>
                  <a:srgbClr val="080CB8"/>
                </a:solidFill>
                <a:cs typeface="Times New Roman" panose="02020603050405020304" pitchFamily="18" charset="0"/>
              </a:rPr>
              <a:t> </a:t>
            </a:r>
            <a:r>
              <a:rPr lang="tr-TR" dirty="0" err="1">
                <a:solidFill>
                  <a:srgbClr val="080CB8"/>
                </a:solidFill>
                <a:cs typeface="Times New Roman" panose="02020603050405020304" pitchFamily="18" charset="0"/>
              </a:rPr>
              <a:t>şok</a:t>
            </a:r>
            <a:r>
              <a:rPr lang="tr-TR" dirty="0">
                <a:solidFill>
                  <a:srgbClr val="080CB8"/>
                </a:solidFill>
                <a:cs typeface="Times New Roman" panose="02020603050405020304" pitchFamily="18" charset="0"/>
              </a:rPr>
              <a:t> dahil </a:t>
            </a:r>
            <a:r>
              <a:rPr lang="tr-TR" dirty="0" err="1">
                <a:cs typeface="Times New Roman" panose="02020603050405020304" pitchFamily="18" charset="0"/>
              </a:rPr>
              <a:t>anafilaktik</a:t>
            </a:r>
            <a:r>
              <a:rPr lang="tr-TR" dirty="0">
                <a:cs typeface="Times New Roman" panose="02020603050405020304" pitchFamily="18" charset="0"/>
              </a:rPr>
              <a:t> reaksiyon vakaları bildirilmiştir</a:t>
            </a:r>
          </a:p>
          <a:p>
            <a:pPr algn="just">
              <a:lnSpc>
                <a:spcPct val="160000"/>
              </a:lnSpc>
              <a:defRPr/>
            </a:pPr>
            <a:r>
              <a:rPr lang="tr-TR" dirty="0">
                <a:cs typeface="Times New Roman" panose="02020603050405020304" pitchFamily="18" charset="0"/>
              </a:rPr>
              <a:t>Tedavilere yanıt </a:t>
            </a:r>
            <a:r>
              <a:rPr lang="tr-TR" dirty="0" err="1">
                <a:cs typeface="Times New Roman" panose="02020603050405020304" pitchFamily="18" charset="0"/>
              </a:rPr>
              <a:t>vermis</a:t>
            </a:r>
            <a:r>
              <a:rPr lang="tr-TR" dirty="0">
                <a:cs typeface="Times New Roman" panose="02020603050405020304" pitchFamily="18" charset="0"/>
              </a:rPr>
              <a:t>̧ (</a:t>
            </a:r>
            <a:r>
              <a:rPr lang="tr-TR" dirty="0" err="1">
                <a:cs typeface="Times New Roman" panose="02020603050405020304" pitchFamily="18" charset="0"/>
              </a:rPr>
              <a:t>örn</a:t>
            </a:r>
            <a:r>
              <a:rPr lang="tr-TR" dirty="0">
                <a:cs typeface="Times New Roman" panose="02020603050405020304" pitchFamily="18" charset="0"/>
              </a:rPr>
              <a:t>. </a:t>
            </a:r>
            <a:r>
              <a:rPr lang="tr-TR" dirty="0" err="1">
                <a:solidFill>
                  <a:srgbClr val="080CB8"/>
                </a:solidFill>
                <a:cs typeface="Times New Roman" panose="02020603050405020304" pitchFamily="18" charset="0"/>
              </a:rPr>
              <a:t>antihistaminikler</a:t>
            </a:r>
            <a:r>
              <a:rPr lang="tr-TR" dirty="0">
                <a:solidFill>
                  <a:srgbClr val="080CB8"/>
                </a:solidFill>
                <a:cs typeface="Times New Roman" panose="02020603050405020304" pitchFamily="18" charset="0"/>
              </a:rPr>
              <a:t>, </a:t>
            </a:r>
            <a:r>
              <a:rPr lang="tr-TR" dirty="0" err="1">
                <a:solidFill>
                  <a:srgbClr val="080CB8"/>
                </a:solidFill>
                <a:cs typeface="Times New Roman" panose="02020603050405020304" pitchFamily="18" charset="0"/>
              </a:rPr>
              <a:t>kortikosteroidler</a:t>
            </a:r>
            <a:r>
              <a:rPr lang="tr-TR" dirty="0">
                <a:solidFill>
                  <a:srgbClr val="080CB8"/>
                </a:solidFill>
                <a:cs typeface="Times New Roman" panose="02020603050405020304" pitchFamily="18" charset="0"/>
              </a:rPr>
              <a:t>, </a:t>
            </a:r>
            <a:r>
              <a:rPr lang="tr-TR" dirty="0" err="1">
                <a:solidFill>
                  <a:srgbClr val="080CB8"/>
                </a:solidFill>
                <a:cs typeface="Times New Roman" panose="02020603050405020304" pitchFamily="18" charset="0"/>
              </a:rPr>
              <a:t>hidrasyon</a:t>
            </a:r>
            <a:r>
              <a:rPr lang="tr-TR" dirty="0">
                <a:solidFill>
                  <a:srgbClr val="080CB8"/>
                </a:solidFill>
                <a:cs typeface="Times New Roman" panose="02020603050405020304" pitchFamily="18" charset="0"/>
              </a:rPr>
              <a:t> </a:t>
            </a:r>
            <a:r>
              <a:rPr lang="tr-TR" dirty="0">
                <a:cs typeface="Times New Roman" panose="02020603050405020304" pitchFamily="18" charset="0"/>
              </a:rPr>
              <a:t>ya da oksijen desteği) ya da kendiliğinden düzelmiştir. </a:t>
            </a:r>
          </a:p>
          <a:p>
            <a:pPr algn="just">
              <a:lnSpc>
                <a:spcPct val="160000"/>
              </a:lnSpc>
              <a:defRPr/>
            </a:pPr>
            <a:r>
              <a:rPr lang="tr-TR" dirty="0">
                <a:cs typeface="Times New Roman" panose="02020603050405020304" pitchFamily="18" charset="0"/>
              </a:rPr>
              <a:t>Bu potansiyel reaksiyonlara karşı uygun önlemler alınmalıdır.</a:t>
            </a:r>
          </a:p>
        </p:txBody>
      </p:sp>
      <p:sp>
        <p:nvSpPr>
          <p:cNvPr id="238599" name="Title 3">
            <a:extLst>
              <a:ext uri="{FF2B5EF4-FFF2-40B4-BE49-F238E27FC236}">
                <a16:creationId xmlns:a16="http://schemas.microsoft.com/office/drawing/2014/main" id="{6599F181-A088-3C44-8084-A61BF67D66CA}"/>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tr-TR" altLang="tr-TR" sz="3600" dirty="0" err="1">
                <a:solidFill>
                  <a:schemeClr val="bg1"/>
                </a:solidFill>
                <a:latin typeface="Times New Roman" panose="02020603050405020304" pitchFamily="18" charset="0"/>
                <a:ea typeface="ＭＳ Ｐゴシック" panose="020B0600070205080204" pitchFamily="34" charset="-128"/>
              </a:rPr>
              <a:t>Plerixafor</a:t>
            </a:r>
            <a:r>
              <a:rPr lang="tr-TR" altLang="tr-TR" sz="3600" dirty="0">
                <a:solidFill>
                  <a:schemeClr val="bg1"/>
                </a:solidFill>
                <a:latin typeface="Times New Roman" panose="02020603050405020304" pitchFamily="18" charset="0"/>
                <a:ea typeface="ＭＳ Ｐゴシック" panose="020B0600070205080204" pitchFamily="34" charset="-128"/>
              </a:rPr>
              <a:t>: </a:t>
            </a:r>
            <a:br>
              <a:rPr lang="tr-TR" altLang="tr-TR" sz="3600" dirty="0">
                <a:solidFill>
                  <a:schemeClr val="bg1"/>
                </a:solidFill>
                <a:latin typeface="Times New Roman" panose="02020603050405020304" pitchFamily="18" charset="0"/>
                <a:ea typeface="ＭＳ Ｐゴシック" panose="020B0600070205080204" pitchFamily="34" charset="-128"/>
              </a:rPr>
            </a:br>
            <a:r>
              <a:rPr lang="tr-TR" altLang="tr-TR" sz="3600" dirty="0" err="1">
                <a:solidFill>
                  <a:schemeClr val="bg1"/>
                </a:solidFill>
                <a:latin typeface="Times New Roman" panose="02020603050405020304" pitchFamily="18" charset="0"/>
                <a:ea typeface="ＭＳ Ｐゴシック" panose="020B0600070205080204" pitchFamily="34" charset="-128"/>
              </a:rPr>
              <a:t>Allerjik</a:t>
            </a:r>
            <a:r>
              <a:rPr lang="tr-TR" altLang="tr-TR" sz="3600" dirty="0">
                <a:solidFill>
                  <a:schemeClr val="bg1"/>
                </a:solidFill>
                <a:latin typeface="Times New Roman" panose="02020603050405020304" pitchFamily="18" charset="0"/>
                <a:ea typeface="ＭＳ Ｐゴシック" panose="020B0600070205080204" pitchFamily="34" charset="-128"/>
              </a:rPr>
              <a:t> Reaksiyonlar</a:t>
            </a:r>
          </a:p>
        </p:txBody>
      </p:sp>
    </p:spTree>
    <p:extLst>
      <p:ext uri="{BB962C8B-B14F-4D97-AF65-F5344CB8AC3E}">
        <p14:creationId xmlns:p14="http://schemas.microsoft.com/office/powerpoint/2010/main" val="47289811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Content Placeholder 1">
            <a:extLst>
              <a:ext uri="{FF2B5EF4-FFF2-40B4-BE49-F238E27FC236}">
                <a16:creationId xmlns:a16="http://schemas.microsoft.com/office/drawing/2014/main" id="{6AB2EE01-392B-BB45-9800-4126F08EF6F4}"/>
              </a:ext>
            </a:extLst>
          </p:cNvPr>
          <p:cNvSpPr>
            <a:spLocks noGrp="1" noChangeArrowheads="1"/>
          </p:cNvSpPr>
          <p:nvPr>
            <p:ph idx="1"/>
          </p:nvPr>
        </p:nvSpPr>
        <p:spPr bwMode="auto">
          <a:xfrm>
            <a:off x="2154238" y="1444626"/>
            <a:ext cx="788035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tr-TR" altLang="tr-TR" dirty="0" err="1">
                <a:latin typeface="Times New Roman" panose="02020603050405020304" pitchFamily="18" charset="0"/>
                <a:ea typeface="ＭＳ Ｐゴシック" panose="020B0600070205080204" pitchFamily="34" charset="-128"/>
              </a:rPr>
              <a:t>Subkütan</a:t>
            </a:r>
            <a:r>
              <a:rPr lang="tr-TR" altLang="tr-TR" dirty="0">
                <a:latin typeface="Times New Roman" panose="02020603050405020304" pitchFamily="18" charset="0"/>
                <a:ea typeface="ＭＳ Ｐゴシック" panose="020B0600070205080204" pitchFamily="34" charset="-128"/>
              </a:rPr>
              <a:t> enjeksiyonlardan sonra </a:t>
            </a:r>
            <a:r>
              <a:rPr lang="tr-TR" altLang="tr-TR" dirty="0" err="1">
                <a:solidFill>
                  <a:srgbClr val="FF0000"/>
                </a:solidFill>
                <a:latin typeface="Times New Roman" panose="02020603050405020304" pitchFamily="18" charset="0"/>
                <a:ea typeface="ＭＳ Ｐゴシック" panose="020B0600070205080204" pitchFamily="34" charset="-128"/>
              </a:rPr>
              <a:t>ortostatik</a:t>
            </a:r>
            <a:r>
              <a:rPr lang="tr-TR" altLang="tr-TR" dirty="0">
                <a:solidFill>
                  <a:srgbClr val="FF0000"/>
                </a:solidFill>
                <a:latin typeface="Times New Roman" panose="02020603050405020304" pitchFamily="18" charset="0"/>
                <a:ea typeface="ＭＳ Ｐゴシック" panose="020B0600070205080204" pitchFamily="34" charset="-128"/>
              </a:rPr>
              <a:t> hipotansiyon ve/veya </a:t>
            </a:r>
            <a:r>
              <a:rPr lang="tr-TR" altLang="tr-TR" dirty="0" err="1">
                <a:solidFill>
                  <a:srgbClr val="FF0000"/>
                </a:solidFill>
                <a:latin typeface="Times New Roman" panose="02020603050405020304" pitchFamily="18" charset="0"/>
                <a:ea typeface="ＭＳ Ｐゴシック" panose="020B0600070205080204" pitchFamily="34" charset="-128"/>
              </a:rPr>
              <a:t>senkop</a:t>
            </a:r>
            <a:r>
              <a:rPr lang="tr-TR" altLang="tr-TR" dirty="0">
                <a:latin typeface="Times New Roman" panose="02020603050405020304" pitchFamily="18" charset="0"/>
                <a:ea typeface="ＭＳ Ｐゴシック" panose="020B0600070205080204" pitchFamily="34" charset="-128"/>
              </a:rPr>
              <a:t> gibi </a:t>
            </a:r>
            <a:r>
              <a:rPr lang="tr-TR" altLang="tr-TR" dirty="0" err="1">
                <a:latin typeface="Times New Roman" panose="02020603050405020304" pitchFamily="18" charset="0"/>
                <a:ea typeface="ＭＳ Ｐゴシック" panose="020B0600070205080204" pitchFamily="34" charset="-128"/>
              </a:rPr>
              <a:t>vazovagal</a:t>
            </a:r>
            <a:r>
              <a:rPr lang="tr-TR" altLang="tr-TR" dirty="0">
                <a:latin typeface="Times New Roman" panose="02020603050405020304" pitchFamily="18" charset="0"/>
                <a:ea typeface="ＭＳ Ｐゴシック" panose="020B0600070205080204" pitchFamily="34" charset="-128"/>
              </a:rPr>
              <a:t> reaksiyonlar gerçekleşebilir. </a:t>
            </a:r>
          </a:p>
          <a:p>
            <a:pPr algn="just">
              <a:lnSpc>
                <a:spcPct val="150000"/>
              </a:lnSpc>
              <a:buFont typeface="Wingdings" panose="05000000000000000000" pitchFamily="2" charset="2"/>
              <a:buChar char="§"/>
            </a:pPr>
            <a:r>
              <a:rPr lang="tr-TR" altLang="tr-TR" dirty="0">
                <a:latin typeface="Times New Roman" panose="02020603050405020304" pitchFamily="18" charset="0"/>
                <a:ea typeface="ＭＳ Ｐゴシック" panose="020B0600070205080204" pitchFamily="34" charset="-128"/>
              </a:rPr>
              <a:t>Bu potansiyel reaksiyonlara karşı uygun önlemler alınmalıdır. </a:t>
            </a:r>
          </a:p>
          <a:p>
            <a:pPr algn="just">
              <a:lnSpc>
                <a:spcPct val="150000"/>
              </a:lnSpc>
            </a:pPr>
            <a:endParaRPr lang="tr-TR" altLang="tr-TR" dirty="0">
              <a:latin typeface="Times New Roman" panose="02020603050405020304" pitchFamily="18" charset="0"/>
              <a:ea typeface="ＭＳ Ｐゴシック" panose="020B0600070205080204" pitchFamily="34" charset="-128"/>
            </a:endParaRPr>
          </a:p>
        </p:txBody>
      </p:sp>
      <p:sp>
        <p:nvSpPr>
          <p:cNvPr id="239623" name="Title 3">
            <a:extLst>
              <a:ext uri="{FF2B5EF4-FFF2-40B4-BE49-F238E27FC236}">
                <a16:creationId xmlns:a16="http://schemas.microsoft.com/office/drawing/2014/main" id="{A0E24286-8384-FD45-9201-D902FC70E7CF}"/>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tr-TR" altLang="tr-TR" sz="3600" dirty="0" err="1">
                <a:solidFill>
                  <a:schemeClr val="bg1"/>
                </a:solidFill>
                <a:latin typeface="Times New Roman" panose="02020603050405020304" pitchFamily="18" charset="0"/>
                <a:ea typeface="ＭＳ Ｐゴシック" panose="020B0600070205080204" pitchFamily="34" charset="-128"/>
              </a:rPr>
              <a:t>Plerixafor</a:t>
            </a:r>
            <a:r>
              <a:rPr lang="tr-TR" altLang="tr-TR" sz="3600" dirty="0">
                <a:solidFill>
                  <a:schemeClr val="bg1"/>
                </a:solidFill>
                <a:latin typeface="Times New Roman" panose="02020603050405020304" pitchFamily="18" charset="0"/>
                <a:ea typeface="ＭＳ Ｐゴシック" panose="020B0600070205080204" pitchFamily="34" charset="-128"/>
              </a:rPr>
              <a:t>: </a:t>
            </a:r>
            <a:br>
              <a:rPr lang="tr-TR" altLang="tr-TR" sz="3600" dirty="0">
                <a:solidFill>
                  <a:schemeClr val="bg1"/>
                </a:solidFill>
                <a:latin typeface="Times New Roman" panose="02020603050405020304" pitchFamily="18" charset="0"/>
                <a:ea typeface="ＭＳ Ｐゴシック" panose="020B0600070205080204" pitchFamily="34" charset="-128"/>
              </a:rPr>
            </a:br>
            <a:r>
              <a:rPr lang="tr-TR" altLang="tr-TR" sz="3600" dirty="0" err="1">
                <a:solidFill>
                  <a:schemeClr val="bg1"/>
                </a:solidFill>
                <a:latin typeface="Times New Roman" panose="02020603050405020304" pitchFamily="18" charset="0"/>
                <a:ea typeface="ＭＳ Ｐゴシック" panose="020B0600070205080204" pitchFamily="34" charset="-128"/>
              </a:rPr>
              <a:t>Vazovagal</a:t>
            </a:r>
            <a:r>
              <a:rPr lang="tr-TR" altLang="tr-TR" sz="3600" dirty="0">
                <a:solidFill>
                  <a:schemeClr val="bg1"/>
                </a:solidFill>
                <a:latin typeface="Times New Roman" panose="02020603050405020304" pitchFamily="18" charset="0"/>
                <a:ea typeface="ＭＳ Ｐゴシック" panose="020B0600070205080204" pitchFamily="34" charset="-128"/>
              </a:rPr>
              <a:t> Reaksiyonlar</a:t>
            </a:r>
          </a:p>
        </p:txBody>
      </p:sp>
    </p:spTree>
    <p:extLst>
      <p:ext uri="{BB962C8B-B14F-4D97-AF65-F5344CB8AC3E}">
        <p14:creationId xmlns:p14="http://schemas.microsoft.com/office/powerpoint/2010/main" val="317379722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Content Placeholder 1">
            <a:extLst>
              <a:ext uri="{FF2B5EF4-FFF2-40B4-BE49-F238E27FC236}">
                <a16:creationId xmlns:a16="http://schemas.microsoft.com/office/drawing/2014/main" id="{CB0FE6E8-A56E-6147-A0AF-34799F3E91C1}"/>
              </a:ext>
            </a:extLst>
          </p:cNvPr>
          <p:cNvSpPr>
            <a:spLocks noGrp="1" noChangeArrowheads="1"/>
          </p:cNvSpPr>
          <p:nvPr>
            <p:ph idx="1"/>
          </p:nvPr>
        </p:nvSpPr>
        <p:spPr bwMode="auto">
          <a:xfrm>
            <a:off x="2154238" y="1444626"/>
            <a:ext cx="788035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tr-TR" altLang="tr-TR" sz="2400" dirty="0">
                <a:latin typeface="Times New Roman" panose="02020603050405020304" pitchFamily="18" charset="0"/>
                <a:ea typeface="ＭＳ Ｐゴシック" panose="020B0600070205080204" pitchFamily="34" charset="-128"/>
              </a:rPr>
              <a:t>Farelerde, insan dozunun 4 katı </a:t>
            </a:r>
            <a:r>
              <a:rPr lang="tr-TR" altLang="tr-TR" sz="2400" dirty="0" err="1">
                <a:latin typeface="Times New Roman" panose="02020603050405020304" pitchFamily="18" charset="0"/>
                <a:ea typeface="ＭＳ Ｐゴシック" panose="020B0600070205080204" pitchFamily="34" charset="-128"/>
              </a:rPr>
              <a:t>düzeyinde</a:t>
            </a:r>
            <a:r>
              <a:rPr lang="tr-TR" altLang="tr-TR" sz="2400" dirty="0">
                <a:latin typeface="Times New Roman" panose="02020603050405020304" pitchFamily="18" charset="0"/>
                <a:ea typeface="ＭＳ Ｐゴシック" panose="020B0600070205080204" pitchFamily="34" charset="-128"/>
              </a:rPr>
              <a:t> kullanıldığında ekstra-</a:t>
            </a:r>
            <a:r>
              <a:rPr lang="tr-TR" altLang="tr-TR" sz="2400" dirty="0" err="1">
                <a:latin typeface="Times New Roman" panose="02020603050405020304" pitchFamily="18" charset="0"/>
                <a:ea typeface="ＭＳ Ｐゴシック" panose="020B0600070205080204" pitchFamily="34" charset="-128"/>
              </a:rPr>
              <a:t>medüller</a:t>
            </a:r>
            <a:r>
              <a:rPr lang="tr-TR" altLang="tr-TR" sz="2400" dirty="0">
                <a:latin typeface="Times New Roman" panose="02020603050405020304" pitchFamily="18" charset="0"/>
                <a:ea typeface="ＭＳ Ｐゴシック" panose="020B0600070205080204" pitchFamily="34" charset="-128"/>
              </a:rPr>
              <a:t> </a:t>
            </a:r>
            <a:r>
              <a:rPr lang="tr-TR" altLang="tr-TR" sz="2400" dirty="0" err="1">
                <a:latin typeface="Times New Roman" panose="02020603050405020304" pitchFamily="18" charset="0"/>
                <a:ea typeface="ＭＳ Ｐゴシック" panose="020B0600070205080204" pitchFamily="34" charset="-128"/>
              </a:rPr>
              <a:t>hematopoez</a:t>
            </a:r>
            <a:r>
              <a:rPr lang="tr-TR" altLang="tr-TR" sz="2400" dirty="0">
                <a:latin typeface="Times New Roman" panose="02020603050405020304" pitchFamily="18" charset="0"/>
                <a:ea typeface="ＭＳ Ｐゴシック" panose="020B0600070205080204" pitchFamily="34" charset="-128"/>
              </a:rPr>
              <a:t> gözlenmiştir. </a:t>
            </a:r>
          </a:p>
          <a:p>
            <a:pPr algn="just">
              <a:lnSpc>
                <a:spcPct val="150000"/>
              </a:lnSpc>
              <a:buFont typeface="Wingdings" panose="05000000000000000000" pitchFamily="2" charset="2"/>
              <a:buChar char="§"/>
            </a:pPr>
            <a:r>
              <a:rPr lang="tr-TR" altLang="tr-TR" sz="2400" dirty="0">
                <a:latin typeface="Times New Roman" panose="02020603050405020304" pitchFamily="18" charset="0"/>
                <a:ea typeface="ＭＳ Ｐゴシック" panose="020B0600070205080204" pitchFamily="34" charset="-128"/>
              </a:rPr>
              <a:t>Ancak klinik çalışmalarda dalak boyutu üzerindeki etkileri özel olarak değerlendirilmemiştir. </a:t>
            </a:r>
          </a:p>
          <a:p>
            <a:pPr algn="just">
              <a:lnSpc>
                <a:spcPct val="150000"/>
              </a:lnSpc>
              <a:buFont typeface="Wingdings" panose="05000000000000000000" pitchFamily="2" charset="2"/>
              <a:buChar char="§"/>
            </a:pPr>
            <a:r>
              <a:rPr lang="tr-TR" altLang="tr-TR" sz="2400" dirty="0">
                <a:latin typeface="Times New Roman" panose="02020603050405020304" pitchFamily="18" charset="0"/>
                <a:ea typeface="ＭＳ Ｐゴシック" panose="020B0600070205080204" pitchFamily="34" charset="-128"/>
              </a:rPr>
              <a:t>Üst batın, </a:t>
            </a:r>
            <a:r>
              <a:rPr lang="tr-TR" altLang="tr-TR" sz="2400" dirty="0" err="1">
                <a:latin typeface="Times New Roman" panose="02020603050405020304" pitchFamily="18" charset="0"/>
                <a:ea typeface="ＭＳ Ｐゴシック" panose="020B0600070205080204" pitchFamily="34" charset="-128"/>
              </a:rPr>
              <a:t>skapula</a:t>
            </a:r>
            <a:r>
              <a:rPr lang="tr-TR" altLang="tr-TR" sz="2400" dirty="0">
                <a:latin typeface="Times New Roman" panose="02020603050405020304" pitchFamily="18" charset="0"/>
                <a:ea typeface="ＭＳ Ｐゴシック" panose="020B0600070205080204" pitchFamily="34" charset="-128"/>
              </a:rPr>
              <a:t> veya omuz ağrısı bildiren hastalarda dalak büyümesi değerlendirilmelidir.</a:t>
            </a:r>
          </a:p>
          <a:p>
            <a:pPr>
              <a:lnSpc>
                <a:spcPct val="150000"/>
              </a:lnSpc>
            </a:pPr>
            <a:endParaRPr lang="tr-TR" altLang="tr-TR" sz="2400" dirty="0">
              <a:latin typeface="Times New Roman" panose="02020603050405020304" pitchFamily="18" charset="0"/>
              <a:ea typeface="ＭＳ Ｐゴシック" panose="020B0600070205080204" pitchFamily="34" charset="-128"/>
            </a:endParaRPr>
          </a:p>
        </p:txBody>
      </p:sp>
      <p:sp>
        <p:nvSpPr>
          <p:cNvPr id="240647" name="Title 3">
            <a:extLst>
              <a:ext uri="{FF2B5EF4-FFF2-40B4-BE49-F238E27FC236}">
                <a16:creationId xmlns:a16="http://schemas.microsoft.com/office/drawing/2014/main" id="{0960E512-03B2-B94C-9D39-5ADA2DC4C01E}"/>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tr-TR" altLang="tr-TR" sz="3600" dirty="0" err="1">
                <a:solidFill>
                  <a:schemeClr val="bg1"/>
                </a:solidFill>
                <a:latin typeface="Times New Roman" panose="02020603050405020304" pitchFamily="18" charset="0"/>
                <a:ea typeface="ＭＳ Ｐゴシック" panose="020B0600070205080204" pitchFamily="34" charset="-128"/>
              </a:rPr>
              <a:t>Plerixafor</a:t>
            </a:r>
            <a:r>
              <a:rPr lang="tr-TR" altLang="tr-TR" sz="3600" dirty="0">
                <a:solidFill>
                  <a:schemeClr val="bg1"/>
                </a:solidFill>
                <a:latin typeface="Times New Roman" panose="02020603050405020304" pitchFamily="18" charset="0"/>
                <a:ea typeface="ＭＳ Ｐゴシック" panose="020B0600070205080204" pitchFamily="34" charset="-128"/>
              </a:rPr>
              <a:t>: </a:t>
            </a:r>
            <a:br>
              <a:rPr lang="tr-TR" altLang="tr-TR" sz="3600" dirty="0">
                <a:solidFill>
                  <a:schemeClr val="bg1"/>
                </a:solidFill>
                <a:latin typeface="Times New Roman" panose="02020603050405020304" pitchFamily="18" charset="0"/>
                <a:ea typeface="ＭＳ Ｐゴシック" panose="020B0600070205080204" pitchFamily="34" charset="-128"/>
              </a:rPr>
            </a:br>
            <a:r>
              <a:rPr lang="tr-TR" altLang="tr-TR" sz="3600" dirty="0">
                <a:solidFill>
                  <a:schemeClr val="bg1"/>
                </a:solidFill>
                <a:latin typeface="Times New Roman" panose="02020603050405020304" pitchFamily="18" charset="0"/>
                <a:ea typeface="ＭＳ Ｐゴシック" panose="020B0600070205080204" pitchFamily="34" charset="-128"/>
              </a:rPr>
              <a:t>Dalak büyümesi ve yırtılması</a:t>
            </a:r>
          </a:p>
        </p:txBody>
      </p:sp>
    </p:spTree>
    <p:extLst>
      <p:ext uri="{BB962C8B-B14F-4D97-AF65-F5344CB8AC3E}">
        <p14:creationId xmlns:p14="http://schemas.microsoft.com/office/powerpoint/2010/main" val="175850321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3">
            <a:extLst>
              <a:ext uri="{FF2B5EF4-FFF2-40B4-BE49-F238E27FC236}">
                <a16:creationId xmlns:a16="http://schemas.microsoft.com/office/drawing/2014/main" id="{9C93F907-4DC9-CE47-AFFE-6131223C1DD8}"/>
              </a:ext>
            </a:extLst>
          </p:cNvPr>
          <p:cNvSpPr txBox="1">
            <a:spLocks noChangeArrowheads="1"/>
          </p:cNvSpPr>
          <p:nvPr/>
        </p:nvSpPr>
        <p:spPr bwMode="auto">
          <a:xfrm>
            <a:off x="2085976" y="1336676"/>
            <a:ext cx="7897813"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2400">
                <a:solidFill>
                  <a:schemeClr val="tx1"/>
                </a:solidFill>
                <a:latin typeface="Arial" panose="020B0604020202020204" pitchFamily="34" charset="0"/>
                <a:ea typeface="ＭＳ Ｐゴシック" panose="020B0600070205080204" pitchFamily="34" charset="-128"/>
              </a:defRPr>
            </a:lvl1pPr>
            <a:lvl2pPr marL="685800" indent="-2286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lgn="just">
              <a:lnSpc>
                <a:spcPct val="170000"/>
              </a:lnSpc>
              <a:spcBef>
                <a:spcPts val="1000"/>
              </a:spcBef>
              <a:buFont typeface="Wingdings" panose="05000000000000000000" pitchFamily="2" charset="2"/>
              <a:buChar char="§"/>
            </a:pPr>
            <a:r>
              <a:rPr lang="tr-TR" altLang="tr-TR" dirty="0">
                <a:solidFill>
                  <a:srgbClr val="002060"/>
                </a:solidFill>
                <a:latin typeface="+mn-lt"/>
              </a:rPr>
              <a:t>Gebelerde kullanımı ile fetüse zarar verebilir, gebede kullanılmamalıdır. </a:t>
            </a:r>
          </a:p>
          <a:p>
            <a:pPr marL="342900" indent="-342900" algn="just">
              <a:lnSpc>
                <a:spcPct val="170000"/>
              </a:lnSpc>
              <a:spcBef>
                <a:spcPts val="1000"/>
              </a:spcBef>
              <a:buFont typeface="Wingdings" panose="05000000000000000000" pitchFamily="2" charset="2"/>
              <a:buChar char="§"/>
            </a:pPr>
            <a:r>
              <a:rPr lang="tr-TR" altLang="tr-TR" dirty="0">
                <a:solidFill>
                  <a:srgbClr val="002060"/>
                </a:solidFill>
                <a:latin typeface="+mn-lt"/>
              </a:rPr>
              <a:t>Gebelik kategorisi D</a:t>
            </a:r>
          </a:p>
          <a:p>
            <a:pPr marL="342900" indent="-342900" algn="just">
              <a:lnSpc>
                <a:spcPct val="170000"/>
              </a:lnSpc>
              <a:spcBef>
                <a:spcPts val="1000"/>
              </a:spcBef>
              <a:buFont typeface="Wingdings" panose="05000000000000000000" pitchFamily="2" charset="2"/>
              <a:buChar char="§"/>
            </a:pPr>
            <a:r>
              <a:rPr lang="tr-TR" altLang="tr-TR" dirty="0">
                <a:solidFill>
                  <a:srgbClr val="002060"/>
                </a:solidFill>
                <a:latin typeface="+mn-lt"/>
              </a:rPr>
              <a:t>Hayvan çalışmalarında fetüse </a:t>
            </a:r>
            <a:r>
              <a:rPr lang="tr-TR" altLang="tr-TR" dirty="0" err="1">
                <a:solidFill>
                  <a:srgbClr val="002060"/>
                </a:solidFill>
                <a:latin typeface="+mn-lt"/>
              </a:rPr>
              <a:t>toksik</a:t>
            </a:r>
            <a:r>
              <a:rPr lang="tr-TR" altLang="tr-TR" dirty="0">
                <a:solidFill>
                  <a:srgbClr val="002060"/>
                </a:solidFill>
                <a:latin typeface="+mn-lt"/>
              </a:rPr>
              <a:t> etkisi gösterilmiştir. </a:t>
            </a:r>
          </a:p>
          <a:p>
            <a:pPr marL="342900" indent="-342900" algn="just">
              <a:lnSpc>
                <a:spcPct val="170000"/>
              </a:lnSpc>
              <a:spcBef>
                <a:spcPts val="1000"/>
              </a:spcBef>
              <a:buFont typeface="Wingdings" panose="05000000000000000000" pitchFamily="2" charset="2"/>
              <a:buChar char="§"/>
            </a:pPr>
            <a:r>
              <a:rPr lang="tr-TR" altLang="tr-TR" dirty="0">
                <a:solidFill>
                  <a:srgbClr val="002060"/>
                </a:solidFill>
                <a:latin typeface="+mn-lt"/>
              </a:rPr>
              <a:t>İnsan çalışması yoktur.</a:t>
            </a:r>
          </a:p>
          <a:p>
            <a:pPr marL="342900" indent="-342900" algn="just">
              <a:lnSpc>
                <a:spcPct val="170000"/>
              </a:lnSpc>
              <a:spcBef>
                <a:spcPts val="1000"/>
              </a:spcBef>
              <a:buFont typeface="Wingdings" panose="05000000000000000000" pitchFamily="2" charset="2"/>
              <a:buChar char="§"/>
            </a:pPr>
            <a:r>
              <a:rPr lang="tr-TR" altLang="tr-TR" dirty="0" err="1">
                <a:solidFill>
                  <a:srgbClr val="002060"/>
                </a:solidFill>
                <a:latin typeface="+mn-lt"/>
              </a:rPr>
              <a:t>Plerixafor</a:t>
            </a:r>
            <a:r>
              <a:rPr lang="tr-TR" altLang="tr-TR" dirty="0">
                <a:solidFill>
                  <a:srgbClr val="002060"/>
                </a:solidFill>
                <a:latin typeface="+mn-lt"/>
              </a:rPr>
              <a:t> tedavisi sırasında gebe kalınmamalı ve emziren anneler uyarılmalıdır.</a:t>
            </a:r>
          </a:p>
          <a:p>
            <a:pPr algn="just">
              <a:lnSpc>
                <a:spcPct val="170000"/>
              </a:lnSpc>
              <a:spcBef>
                <a:spcPts val="1000"/>
              </a:spcBef>
              <a:buFont typeface="Arial" panose="020B0604020202020204" pitchFamily="34" charset="0"/>
              <a:buChar char="•"/>
            </a:pPr>
            <a:endParaRPr lang="tr-TR" altLang="tr-TR" dirty="0">
              <a:solidFill>
                <a:srgbClr val="002060"/>
              </a:solidFill>
              <a:latin typeface="Times New Roman" panose="02020603050405020304" pitchFamily="18" charset="0"/>
            </a:endParaRPr>
          </a:p>
        </p:txBody>
      </p:sp>
      <p:sp>
        <p:nvSpPr>
          <p:cNvPr id="241671" name="Title 3">
            <a:extLst>
              <a:ext uri="{FF2B5EF4-FFF2-40B4-BE49-F238E27FC236}">
                <a16:creationId xmlns:a16="http://schemas.microsoft.com/office/drawing/2014/main" id="{79BF77D5-3912-5249-A0E6-40E4E926BC83}"/>
              </a:ext>
            </a:extLst>
          </p:cNvPr>
          <p:cNvSpPr>
            <a:spLocks noGrp="1" noChangeArrowheads="1"/>
          </p:cNvSpPr>
          <p:nvPr>
            <p:ph type="title"/>
          </p:nvPr>
        </p:nvSpPr>
        <p:spPr bwMode="auto">
          <a:xfrm>
            <a:off x="2779714" y="53976"/>
            <a:ext cx="6607175" cy="1071563"/>
          </a:xfr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tr-TR" altLang="tr-TR" sz="3600" dirty="0" err="1">
                <a:solidFill>
                  <a:schemeClr val="bg1"/>
                </a:solidFill>
                <a:latin typeface="Times New Roman" panose="02020603050405020304" pitchFamily="18" charset="0"/>
                <a:ea typeface="ＭＳ Ｐゴシック" panose="020B0600070205080204" pitchFamily="34" charset="-128"/>
              </a:rPr>
              <a:t>Plerixafor</a:t>
            </a:r>
            <a:r>
              <a:rPr lang="tr-TR" altLang="tr-TR" sz="3600" dirty="0">
                <a:solidFill>
                  <a:schemeClr val="bg1"/>
                </a:solidFill>
                <a:latin typeface="Times New Roman" panose="02020603050405020304" pitchFamily="18" charset="0"/>
                <a:ea typeface="ＭＳ Ｐゴシック" panose="020B0600070205080204" pitchFamily="34" charset="-128"/>
              </a:rPr>
              <a:t>: </a:t>
            </a:r>
            <a:br>
              <a:rPr lang="tr-TR" altLang="tr-TR" sz="3600" dirty="0">
                <a:solidFill>
                  <a:schemeClr val="bg1"/>
                </a:solidFill>
                <a:latin typeface="Times New Roman" panose="02020603050405020304" pitchFamily="18" charset="0"/>
                <a:ea typeface="ＭＳ Ｐゴシック" panose="020B0600070205080204" pitchFamily="34" charset="-128"/>
              </a:rPr>
            </a:br>
            <a:r>
              <a:rPr lang="tr-TR" altLang="tr-TR" sz="3600" dirty="0">
                <a:solidFill>
                  <a:schemeClr val="bg1"/>
                </a:solidFill>
                <a:latin typeface="Times New Roman" panose="02020603050405020304" pitchFamily="18" charset="0"/>
                <a:ea typeface="ＭＳ Ｐゴシック" panose="020B0600070205080204" pitchFamily="34" charset="-128"/>
              </a:rPr>
              <a:t>Gebelik</a:t>
            </a:r>
          </a:p>
        </p:txBody>
      </p:sp>
    </p:spTree>
    <p:extLst>
      <p:ext uri="{BB962C8B-B14F-4D97-AF65-F5344CB8AC3E}">
        <p14:creationId xmlns:p14="http://schemas.microsoft.com/office/powerpoint/2010/main" val="1135398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Başlık"/>
          <p:cNvSpPr>
            <a:spLocks noGrp="1"/>
          </p:cNvSpPr>
          <p:nvPr>
            <p:ph type="title"/>
          </p:nvPr>
        </p:nvSpPr>
        <p:spPr>
          <a:xfrm>
            <a:off x="1338349" y="228600"/>
            <a:ext cx="9767455" cy="990600"/>
          </a:xfrm>
        </p:spPr>
        <p:txBody>
          <a:bodyPr>
            <a:normAutofit fontScale="90000"/>
          </a:bodyPr>
          <a:lstStyle/>
          <a:p>
            <a:pPr eaLnBrk="1" hangingPunct="1"/>
            <a:r>
              <a:rPr lang="tr-TR" altLang="tr-TR" sz="4000" b="1" dirty="0">
                <a:latin typeface="+mn-lt"/>
                <a:cs typeface="Arial" panose="020B0604020202020204" pitchFamily="34" charset="0"/>
              </a:rPr>
              <a:t>Kök Hücre Kaynaklarına Göre </a:t>
            </a:r>
            <a:r>
              <a:rPr lang="tr-TR" altLang="tr-TR" sz="4000" b="1" dirty="0" err="1">
                <a:latin typeface="+mn-lt"/>
                <a:cs typeface="Arial" panose="020B0604020202020204" pitchFamily="34" charset="0"/>
              </a:rPr>
              <a:t>Hematopoetik</a:t>
            </a:r>
            <a:r>
              <a:rPr lang="tr-TR" altLang="tr-TR" sz="4000" b="1" dirty="0">
                <a:latin typeface="+mn-lt"/>
                <a:cs typeface="Arial" panose="020B0604020202020204" pitchFamily="34" charset="0"/>
              </a:rPr>
              <a:t> Hücre Özellikleri</a:t>
            </a:r>
            <a:endParaRPr lang="en-US" altLang="tr-TR" sz="4000" b="1" dirty="0">
              <a:latin typeface="+mn-lt"/>
              <a:cs typeface="Arial" panose="020B0604020202020204" pitchFamily="34" charset="0"/>
            </a:endParaRPr>
          </a:p>
        </p:txBody>
      </p:sp>
      <p:sp>
        <p:nvSpPr>
          <p:cNvPr id="39939" name="3 İçerik Yer Tutucusu"/>
          <p:cNvSpPr>
            <a:spLocks noGrp="1"/>
          </p:cNvSpPr>
          <p:nvPr>
            <p:ph sz="quarter" idx="4294967295"/>
          </p:nvPr>
        </p:nvSpPr>
        <p:spPr>
          <a:xfrm>
            <a:off x="2133600" y="1589088"/>
            <a:ext cx="3810000" cy="4887912"/>
          </a:xfrm>
          <a:ln>
            <a:solidFill>
              <a:srgbClr val="C00000"/>
            </a:solidFill>
            <a:miter lim="800000"/>
            <a:headEnd/>
            <a:tailEnd/>
          </a:ln>
        </p:spPr>
        <p:txBody>
          <a:bodyPr/>
          <a:lstStyle/>
          <a:p>
            <a:pPr eaLnBrk="1" hangingPunct="1">
              <a:buFont typeface="Wingdings" panose="05000000000000000000" pitchFamily="2" charset="2"/>
              <a:buNone/>
            </a:pPr>
            <a:r>
              <a:rPr lang="tr-TR" altLang="tr-TR" sz="2400" b="1" u="sng" dirty="0">
                <a:solidFill>
                  <a:srgbClr val="C00000"/>
                </a:solidFill>
                <a:cs typeface="Arial" panose="020B0604020202020204" pitchFamily="34" charset="0"/>
              </a:rPr>
              <a:t>Kemik iliği:</a:t>
            </a:r>
          </a:p>
          <a:p>
            <a:pPr eaLnBrk="1" hangingPunct="1">
              <a:buFont typeface="Wingdings" panose="05000000000000000000" pitchFamily="2" charset="2"/>
              <a:buChar char="§"/>
            </a:pPr>
            <a:r>
              <a:rPr lang="tr-TR" altLang="tr-TR" sz="2400" dirty="0">
                <a:cs typeface="Arial" panose="020B0604020202020204" pitchFamily="34" charset="0"/>
              </a:rPr>
              <a:t>Genel anestezi altında ameliyathanede steril koşullarda toplanır.</a:t>
            </a:r>
          </a:p>
          <a:p>
            <a:pPr eaLnBrk="1" hangingPunct="1">
              <a:buFont typeface="Wingdings" panose="05000000000000000000" pitchFamily="2" charset="2"/>
              <a:buChar char="§"/>
            </a:pPr>
            <a:r>
              <a:rPr lang="tr-TR" altLang="tr-TR" sz="2400" dirty="0">
                <a:cs typeface="Arial" panose="020B0604020202020204" pitchFamily="34" charset="0"/>
              </a:rPr>
              <a:t>Sınırlı sayıda </a:t>
            </a:r>
            <a:r>
              <a:rPr lang="tr-TR" altLang="tr-TR" sz="2400" dirty="0" err="1">
                <a:cs typeface="Arial" panose="020B0604020202020204" pitchFamily="34" charset="0"/>
              </a:rPr>
              <a:t>hematopoetik</a:t>
            </a:r>
            <a:r>
              <a:rPr lang="tr-TR" altLang="tr-TR" sz="2400" dirty="0">
                <a:cs typeface="Arial" panose="020B0604020202020204" pitchFamily="34" charset="0"/>
              </a:rPr>
              <a:t> hücre içerir.</a:t>
            </a:r>
          </a:p>
          <a:p>
            <a:pPr eaLnBrk="1" hangingPunct="1">
              <a:buFont typeface="Wingdings" panose="05000000000000000000" pitchFamily="2" charset="2"/>
              <a:buChar char="§"/>
            </a:pPr>
            <a:r>
              <a:rPr lang="tr-TR" altLang="tr-TR" sz="2400" dirty="0">
                <a:cs typeface="Arial" panose="020B0604020202020204" pitchFamily="34" charset="0"/>
              </a:rPr>
              <a:t>Ortanca çekirdekli hücre: 2x10</a:t>
            </a:r>
            <a:r>
              <a:rPr lang="tr-TR" altLang="tr-TR" sz="2400" baseline="30000" dirty="0">
                <a:cs typeface="Arial" panose="020B0604020202020204" pitchFamily="34" charset="0"/>
              </a:rPr>
              <a:t>8</a:t>
            </a:r>
            <a:r>
              <a:rPr lang="tr-TR" altLang="tr-TR" sz="2400" dirty="0">
                <a:cs typeface="Arial" panose="020B0604020202020204" pitchFamily="34" charset="0"/>
              </a:rPr>
              <a:t>/kg</a:t>
            </a:r>
          </a:p>
          <a:p>
            <a:pPr>
              <a:buFont typeface="Wingdings" panose="05000000000000000000" pitchFamily="2" charset="2"/>
              <a:buChar char="§"/>
            </a:pPr>
            <a:r>
              <a:rPr lang="tr-TR" altLang="tr-TR" sz="2400" dirty="0">
                <a:cs typeface="Arial" panose="020B0604020202020204" pitchFamily="34" charset="0"/>
              </a:rPr>
              <a:t>Ortanca CD34+ hücre: 2,8x10</a:t>
            </a:r>
            <a:r>
              <a:rPr lang="tr-TR" altLang="tr-TR" sz="2400" baseline="30000" dirty="0">
                <a:cs typeface="Arial" panose="020B0604020202020204" pitchFamily="34" charset="0"/>
              </a:rPr>
              <a:t>6</a:t>
            </a:r>
            <a:r>
              <a:rPr lang="tr-TR" altLang="tr-TR" sz="2400" dirty="0">
                <a:cs typeface="Arial" panose="020B0604020202020204" pitchFamily="34" charset="0"/>
              </a:rPr>
              <a:t>/kg</a:t>
            </a:r>
          </a:p>
          <a:p>
            <a:pPr>
              <a:buFont typeface="Wingdings" panose="05000000000000000000" pitchFamily="2" charset="2"/>
              <a:buChar char="§"/>
            </a:pPr>
            <a:r>
              <a:rPr lang="tr-TR" altLang="tr-TR" sz="2400" dirty="0">
                <a:cs typeface="Arial" panose="020B0604020202020204" pitchFamily="34" charset="0"/>
              </a:rPr>
              <a:t>Ortanca T hücre: 2,2x10</a:t>
            </a:r>
            <a:r>
              <a:rPr lang="tr-TR" altLang="tr-TR" sz="2400" baseline="30000" dirty="0">
                <a:cs typeface="Arial" panose="020B0604020202020204" pitchFamily="34" charset="0"/>
              </a:rPr>
              <a:t>7</a:t>
            </a:r>
            <a:r>
              <a:rPr lang="tr-TR" altLang="tr-TR" sz="2400" dirty="0">
                <a:cs typeface="Arial" panose="020B0604020202020204" pitchFamily="34" charset="0"/>
              </a:rPr>
              <a:t>/kg</a:t>
            </a:r>
            <a:endParaRPr lang="en-US" altLang="tr-TR" sz="2400" dirty="0">
              <a:cs typeface="Arial" panose="020B0604020202020204" pitchFamily="34" charset="0"/>
            </a:endParaRPr>
          </a:p>
        </p:txBody>
      </p:sp>
      <p:sp>
        <p:nvSpPr>
          <p:cNvPr id="39940" name="4 İçerik Yer Tutucusu"/>
          <p:cNvSpPr>
            <a:spLocks noGrp="1"/>
          </p:cNvSpPr>
          <p:nvPr>
            <p:ph sz="quarter" idx="4294967295"/>
          </p:nvPr>
        </p:nvSpPr>
        <p:spPr>
          <a:xfrm>
            <a:off x="6172200" y="1524000"/>
            <a:ext cx="4343400" cy="4953000"/>
          </a:xfrm>
          <a:ln>
            <a:solidFill>
              <a:srgbClr val="C00000"/>
            </a:solidFill>
            <a:miter lim="800000"/>
            <a:headEnd/>
            <a:tailEnd/>
          </a:ln>
        </p:spPr>
        <p:txBody>
          <a:bodyPr/>
          <a:lstStyle/>
          <a:p>
            <a:pPr eaLnBrk="1" hangingPunct="1">
              <a:buFont typeface="Wingdings" panose="05000000000000000000" pitchFamily="2" charset="2"/>
              <a:buNone/>
            </a:pPr>
            <a:r>
              <a:rPr lang="tr-TR" altLang="tr-TR" sz="2400" b="1" u="sng" dirty="0">
                <a:solidFill>
                  <a:srgbClr val="C00000"/>
                </a:solidFill>
                <a:cs typeface="Arial" panose="020B0604020202020204" pitchFamily="34" charset="0"/>
              </a:rPr>
              <a:t>Çevre kanı</a:t>
            </a:r>
          </a:p>
          <a:p>
            <a:pPr>
              <a:buFont typeface="Wingdings" panose="05000000000000000000" pitchFamily="2" charset="2"/>
              <a:buChar char="§"/>
            </a:pPr>
            <a:r>
              <a:rPr lang="tr-TR" altLang="tr-TR" sz="2400" dirty="0">
                <a:cs typeface="Arial" panose="020B0604020202020204" pitchFamily="34" charset="0"/>
              </a:rPr>
              <a:t>G-CSF ile </a:t>
            </a:r>
            <a:r>
              <a:rPr lang="tr-TR" altLang="tr-TR" sz="2400" dirty="0" err="1">
                <a:cs typeface="Arial" panose="020B0604020202020204" pitchFamily="34" charset="0"/>
              </a:rPr>
              <a:t>hematopoetik</a:t>
            </a:r>
            <a:r>
              <a:rPr lang="tr-TR" altLang="tr-TR" sz="2400" dirty="0">
                <a:cs typeface="Arial" panose="020B0604020202020204" pitchFamily="34" charset="0"/>
              </a:rPr>
              <a:t> hücrelerin kemik iliğinden dolaşıma </a:t>
            </a:r>
            <a:r>
              <a:rPr lang="tr-TR" altLang="tr-TR" sz="2400" dirty="0" err="1">
                <a:cs typeface="Arial" panose="020B0604020202020204" pitchFamily="34" charset="0"/>
              </a:rPr>
              <a:t>mobilizasyonu</a:t>
            </a:r>
            <a:endParaRPr lang="tr-TR" altLang="tr-TR" sz="2400" dirty="0">
              <a:cs typeface="Arial" panose="020B0604020202020204" pitchFamily="34" charset="0"/>
            </a:endParaRPr>
          </a:p>
          <a:p>
            <a:pPr eaLnBrk="1" hangingPunct="1">
              <a:buFont typeface="Wingdings" panose="05000000000000000000" pitchFamily="2" charset="2"/>
              <a:buChar char="§"/>
            </a:pPr>
            <a:r>
              <a:rPr lang="tr-TR" altLang="tr-TR" sz="2400" dirty="0">
                <a:cs typeface="Arial" panose="020B0604020202020204" pitchFamily="34" charset="0"/>
              </a:rPr>
              <a:t>Toplama işlemi kolay</a:t>
            </a:r>
          </a:p>
          <a:p>
            <a:pPr eaLnBrk="1" hangingPunct="1">
              <a:buFont typeface="Wingdings" panose="05000000000000000000" pitchFamily="2" charset="2"/>
              <a:buChar char="§"/>
            </a:pPr>
            <a:r>
              <a:rPr lang="tr-TR" altLang="tr-TR" sz="2400" dirty="0">
                <a:cs typeface="Arial" panose="020B0604020202020204" pitchFamily="34" charset="0"/>
              </a:rPr>
              <a:t>G-CSF ilişkili yan etkiler</a:t>
            </a:r>
          </a:p>
          <a:p>
            <a:pPr eaLnBrk="1" hangingPunct="1">
              <a:buFont typeface="Wingdings" panose="05000000000000000000" pitchFamily="2" charset="2"/>
              <a:buChar char="§"/>
            </a:pPr>
            <a:r>
              <a:rPr lang="tr-TR" altLang="tr-TR" sz="2400" dirty="0">
                <a:cs typeface="Arial" panose="020B0604020202020204" pitchFamily="34" charset="0"/>
              </a:rPr>
              <a:t>Yüksek hücre sayısı</a:t>
            </a:r>
          </a:p>
          <a:p>
            <a:pPr>
              <a:buFont typeface="Wingdings" panose="05000000000000000000" pitchFamily="2" charset="2"/>
              <a:buChar char="§"/>
            </a:pPr>
            <a:r>
              <a:rPr lang="tr-TR" altLang="tr-TR" sz="2400" dirty="0">
                <a:cs typeface="Arial" panose="020B0604020202020204" pitchFamily="34" charset="0"/>
              </a:rPr>
              <a:t>Ortanca çekirdekli hücre: 9x10</a:t>
            </a:r>
            <a:r>
              <a:rPr lang="tr-TR" altLang="tr-TR" sz="2400" baseline="30000" dirty="0">
                <a:cs typeface="Arial" panose="020B0604020202020204" pitchFamily="34" charset="0"/>
              </a:rPr>
              <a:t>8</a:t>
            </a:r>
            <a:r>
              <a:rPr lang="tr-TR" altLang="tr-TR" sz="2400" dirty="0">
                <a:cs typeface="Arial" panose="020B0604020202020204" pitchFamily="34" charset="0"/>
              </a:rPr>
              <a:t>/kg</a:t>
            </a:r>
          </a:p>
          <a:p>
            <a:pPr>
              <a:buFont typeface="Wingdings" panose="05000000000000000000" pitchFamily="2" charset="2"/>
              <a:buChar char="§"/>
            </a:pPr>
            <a:r>
              <a:rPr lang="tr-TR" altLang="tr-TR" sz="2400" dirty="0">
                <a:cs typeface="Arial" panose="020B0604020202020204" pitchFamily="34" charset="0"/>
              </a:rPr>
              <a:t>Ortanca CD34+ hücre: 7x10</a:t>
            </a:r>
            <a:r>
              <a:rPr lang="tr-TR" altLang="tr-TR" sz="2400" baseline="30000" dirty="0">
                <a:cs typeface="Arial" panose="020B0604020202020204" pitchFamily="34" charset="0"/>
              </a:rPr>
              <a:t>6</a:t>
            </a:r>
            <a:r>
              <a:rPr lang="tr-TR" altLang="tr-TR" sz="2400" dirty="0">
                <a:cs typeface="Arial" panose="020B0604020202020204" pitchFamily="34" charset="0"/>
              </a:rPr>
              <a:t>/kg</a:t>
            </a:r>
          </a:p>
          <a:p>
            <a:pPr eaLnBrk="1" hangingPunct="1">
              <a:buFont typeface="Wingdings" panose="05000000000000000000" pitchFamily="2" charset="2"/>
              <a:buChar char="§"/>
            </a:pPr>
            <a:r>
              <a:rPr lang="tr-TR" altLang="tr-TR" sz="2400" dirty="0">
                <a:cs typeface="Arial" panose="020B0604020202020204" pitchFamily="34" charset="0"/>
              </a:rPr>
              <a:t>Ortanca T hücre: 27x10</a:t>
            </a:r>
            <a:r>
              <a:rPr lang="tr-TR" altLang="tr-TR" sz="2400" baseline="30000" dirty="0">
                <a:cs typeface="Arial" panose="020B0604020202020204" pitchFamily="34" charset="0"/>
              </a:rPr>
              <a:t>7</a:t>
            </a:r>
            <a:r>
              <a:rPr lang="tr-TR" altLang="tr-TR" sz="2400" dirty="0">
                <a:cs typeface="Arial" panose="020B0604020202020204" pitchFamily="34" charset="0"/>
              </a:rPr>
              <a:t>/kg</a:t>
            </a:r>
            <a:endParaRPr lang="en-US" altLang="tr-TR" sz="2400" dirty="0">
              <a:cs typeface="Arial" panose="020B0604020202020204" pitchFamily="34" charset="0"/>
            </a:endParaRPr>
          </a:p>
          <a:p>
            <a:pPr eaLnBrk="1" hangingPunct="1"/>
            <a:endParaRPr lang="tr-TR" altLang="tr-TR" sz="2000" dirty="0">
              <a:cs typeface="Arial" panose="020B0604020202020204" pitchFamily="34" charset="0"/>
            </a:endParaRPr>
          </a:p>
          <a:p>
            <a:pPr eaLnBrk="1" hangingPunct="1"/>
            <a:endParaRPr lang="en-US" altLang="tr-TR" sz="2000" dirty="0">
              <a:cs typeface="Arial" panose="020B0604020202020204" pitchFamily="34" charset="0"/>
            </a:endParaRPr>
          </a:p>
        </p:txBody>
      </p:sp>
    </p:spTree>
    <p:extLst>
      <p:ext uri="{BB962C8B-B14F-4D97-AF65-F5344CB8AC3E}">
        <p14:creationId xmlns:p14="http://schemas.microsoft.com/office/powerpoint/2010/main" val="45365582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Content Placeholder 1">
            <a:extLst>
              <a:ext uri="{FF2B5EF4-FFF2-40B4-BE49-F238E27FC236}">
                <a16:creationId xmlns:a16="http://schemas.microsoft.com/office/drawing/2014/main" id="{5465DCB3-B3E3-C84E-9E5E-2F73E0E38E4D}"/>
              </a:ext>
            </a:extLst>
          </p:cNvPr>
          <p:cNvSpPr>
            <a:spLocks noGrp="1" noChangeArrowheads="1"/>
          </p:cNvSpPr>
          <p:nvPr>
            <p:ph idx="1"/>
          </p:nvPr>
        </p:nvSpPr>
        <p:spPr bwMode="auto">
          <a:xfrm>
            <a:off x="2003425" y="1433513"/>
            <a:ext cx="8229600"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tr-TR" altLang="tr-TR" sz="2400" dirty="0" err="1">
                <a:ea typeface="ＭＳ Ｐゴシック" panose="020B0600070205080204" pitchFamily="34" charset="-128"/>
              </a:rPr>
              <a:t>In</a:t>
            </a:r>
            <a:r>
              <a:rPr lang="tr-TR" altLang="tr-TR" sz="2400" dirty="0">
                <a:ea typeface="ＭＳ Ｐゴシック" panose="020B0600070205080204" pitchFamily="34" charset="-128"/>
              </a:rPr>
              <a:t> </a:t>
            </a:r>
            <a:r>
              <a:rPr lang="tr-TR" altLang="tr-TR" sz="2400" dirty="0" err="1">
                <a:ea typeface="ＭＳ Ｐゴシック" panose="020B0600070205080204" pitchFamily="34" charset="-128"/>
              </a:rPr>
              <a:t>vitro</a:t>
            </a:r>
            <a:r>
              <a:rPr lang="tr-TR" altLang="tr-TR" sz="2400" dirty="0">
                <a:ea typeface="ＭＳ Ｐゴシック" panose="020B0600070205080204" pitchFamily="34" charset="-128"/>
              </a:rPr>
              <a:t> testlerde, </a:t>
            </a:r>
            <a:r>
              <a:rPr lang="tr-TR" altLang="tr-TR" sz="2400" dirty="0" err="1">
                <a:ea typeface="ＭＳ Ｐゴシック" panose="020B0600070205080204" pitchFamily="34" charset="-128"/>
              </a:rPr>
              <a:t>pleriksafor’un</a:t>
            </a:r>
            <a:r>
              <a:rPr lang="tr-TR" altLang="tr-TR" sz="2400" dirty="0">
                <a:ea typeface="ＭＳ Ｐゴシック" panose="020B0600070205080204" pitchFamily="34" charset="-128"/>
              </a:rPr>
              <a:t> </a:t>
            </a:r>
            <a:r>
              <a:rPr lang="tr-TR" altLang="tr-TR" sz="2400" dirty="0">
                <a:solidFill>
                  <a:srgbClr val="FF0000"/>
                </a:solidFill>
                <a:ea typeface="ＭＳ Ｐゴシック" panose="020B0600070205080204" pitchFamily="34" charset="-128"/>
              </a:rPr>
              <a:t>P450 CYP </a:t>
            </a:r>
            <a:r>
              <a:rPr lang="tr-TR" altLang="tr-TR" sz="2400" dirty="0">
                <a:ea typeface="ＭＳ Ｐゴシック" panose="020B0600070205080204" pitchFamily="34" charset="-128"/>
              </a:rPr>
              <a:t>enzimleri tarafından </a:t>
            </a:r>
            <a:r>
              <a:rPr lang="tr-TR" altLang="tr-TR" sz="2400" dirty="0" err="1">
                <a:ea typeface="ＭＳ Ｐゴシック" panose="020B0600070205080204" pitchFamily="34" charset="-128"/>
              </a:rPr>
              <a:t>metabolize</a:t>
            </a:r>
            <a:r>
              <a:rPr lang="tr-TR" altLang="tr-TR" sz="2400" dirty="0">
                <a:ea typeface="ＭＳ Ｐゴシック" panose="020B0600070205080204" pitchFamily="34" charset="-128"/>
              </a:rPr>
              <a:t> edilmediği ve P450 CYP enzimlerini </a:t>
            </a:r>
            <a:r>
              <a:rPr lang="tr-TR" altLang="tr-TR" sz="2400" dirty="0" err="1">
                <a:ea typeface="ＭＳ Ｐゴシック" panose="020B0600070205080204" pitchFamily="34" charset="-128"/>
              </a:rPr>
              <a:t>inhibe</a:t>
            </a:r>
            <a:r>
              <a:rPr lang="tr-TR" altLang="tr-TR" sz="2400" dirty="0">
                <a:ea typeface="ＭＳ Ｐゴシック" panose="020B0600070205080204" pitchFamily="34" charset="-128"/>
              </a:rPr>
              <a:t> etmediği ve uyarmadığı görülmüştür. </a:t>
            </a:r>
          </a:p>
          <a:p>
            <a:pPr algn="just">
              <a:lnSpc>
                <a:spcPct val="150000"/>
              </a:lnSpc>
              <a:buFont typeface="Wingdings" panose="05000000000000000000" pitchFamily="2" charset="2"/>
              <a:buChar char="§"/>
            </a:pPr>
            <a:r>
              <a:rPr lang="tr-TR" altLang="tr-TR" sz="2400" dirty="0" err="1">
                <a:ea typeface="ＭＳ Ｐゴシック" panose="020B0600070205080204" pitchFamily="34" charset="-128"/>
              </a:rPr>
              <a:t>Non-Hodgkin</a:t>
            </a:r>
            <a:r>
              <a:rPr lang="tr-TR" altLang="tr-TR" sz="2400" dirty="0">
                <a:ea typeface="ＭＳ Ｐゴシック" panose="020B0600070205080204" pitchFamily="34" charset="-128"/>
              </a:rPr>
              <a:t> </a:t>
            </a:r>
            <a:r>
              <a:rPr lang="tr-TR" altLang="tr-TR" sz="2400" dirty="0" err="1">
                <a:ea typeface="ＭＳ Ｐゴシック" panose="020B0600070205080204" pitchFamily="34" charset="-128"/>
              </a:rPr>
              <a:t>lenfoma</a:t>
            </a:r>
            <a:r>
              <a:rPr lang="tr-TR" altLang="tr-TR" sz="2400" dirty="0">
                <a:ea typeface="ＭＳ Ｐゴシック" panose="020B0600070205080204" pitchFamily="34" charset="-128"/>
              </a:rPr>
              <a:t> hastaları üzerinde gerçekleştirilen klinik çalışmalarda, </a:t>
            </a:r>
            <a:r>
              <a:rPr lang="tr-TR" altLang="tr-TR" sz="2400" dirty="0" err="1">
                <a:ea typeface="ＭＳ Ｐゴシック" panose="020B0600070205080204" pitchFamily="34" charset="-128"/>
              </a:rPr>
              <a:t>pleriksafor</a:t>
            </a:r>
            <a:r>
              <a:rPr lang="tr-TR" altLang="tr-TR" sz="2400" dirty="0">
                <a:ea typeface="ＭＳ Ｐゴシック" panose="020B0600070205080204" pitchFamily="34" charset="-128"/>
              </a:rPr>
              <a:t> ve G-CSF </a:t>
            </a:r>
            <a:r>
              <a:rPr lang="tr-TR" altLang="tr-TR" sz="2400" dirty="0" err="1">
                <a:ea typeface="ＭＳ Ｐゴシック" panose="020B0600070205080204" pitchFamily="34" charset="-128"/>
              </a:rPr>
              <a:t>mobilizasyon</a:t>
            </a:r>
            <a:r>
              <a:rPr lang="tr-TR" altLang="tr-TR" sz="2400" dirty="0">
                <a:ea typeface="ＭＳ Ｐゴシック" panose="020B0600070205080204" pitchFamily="34" charset="-128"/>
              </a:rPr>
              <a:t> rejimine </a:t>
            </a:r>
            <a:r>
              <a:rPr lang="tr-TR" altLang="tr-TR" sz="2400" dirty="0" err="1">
                <a:solidFill>
                  <a:srgbClr val="FF0000"/>
                </a:solidFill>
                <a:ea typeface="ＭＳ Ｐゴシック" panose="020B0600070205080204" pitchFamily="34" charset="-128"/>
              </a:rPr>
              <a:t>rituksimab</a:t>
            </a:r>
            <a:r>
              <a:rPr lang="tr-TR" altLang="tr-TR" sz="2400" dirty="0">
                <a:solidFill>
                  <a:srgbClr val="FF0000"/>
                </a:solidFill>
                <a:ea typeface="ＭＳ Ｐゴシック" panose="020B0600070205080204" pitchFamily="34" charset="-128"/>
              </a:rPr>
              <a:t> </a:t>
            </a:r>
            <a:r>
              <a:rPr lang="tr-TR" altLang="tr-TR" sz="2400" dirty="0">
                <a:ea typeface="ＭＳ Ｐゴシック" panose="020B0600070205080204" pitchFamily="34" charset="-128"/>
              </a:rPr>
              <a:t>eklendiğinde, hastaların </a:t>
            </a:r>
            <a:r>
              <a:rPr lang="tr-TR" altLang="tr-TR" sz="2400" dirty="0" err="1">
                <a:ea typeface="ＭＳ Ｐゴシック" panose="020B0600070205080204" pitchFamily="34" charset="-128"/>
              </a:rPr>
              <a:t>güvenliliği</a:t>
            </a:r>
            <a:r>
              <a:rPr lang="tr-TR" altLang="tr-TR" sz="2400" dirty="0">
                <a:ea typeface="ＭＳ Ｐゴシック" panose="020B0600070205080204" pitchFamily="34" charset="-128"/>
              </a:rPr>
              <a:t> ya da CD34+ hücre verimi etkilenmemiştir.</a:t>
            </a:r>
          </a:p>
        </p:txBody>
      </p:sp>
      <p:sp>
        <p:nvSpPr>
          <p:cNvPr id="242695" name="Title 3">
            <a:extLst>
              <a:ext uri="{FF2B5EF4-FFF2-40B4-BE49-F238E27FC236}">
                <a16:creationId xmlns:a16="http://schemas.microsoft.com/office/drawing/2014/main" id="{62C9283C-1D59-E848-B46C-CD141A3C77A0}"/>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tr-TR" altLang="tr-TR" sz="3600" dirty="0" err="1">
                <a:solidFill>
                  <a:schemeClr val="bg1"/>
                </a:solidFill>
                <a:latin typeface="Times New Roman" panose="02020603050405020304" pitchFamily="18" charset="0"/>
                <a:ea typeface="ＭＳ Ｐゴシック" panose="020B0600070205080204" pitchFamily="34" charset="-128"/>
              </a:rPr>
              <a:t>Plerixafor</a:t>
            </a:r>
            <a:r>
              <a:rPr lang="tr-TR" altLang="tr-TR" sz="3600" dirty="0">
                <a:solidFill>
                  <a:schemeClr val="bg1"/>
                </a:solidFill>
                <a:latin typeface="Times New Roman" panose="02020603050405020304" pitchFamily="18" charset="0"/>
                <a:ea typeface="ＭＳ Ｐゴシック" panose="020B0600070205080204" pitchFamily="34" charset="-128"/>
              </a:rPr>
              <a:t>: </a:t>
            </a:r>
            <a:br>
              <a:rPr lang="tr-TR" altLang="tr-TR" sz="3600" dirty="0">
                <a:solidFill>
                  <a:schemeClr val="bg1"/>
                </a:solidFill>
                <a:latin typeface="Times New Roman" panose="02020603050405020304" pitchFamily="18" charset="0"/>
                <a:ea typeface="ＭＳ Ｐゴシック" panose="020B0600070205080204" pitchFamily="34" charset="-128"/>
              </a:rPr>
            </a:br>
            <a:r>
              <a:rPr lang="tr-TR" altLang="tr-TR" sz="3600" dirty="0">
                <a:solidFill>
                  <a:schemeClr val="bg1"/>
                </a:solidFill>
                <a:latin typeface="Times New Roman" panose="02020603050405020304" pitchFamily="18" charset="0"/>
                <a:ea typeface="ＭＳ Ｐゴシック" panose="020B0600070205080204" pitchFamily="34" charset="-128"/>
              </a:rPr>
              <a:t>İlaç Etkileşimleri</a:t>
            </a:r>
          </a:p>
        </p:txBody>
      </p:sp>
    </p:spTree>
    <p:extLst>
      <p:ext uri="{BB962C8B-B14F-4D97-AF65-F5344CB8AC3E}">
        <p14:creationId xmlns:p14="http://schemas.microsoft.com/office/powerpoint/2010/main" val="181387670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Content Placeholder 1">
            <a:extLst>
              <a:ext uri="{FF2B5EF4-FFF2-40B4-BE49-F238E27FC236}">
                <a16:creationId xmlns:a16="http://schemas.microsoft.com/office/drawing/2014/main" id="{00080A91-F2E3-D44A-A41D-30615473604C}"/>
              </a:ext>
            </a:extLst>
          </p:cNvPr>
          <p:cNvSpPr>
            <a:spLocks noGrp="1" noChangeArrowheads="1"/>
          </p:cNvSpPr>
          <p:nvPr>
            <p:ph idx="1"/>
          </p:nvPr>
        </p:nvSpPr>
        <p:spPr bwMode="auto">
          <a:xfrm>
            <a:off x="1933576" y="1262063"/>
            <a:ext cx="8308975" cy="5110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algn="just">
              <a:lnSpc>
                <a:spcPct val="170000"/>
              </a:lnSpc>
              <a:buFont typeface="Wingdings" panose="05000000000000000000" pitchFamily="2" charset="2"/>
              <a:buChar char="§"/>
            </a:pPr>
            <a:r>
              <a:rPr lang="tr-TR" altLang="tr-TR" sz="1900" dirty="0" err="1">
                <a:latin typeface="Times New Roman" panose="02020603050405020304" pitchFamily="18" charset="0"/>
                <a:ea typeface="ＭＳ Ｐゴシック" panose="020B0600070205080204" pitchFamily="34" charset="-128"/>
              </a:rPr>
              <a:t>Otolog</a:t>
            </a:r>
            <a:r>
              <a:rPr lang="tr-TR" altLang="tr-TR" sz="1900" dirty="0">
                <a:latin typeface="Times New Roman" panose="02020603050405020304" pitchFamily="18" charset="0"/>
                <a:ea typeface="ＭＳ Ｐゴシック" panose="020B0600070205080204" pitchFamily="34" charset="-128"/>
              </a:rPr>
              <a:t> kök hücre nakli gerçekleştirmek istenen </a:t>
            </a:r>
            <a:r>
              <a:rPr lang="tr-TR" altLang="tr-TR" sz="1900" dirty="0" err="1">
                <a:solidFill>
                  <a:srgbClr val="FF0000"/>
                </a:solidFill>
                <a:latin typeface="Times New Roman" panose="02020603050405020304" pitchFamily="18" charset="0"/>
                <a:ea typeface="ＭＳ Ｐゴシック" panose="020B0600070205080204" pitchFamily="34" charset="-128"/>
              </a:rPr>
              <a:t>lenfoma</a:t>
            </a:r>
            <a:r>
              <a:rPr lang="tr-TR" altLang="tr-TR" sz="1900" dirty="0">
                <a:solidFill>
                  <a:srgbClr val="FF0000"/>
                </a:solidFill>
                <a:latin typeface="Times New Roman" panose="02020603050405020304" pitchFamily="18" charset="0"/>
                <a:ea typeface="ＭＳ Ｐゴシック" panose="020B0600070205080204" pitchFamily="34" charset="-128"/>
              </a:rPr>
              <a:t> ve </a:t>
            </a:r>
            <a:r>
              <a:rPr lang="tr-TR" altLang="tr-TR" sz="1900" dirty="0" err="1">
                <a:solidFill>
                  <a:srgbClr val="FF0000"/>
                </a:solidFill>
                <a:latin typeface="Times New Roman" panose="02020603050405020304" pitchFamily="18" charset="0"/>
                <a:ea typeface="ＭＳ Ｐゴシック" panose="020B0600070205080204" pitchFamily="34" charset="-128"/>
              </a:rPr>
              <a:t>multipl</a:t>
            </a:r>
            <a:r>
              <a:rPr lang="tr-TR" altLang="tr-TR" sz="1900" dirty="0">
                <a:solidFill>
                  <a:srgbClr val="FF0000"/>
                </a:solidFill>
                <a:latin typeface="Times New Roman" panose="02020603050405020304" pitchFamily="18" charset="0"/>
                <a:ea typeface="ＭＳ Ｐゴシック" panose="020B0600070205080204" pitchFamily="34" charset="-128"/>
              </a:rPr>
              <a:t> </a:t>
            </a:r>
            <a:r>
              <a:rPr lang="tr-TR" altLang="tr-TR" sz="1900" dirty="0" err="1">
                <a:solidFill>
                  <a:srgbClr val="FF0000"/>
                </a:solidFill>
                <a:latin typeface="Times New Roman" panose="02020603050405020304" pitchFamily="18" charset="0"/>
                <a:ea typeface="ＭＳ Ｐゴシック" panose="020B0600070205080204" pitchFamily="34" charset="-128"/>
              </a:rPr>
              <a:t>miyelom</a:t>
            </a:r>
            <a:r>
              <a:rPr lang="tr-TR" altLang="tr-TR" sz="1900" dirty="0">
                <a:solidFill>
                  <a:srgbClr val="FF0000"/>
                </a:solidFill>
                <a:latin typeface="Times New Roman" panose="02020603050405020304" pitchFamily="18" charset="0"/>
                <a:ea typeface="ＭＳ Ｐゴシック" panose="020B0600070205080204" pitchFamily="34" charset="-128"/>
              </a:rPr>
              <a:t> </a:t>
            </a:r>
            <a:r>
              <a:rPr lang="tr-TR" altLang="tr-TR" sz="1900" dirty="0">
                <a:latin typeface="Times New Roman" panose="02020603050405020304" pitchFamily="18" charset="0"/>
                <a:ea typeface="ＭＳ Ｐゴシック" panose="020B0600070205080204" pitchFamily="34" charset="-128"/>
              </a:rPr>
              <a:t>tanısı konmuş erişkin hastalarda, </a:t>
            </a:r>
          </a:p>
          <a:p>
            <a:pPr lvl="1" algn="just">
              <a:lnSpc>
                <a:spcPct val="170000"/>
              </a:lnSpc>
              <a:buFont typeface="Wingdings" panose="05000000000000000000" pitchFamily="2" charset="2"/>
              <a:buChar char="§"/>
            </a:pPr>
            <a:r>
              <a:rPr lang="tr-TR" altLang="tr-TR" sz="1900" dirty="0">
                <a:latin typeface="Times New Roman" panose="02020603050405020304" pitchFamily="18" charset="0"/>
                <a:ea typeface="ＭＳ Ｐゴシック" panose="020B0600070205080204" pitchFamily="34" charset="-128"/>
              </a:rPr>
              <a:t>Sadece  G-CSF </a:t>
            </a:r>
            <a:r>
              <a:rPr lang="tr-TR" altLang="tr-TR" sz="1900" dirty="0" err="1">
                <a:latin typeface="Times New Roman" panose="02020603050405020304" pitchFamily="18" charset="0"/>
                <a:ea typeface="ＭＳ Ｐゴシック" panose="020B0600070205080204" pitchFamily="34" charset="-128"/>
              </a:rPr>
              <a:t>mobilizasyonunun</a:t>
            </a:r>
            <a:r>
              <a:rPr lang="tr-TR" altLang="tr-TR" sz="1900" dirty="0">
                <a:latin typeface="Times New Roman" panose="02020603050405020304" pitchFamily="18" charset="0"/>
                <a:ea typeface="ＭＳ Ｐゴシック" panose="020B0600070205080204" pitchFamily="34" charset="-128"/>
              </a:rPr>
              <a:t> yeterli olacağı öngörülen hastalarda en az 1 seri 10 </a:t>
            </a:r>
            <a:r>
              <a:rPr lang="tr-TR" altLang="tr-TR" sz="1900" dirty="0" err="1">
                <a:latin typeface="Times New Roman" panose="02020603050405020304" pitchFamily="18" charset="0"/>
                <a:ea typeface="ＭＳ Ｐゴシック" panose="020B0600070205080204" pitchFamily="34" charset="-128"/>
              </a:rPr>
              <a:t>ug</a:t>
            </a:r>
            <a:r>
              <a:rPr lang="tr-TR" altLang="tr-TR" sz="1900" dirty="0">
                <a:latin typeface="Times New Roman" panose="02020603050405020304" pitchFamily="18" charset="0"/>
                <a:ea typeface="ＭＳ Ｐゴシック" panose="020B0600070205080204" pitchFamily="34" charset="-128"/>
              </a:rPr>
              <a:t>/kg gün dozunda </a:t>
            </a:r>
            <a:r>
              <a:rPr lang="tr-TR" altLang="tr-TR" sz="1900" dirty="0">
                <a:solidFill>
                  <a:srgbClr val="080CB8"/>
                </a:solidFill>
                <a:latin typeface="Times New Roman" panose="02020603050405020304" pitchFamily="18" charset="0"/>
                <a:ea typeface="ＭＳ Ｐゴシック" panose="020B0600070205080204" pitchFamily="34" charset="-128"/>
              </a:rPr>
              <a:t>G- CSF uygulaması </a:t>
            </a:r>
            <a:r>
              <a:rPr lang="tr-TR" altLang="tr-TR" sz="1900" dirty="0">
                <a:latin typeface="Times New Roman" panose="02020603050405020304" pitchFamily="18" charset="0"/>
                <a:ea typeface="ＭＳ Ｐゴシック" panose="020B0600070205080204" pitchFamily="34" charset="-128"/>
              </a:rPr>
              <a:t>ve en az 1 seri G-CSF ve kemoterapi uygulaması ile yeterli (≥ 2 x 106/kg CD34+ </a:t>
            </a:r>
            <a:r>
              <a:rPr lang="tr-TR" altLang="tr-TR" sz="1900" dirty="0" err="1">
                <a:latin typeface="Times New Roman" panose="02020603050405020304" pitchFamily="18" charset="0"/>
                <a:ea typeface="ＭＳ Ｐゴシック" panose="020B0600070205080204" pitchFamily="34" charset="-128"/>
              </a:rPr>
              <a:t>hücre</a:t>
            </a:r>
            <a:r>
              <a:rPr lang="tr-TR" altLang="tr-TR" sz="1900" dirty="0">
                <a:latin typeface="Times New Roman" panose="02020603050405020304" pitchFamily="18" charset="0"/>
                <a:ea typeface="ＭＳ Ｐゴシック" panose="020B0600070205080204" pitchFamily="34" charset="-128"/>
              </a:rPr>
              <a:t>) </a:t>
            </a:r>
            <a:r>
              <a:rPr lang="tr-TR" altLang="tr-TR" sz="1900" dirty="0">
                <a:solidFill>
                  <a:srgbClr val="080CB8"/>
                </a:solidFill>
                <a:latin typeface="Times New Roman" panose="02020603050405020304" pitchFamily="18" charset="0"/>
                <a:ea typeface="ＭＳ Ｐゴシック" panose="020B0600070205080204" pitchFamily="34" charset="-128"/>
              </a:rPr>
              <a:t>kök hücre </a:t>
            </a:r>
            <a:r>
              <a:rPr lang="tr-TR" altLang="tr-TR" sz="1900" dirty="0" err="1">
                <a:solidFill>
                  <a:srgbClr val="080CB8"/>
                </a:solidFill>
                <a:latin typeface="Times New Roman" panose="02020603050405020304" pitchFamily="18" charset="0"/>
                <a:ea typeface="ＭＳ Ｐゴシック" panose="020B0600070205080204" pitchFamily="34" charset="-128"/>
              </a:rPr>
              <a:t>mobilizasyonu</a:t>
            </a:r>
            <a:r>
              <a:rPr lang="tr-TR" altLang="tr-TR" sz="1900" dirty="0">
                <a:solidFill>
                  <a:srgbClr val="080CB8"/>
                </a:solidFill>
                <a:latin typeface="Times New Roman" panose="02020603050405020304" pitchFamily="18" charset="0"/>
                <a:ea typeface="ＭＳ Ｐゴシック" panose="020B0600070205080204" pitchFamily="34" charset="-128"/>
              </a:rPr>
              <a:t> sağlanamayan hastalarda,</a:t>
            </a:r>
            <a:r>
              <a:rPr lang="tr-TR" altLang="tr-TR" sz="1900" dirty="0">
                <a:latin typeface="Times New Roman" panose="02020603050405020304" pitchFamily="18" charset="0"/>
                <a:ea typeface="ＭＳ Ｐゴシック" panose="020B0600070205080204" pitchFamily="34" charset="-128"/>
              </a:rPr>
              <a:t> </a:t>
            </a:r>
          </a:p>
          <a:p>
            <a:pPr lvl="1" algn="just">
              <a:lnSpc>
                <a:spcPct val="170000"/>
              </a:lnSpc>
              <a:buFont typeface="Wingdings" panose="05000000000000000000" pitchFamily="2" charset="2"/>
              <a:buChar char="§"/>
            </a:pPr>
            <a:r>
              <a:rPr lang="tr-TR" altLang="tr-TR" sz="1900" dirty="0">
                <a:latin typeface="Times New Roman" panose="02020603050405020304" pitchFamily="18" charset="0"/>
                <a:ea typeface="ＭＳ Ｐゴシック" panose="020B0600070205080204" pitchFamily="34" charset="-128"/>
              </a:rPr>
              <a:t>Sadece G-CSF ile yeterli düzeyde kök hücre </a:t>
            </a:r>
            <a:r>
              <a:rPr lang="tr-TR" altLang="tr-TR" sz="1900" dirty="0" err="1">
                <a:latin typeface="Times New Roman" panose="02020603050405020304" pitchFamily="18" charset="0"/>
                <a:ea typeface="ＭＳ Ｐゴシック" panose="020B0600070205080204" pitchFamily="34" charset="-128"/>
              </a:rPr>
              <a:t>mobilizasyonu</a:t>
            </a:r>
            <a:r>
              <a:rPr lang="tr-TR" altLang="tr-TR" sz="1900" dirty="0">
                <a:latin typeface="Times New Roman" panose="02020603050405020304" pitchFamily="18" charset="0"/>
                <a:ea typeface="ＭＳ Ｐゴシック" panose="020B0600070205080204" pitchFamily="34" charset="-128"/>
              </a:rPr>
              <a:t> sağlanamayacağı öngörülen hastalarda en az 1 seri </a:t>
            </a:r>
            <a:r>
              <a:rPr lang="tr-TR" altLang="tr-TR" sz="1900" dirty="0">
                <a:solidFill>
                  <a:srgbClr val="080CB8"/>
                </a:solidFill>
                <a:latin typeface="Times New Roman" panose="02020603050405020304" pitchFamily="18" charset="0"/>
                <a:ea typeface="ＭＳ Ｐゴシック" panose="020B0600070205080204" pitchFamily="34" charset="-128"/>
              </a:rPr>
              <a:t>kemoterapi ve G-CSF uygulamasına rağmen </a:t>
            </a:r>
            <a:r>
              <a:rPr lang="tr-TR" altLang="tr-TR" sz="1900" dirty="0">
                <a:latin typeface="Times New Roman" panose="02020603050405020304" pitchFamily="18" charset="0"/>
                <a:ea typeface="ＭＳ Ｐゴシック" panose="020B0600070205080204" pitchFamily="34" charset="-128"/>
              </a:rPr>
              <a:t>yeterli (≥ 2 x 106/kg CD34+ hücre) kök hücre </a:t>
            </a:r>
            <a:r>
              <a:rPr lang="tr-TR" altLang="tr-TR" sz="1900" dirty="0" err="1">
                <a:latin typeface="Times New Roman" panose="02020603050405020304" pitchFamily="18" charset="0"/>
                <a:ea typeface="ＭＳ Ｐゴシック" panose="020B0600070205080204" pitchFamily="34" charset="-128"/>
              </a:rPr>
              <a:t>mobilizasyonu</a:t>
            </a:r>
            <a:r>
              <a:rPr lang="tr-TR" altLang="tr-TR" sz="1900" dirty="0">
                <a:latin typeface="Times New Roman" panose="02020603050405020304" pitchFamily="18" charset="0"/>
                <a:ea typeface="ＭＳ Ｐゴシック" panose="020B0600070205080204" pitchFamily="34" charset="-128"/>
              </a:rPr>
              <a:t> sağlanamayan olgularda G-CSF ile kombine olarak </a:t>
            </a:r>
            <a:r>
              <a:rPr lang="tr-TR" altLang="tr-TR" sz="1900" dirty="0" err="1">
                <a:latin typeface="Times New Roman" panose="02020603050405020304" pitchFamily="18" charset="0"/>
                <a:ea typeface="ＭＳ Ｐゴシック" panose="020B0600070205080204" pitchFamily="34" charset="-128"/>
              </a:rPr>
              <a:t>endikedir</a:t>
            </a:r>
            <a:r>
              <a:rPr lang="tr-TR" altLang="tr-TR" sz="1900" dirty="0">
                <a:latin typeface="Times New Roman" panose="02020603050405020304" pitchFamily="18" charset="0"/>
                <a:ea typeface="ＭＳ Ｐゴシック" panose="020B0600070205080204" pitchFamily="34" charset="-128"/>
              </a:rPr>
              <a:t>. </a:t>
            </a:r>
          </a:p>
          <a:p>
            <a:pPr algn="just">
              <a:lnSpc>
                <a:spcPct val="170000"/>
              </a:lnSpc>
              <a:buFont typeface="Wingdings" panose="05000000000000000000" pitchFamily="2" charset="2"/>
              <a:buChar char="§"/>
            </a:pPr>
            <a:endParaRPr lang="tr-TR" altLang="tr-TR" sz="1900" dirty="0">
              <a:latin typeface="Times New Roman" panose="02020603050405020304" pitchFamily="18" charset="0"/>
              <a:ea typeface="ＭＳ Ｐゴシック" panose="020B0600070205080204" pitchFamily="34" charset="-128"/>
            </a:endParaRPr>
          </a:p>
        </p:txBody>
      </p:sp>
      <p:sp>
        <p:nvSpPr>
          <p:cNvPr id="243718" name="Title 3">
            <a:extLst>
              <a:ext uri="{FF2B5EF4-FFF2-40B4-BE49-F238E27FC236}">
                <a16:creationId xmlns:a16="http://schemas.microsoft.com/office/drawing/2014/main" id="{8A2805D8-B44E-7043-8436-88CAF1569058}"/>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tr-TR" altLang="tr-TR" sz="3600" dirty="0" err="1">
                <a:solidFill>
                  <a:schemeClr val="bg1"/>
                </a:solidFill>
                <a:latin typeface="Times New Roman" panose="02020603050405020304" pitchFamily="18" charset="0"/>
                <a:ea typeface="ＭＳ Ｐゴシック" panose="020B0600070205080204" pitchFamily="34" charset="-128"/>
              </a:rPr>
              <a:t>Plerixafor</a:t>
            </a:r>
            <a:r>
              <a:rPr lang="tr-TR" altLang="tr-TR" sz="3600" dirty="0">
                <a:solidFill>
                  <a:schemeClr val="bg1"/>
                </a:solidFill>
                <a:latin typeface="Times New Roman" panose="02020603050405020304" pitchFamily="18" charset="0"/>
                <a:ea typeface="ＭＳ Ｐゴシック" panose="020B0600070205080204" pitchFamily="34" charset="-128"/>
              </a:rPr>
              <a:t>: </a:t>
            </a:r>
            <a:br>
              <a:rPr lang="tr-TR" altLang="tr-TR" sz="3600" dirty="0">
                <a:solidFill>
                  <a:schemeClr val="bg1"/>
                </a:solidFill>
                <a:latin typeface="Times New Roman" panose="02020603050405020304" pitchFamily="18" charset="0"/>
                <a:ea typeface="ＭＳ Ｐゴシック" panose="020B0600070205080204" pitchFamily="34" charset="-128"/>
              </a:rPr>
            </a:br>
            <a:r>
              <a:rPr lang="tr-TR" altLang="tr-TR" sz="3600" dirty="0">
                <a:solidFill>
                  <a:schemeClr val="bg1"/>
                </a:solidFill>
                <a:latin typeface="Times New Roman" panose="02020603050405020304" pitchFamily="18" charset="0"/>
                <a:ea typeface="ＭＳ Ｐゴシック" panose="020B0600070205080204" pitchFamily="34" charset="-128"/>
              </a:rPr>
              <a:t>ENDİKASYONLAR</a:t>
            </a:r>
          </a:p>
        </p:txBody>
      </p:sp>
    </p:spTree>
    <p:extLst>
      <p:ext uri="{BB962C8B-B14F-4D97-AF65-F5344CB8AC3E}">
        <p14:creationId xmlns:p14="http://schemas.microsoft.com/office/powerpoint/2010/main" val="96719746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Content Placeholder 1">
            <a:extLst>
              <a:ext uri="{FF2B5EF4-FFF2-40B4-BE49-F238E27FC236}">
                <a16:creationId xmlns:a16="http://schemas.microsoft.com/office/drawing/2014/main" id="{1066618A-A68F-9A43-940E-F40AB14C25BD}"/>
              </a:ext>
            </a:extLst>
          </p:cNvPr>
          <p:cNvSpPr>
            <a:spLocks noGrp="1" noChangeArrowheads="1"/>
          </p:cNvSpPr>
          <p:nvPr>
            <p:ph idx="1"/>
          </p:nvPr>
        </p:nvSpPr>
        <p:spPr bwMode="auto">
          <a:xfrm>
            <a:off x="1981200" y="1400176"/>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tr-TR" altLang="tr-TR" sz="2400" dirty="0" err="1">
                <a:ea typeface="ＭＳ Ｐゴシック" panose="020B0600070205080204" pitchFamily="34" charset="-128"/>
              </a:rPr>
              <a:t>Plerixafor</a:t>
            </a:r>
            <a:r>
              <a:rPr lang="tr-TR" altLang="tr-TR" sz="2400" dirty="0">
                <a:ea typeface="ＭＳ Ｐゴシック" panose="020B0600070205080204" pitchFamily="34" charset="-128"/>
              </a:rPr>
              <a:t> tedavisi, </a:t>
            </a:r>
            <a:r>
              <a:rPr lang="tr-TR" altLang="tr-TR" sz="2400" dirty="0">
                <a:solidFill>
                  <a:srgbClr val="FF0000"/>
                </a:solidFill>
                <a:ea typeface="ＭＳ Ｐゴシック" panose="020B0600070205080204" pitchFamily="34" charset="-128"/>
              </a:rPr>
              <a:t>onkoloji ve/veya hematoloji uzmanı</a:t>
            </a:r>
            <a:r>
              <a:rPr lang="tr-TR" altLang="tr-TR" sz="2400" dirty="0">
                <a:ea typeface="ＭＳ Ｐゴシック" panose="020B0600070205080204" pitchFamily="34" charset="-128"/>
              </a:rPr>
              <a:t> olan bir hekim tarafından başlatılmalı ve yönetilmelidir. </a:t>
            </a:r>
          </a:p>
          <a:p>
            <a:pPr algn="just">
              <a:lnSpc>
                <a:spcPct val="150000"/>
              </a:lnSpc>
              <a:buFont typeface="Wingdings" panose="05000000000000000000" pitchFamily="2" charset="2"/>
              <a:buChar char="§"/>
            </a:pPr>
            <a:r>
              <a:rPr lang="tr-TR" altLang="tr-TR" sz="2400" dirty="0" err="1">
                <a:ea typeface="ＭＳ Ｐゴシック" panose="020B0600070205080204" pitchFamily="34" charset="-128"/>
              </a:rPr>
              <a:t>Mobilizasyon</a:t>
            </a:r>
            <a:r>
              <a:rPr lang="tr-TR" altLang="tr-TR" sz="2400" dirty="0">
                <a:ea typeface="ＭＳ Ｐゴシック" panose="020B0600070205080204" pitchFamily="34" charset="-128"/>
              </a:rPr>
              <a:t> ve </a:t>
            </a:r>
            <a:r>
              <a:rPr lang="tr-TR" altLang="tr-TR" sz="2400" dirty="0" err="1">
                <a:ea typeface="ＭＳ Ｐゴシック" panose="020B0600070205080204" pitchFamily="34" charset="-128"/>
              </a:rPr>
              <a:t>aferez</a:t>
            </a:r>
            <a:r>
              <a:rPr lang="tr-TR" altLang="tr-TR" sz="2400" dirty="0">
                <a:ea typeface="ＭＳ Ｐゴシック" panose="020B0600070205080204" pitchFamily="34" charset="-128"/>
              </a:rPr>
              <a:t> prosedürleri, bu alanda geçerli deneyime sahip olan ve </a:t>
            </a:r>
            <a:r>
              <a:rPr lang="tr-TR" altLang="tr-TR" sz="2400" dirty="0" err="1">
                <a:ea typeface="ＭＳ Ｐゴシック" panose="020B0600070205080204" pitchFamily="34" charset="-128"/>
              </a:rPr>
              <a:t>hematopoietik</a:t>
            </a:r>
            <a:r>
              <a:rPr lang="tr-TR" altLang="tr-TR" sz="2400" dirty="0">
                <a:ea typeface="ＭＳ Ｐゴシック" panose="020B0600070205080204" pitchFamily="34" charset="-128"/>
              </a:rPr>
              <a:t> </a:t>
            </a:r>
            <a:r>
              <a:rPr lang="tr-TR" altLang="tr-TR" sz="2400" dirty="0" err="1">
                <a:ea typeface="ＭＳ Ｐゴシック" panose="020B0600070205080204" pitchFamily="34" charset="-128"/>
              </a:rPr>
              <a:t>progenitör</a:t>
            </a:r>
            <a:r>
              <a:rPr lang="tr-TR" altLang="tr-TR" sz="2400" dirty="0">
                <a:ea typeface="ＭＳ Ｐゴシック" panose="020B0600070205080204" pitchFamily="34" charset="-128"/>
              </a:rPr>
              <a:t> </a:t>
            </a:r>
            <a:r>
              <a:rPr lang="tr-TR" altLang="tr-TR" sz="2400" dirty="0" err="1">
                <a:ea typeface="ＭＳ Ｐゴシック" panose="020B0600070205080204" pitchFamily="34" charset="-128"/>
              </a:rPr>
              <a:t>hücrelerin</a:t>
            </a:r>
            <a:r>
              <a:rPr lang="tr-TR" altLang="tr-TR" sz="2400" dirty="0">
                <a:ea typeface="ＭＳ Ｐゴシック" panose="020B0600070205080204" pitchFamily="34" charset="-128"/>
              </a:rPr>
              <a:t> doğru biçimde izlenebileceği bir </a:t>
            </a:r>
            <a:r>
              <a:rPr lang="tr-TR" altLang="tr-TR" sz="2400" dirty="0">
                <a:solidFill>
                  <a:srgbClr val="FF0000"/>
                </a:solidFill>
                <a:ea typeface="ＭＳ Ｐゴシック" panose="020B0600070205080204" pitchFamily="34" charset="-128"/>
              </a:rPr>
              <a:t>onkoloji-hematoloji merkeziyle</a:t>
            </a:r>
            <a:r>
              <a:rPr lang="tr-TR" altLang="tr-TR" sz="2400" dirty="0">
                <a:ea typeface="ＭＳ Ｐゴシック" panose="020B0600070205080204" pitchFamily="34" charset="-128"/>
              </a:rPr>
              <a:t> işbirliği hâlinde gerçekleştirilmelidir. </a:t>
            </a:r>
          </a:p>
          <a:p>
            <a:pPr algn="just">
              <a:lnSpc>
                <a:spcPct val="150000"/>
              </a:lnSpc>
              <a:buFont typeface="Wingdings" panose="05000000000000000000" pitchFamily="2" charset="2"/>
              <a:buChar char="§"/>
            </a:pPr>
            <a:endParaRPr lang="tr-TR" altLang="tr-TR" sz="2400" dirty="0">
              <a:ea typeface="ＭＳ Ｐゴシック" panose="020B0600070205080204" pitchFamily="34" charset="-128"/>
            </a:endParaRPr>
          </a:p>
        </p:txBody>
      </p:sp>
      <p:sp>
        <p:nvSpPr>
          <p:cNvPr id="244742" name="Title 3">
            <a:extLst>
              <a:ext uri="{FF2B5EF4-FFF2-40B4-BE49-F238E27FC236}">
                <a16:creationId xmlns:a16="http://schemas.microsoft.com/office/drawing/2014/main" id="{B3659EAB-C041-044E-BE0C-9420E17E4FB4}"/>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fontScale="90000"/>
          </a:bodyPr>
          <a:lstStyle/>
          <a:p>
            <a:r>
              <a:rPr lang="en-US" altLang="tr-TR" sz="3600" b="1" dirty="0" err="1">
                <a:solidFill>
                  <a:schemeClr val="bg1"/>
                </a:solidFill>
                <a:latin typeface="Times New Roman" panose="02020603050405020304" pitchFamily="18" charset="0"/>
                <a:ea typeface="ＭＳ Ｐゴシック" panose="020B0600070205080204" pitchFamily="34" charset="-128"/>
              </a:rPr>
              <a:t>Plerixafor</a:t>
            </a:r>
            <a:r>
              <a:rPr lang="en-US" altLang="tr-TR" sz="3600" b="1" dirty="0">
                <a:solidFill>
                  <a:schemeClr val="bg1"/>
                </a:solidFill>
                <a:latin typeface="Times New Roman" panose="02020603050405020304" pitchFamily="18" charset="0"/>
                <a:ea typeface="ＭＳ Ｐゴシック" panose="020B0600070205080204" pitchFamily="34" charset="-128"/>
              </a:rPr>
              <a:t> </a:t>
            </a:r>
            <a:br>
              <a:rPr lang="en-US" altLang="tr-TR" sz="3600" b="1" dirty="0">
                <a:solidFill>
                  <a:schemeClr val="bg1"/>
                </a:solidFill>
                <a:latin typeface="Times New Roman" panose="02020603050405020304" pitchFamily="18" charset="0"/>
                <a:ea typeface="ＭＳ Ｐゴシック" panose="020B0600070205080204" pitchFamily="34" charset="-128"/>
              </a:rPr>
            </a:br>
            <a:r>
              <a:rPr lang="en-US" altLang="tr-TR" sz="3600" b="1" dirty="0">
                <a:solidFill>
                  <a:schemeClr val="bg1"/>
                </a:solidFill>
                <a:latin typeface="Times New Roman" panose="02020603050405020304" pitchFamily="18" charset="0"/>
                <a:ea typeface="ＭＳ Ｐゴシック" panose="020B0600070205080204" pitchFamily="34" charset="-128"/>
              </a:rPr>
              <a:t>Pratik </a:t>
            </a:r>
            <a:r>
              <a:rPr lang="en-US" altLang="tr-TR" sz="3600" b="1" dirty="0" err="1">
                <a:solidFill>
                  <a:schemeClr val="bg1"/>
                </a:solidFill>
                <a:latin typeface="Times New Roman" panose="02020603050405020304" pitchFamily="18" charset="0"/>
                <a:ea typeface="ＭＳ Ｐゴシック" panose="020B0600070205080204" pitchFamily="34" charset="-128"/>
              </a:rPr>
              <a:t>noktalar</a:t>
            </a:r>
            <a:endParaRPr lang="tr-TR" altLang="tr-TR" sz="3600" dirty="0">
              <a:solidFill>
                <a:schemeClr val="bg1"/>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6176497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504" y="216525"/>
            <a:ext cx="6616932" cy="6263053"/>
          </a:xfrm>
        </p:spPr>
      </p:pic>
      <p:sp>
        <p:nvSpPr>
          <p:cNvPr id="5" name="Metin kutusu 4"/>
          <p:cNvSpPr txBox="1"/>
          <p:nvPr/>
        </p:nvSpPr>
        <p:spPr>
          <a:xfrm>
            <a:off x="7082443" y="231714"/>
            <a:ext cx="4804757" cy="5755422"/>
          </a:xfrm>
          <a:prstGeom prst="rect">
            <a:avLst/>
          </a:prstGeom>
          <a:noFill/>
        </p:spPr>
        <p:txBody>
          <a:bodyPr wrap="square" rtlCol="0">
            <a:spAutoFit/>
          </a:bodyPr>
          <a:lstStyle/>
          <a:p>
            <a:pPr algn="just"/>
            <a:r>
              <a:rPr lang="tr-TR" sz="1600" dirty="0"/>
              <a:t>Bu sistematik derleme ve meta-analizin amacı, </a:t>
            </a:r>
            <a:r>
              <a:rPr lang="tr-TR" sz="1600" b="1" dirty="0"/>
              <a:t>G-CSF + </a:t>
            </a:r>
            <a:r>
              <a:rPr lang="tr-TR" sz="1600" b="1" dirty="0" err="1"/>
              <a:t>pleriksafor</a:t>
            </a:r>
            <a:r>
              <a:rPr lang="tr-TR" sz="1600" b="1" dirty="0"/>
              <a:t> kombinasyonunun </a:t>
            </a:r>
            <a:r>
              <a:rPr lang="tr-TR" sz="1600" b="1" dirty="0" err="1"/>
              <a:t>periferik</a:t>
            </a:r>
            <a:r>
              <a:rPr lang="tr-TR" sz="1600" b="1" dirty="0"/>
              <a:t> kan (PK) CD34+ hücrelerini mobilize etme kapasitesini belirlemek ve güvenlik profilini incelemektir.</a:t>
            </a:r>
          </a:p>
          <a:p>
            <a:pPr algn="just"/>
            <a:r>
              <a:rPr lang="tr-TR" sz="1600" dirty="0"/>
              <a:t>23 çalışma dahil edilmiştir. </a:t>
            </a:r>
          </a:p>
          <a:p>
            <a:pPr algn="just"/>
            <a:r>
              <a:rPr lang="tr-TR" sz="1600" b="1" dirty="0"/>
              <a:t>G-CSF + </a:t>
            </a:r>
            <a:r>
              <a:rPr lang="tr-TR" sz="1600" b="1" dirty="0" err="1"/>
              <a:t>pleriksafor</a:t>
            </a:r>
            <a:r>
              <a:rPr lang="tr-TR" sz="1600" b="1" dirty="0"/>
              <a:t>, yalnızca G-</a:t>
            </a:r>
            <a:r>
              <a:rPr lang="tr-TR" sz="1600" b="1" dirty="0" err="1"/>
              <a:t>CSF’ye</a:t>
            </a:r>
            <a:r>
              <a:rPr lang="tr-TR" sz="1600" b="1" dirty="0"/>
              <a:t> kıyasla daha fazla hastada önceden belirlenmiş CD34+ hücre </a:t>
            </a:r>
            <a:r>
              <a:rPr lang="tr-TR" sz="1600" b="1" dirty="0" err="1"/>
              <a:t>aferez</a:t>
            </a:r>
            <a:r>
              <a:rPr lang="tr-TR" sz="1600" b="1" dirty="0"/>
              <a:t> eşiğine ulaşılmasını sağladı (OR: 5,33). </a:t>
            </a:r>
          </a:p>
          <a:p>
            <a:pPr algn="just"/>
            <a:r>
              <a:rPr lang="tr-TR" sz="1600" dirty="0"/>
              <a:t>Ayrıca G-CSF + </a:t>
            </a:r>
            <a:r>
              <a:rPr lang="tr-TR" sz="1600" dirty="0" err="1"/>
              <a:t>pleriksaforun</a:t>
            </a:r>
            <a:r>
              <a:rPr lang="tr-TR" sz="1600" dirty="0"/>
              <a:t> </a:t>
            </a:r>
            <a:r>
              <a:rPr lang="tr-TR" sz="1600" dirty="0" err="1"/>
              <a:t>periferik</a:t>
            </a:r>
            <a:r>
              <a:rPr lang="tr-TR" sz="1600" dirty="0"/>
              <a:t> kana daha fazla CD34+ hücresi mobilize edebildiği ve bunun sonraki transplantasyon açısından faydalı olduğu hem </a:t>
            </a:r>
            <a:r>
              <a:rPr lang="tr-TR" sz="1600" dirty="0" err="1"/>
              <a:t>randomize</a:t>
            </a:r>
            <a:r>
              <a:rPr lang="tr-TR" sz="1600" dirty="0"/>
              <a:t> kontrollü (MD: 18,30; %95 GA, 8,74–27,85) hem de tek kollu (MD: 20,67; %95 GA, 14,34–27,00) çalışmalarda gösterildi. </a:t>
            </a:r>
          </a:p>
          <a:p>
            <a:pPr algn="just"/>
            <a:r>
              <a:rPr lang="tr-TR" sz="1600" dirty="0"/>
              <a:t>Ayrıca, </a:t>
            </a:r>
            <a:r>
              <a:rPr lang="tr-TR" sz="1600" b="1" dirty="0"/>
              <a:t>G-CSF + </a:t>
            </a:r>
            <a:r>
              <a:rPr lang="tr-TR" sz="1600" b="1" dirty="0" err="1"/>
              <a:t>pleriksaforun</a:t>
            </a:r>
            <a:r>
              <a:rPr lang="tr-TR" sz="1600" b="1" dirty="0"/>
              <a:t>, yalnızca G-</a:t>
            </a:r>
            <a:r>
              <a:rPr lang="tr-TR" sz="1600" b="1" dirty="0" err="1"/>
              <a:t>CSF’ye</a:t>
            </a:r>
            <a:r>
              <a:rPr lang="tr-TR" sz="1600" b="1" dirty="0"/>
              <a:t> kıyasla daha fazla tedaviye bağlı </a:t>
            </a:r>
            <a:r>
              <a:rPr lang="tr-TR" sz="1600" b="1" dirty="0" err="1"/>
              <a:t>advers</a:t>
            </a:r>
            <a:r>
              <a:rPr lang="tr-TR" sz="1600" b="1" dirty="0"/>
              <a:t> olaylara yol açmadığı bulundu (OR: 1,25; %95 GA, 0,87–1,80).</a:t>
            </a:r>
          </a:p>
          <a:p>
            <a:pPr algn="just"/>
            <a:r>
              <a:rPr lang="tr-TR" sz="1600" b="1" dirty="0"/>
              <a:t>Sonuç:</a:t>
            </a:r>
            <a:r>
              <a:rPr lang="tr-TR" sz="1600" dirty="0"/>
              <a:t> Bu çalışma, G-CSF ve </a:t>
            </a:r>
            <a:r>
              <a:rPr lang="tr-TR" sz="1600" dirty="0" err="1"/>
              <a:t>pleriksafor</a:t>
            </a:r>
            <a:r>
              <a:rPr lang="tr-TR" sz="1600" dirty="0"/>
              <a:t> kombinasyonunun MM, NHL ve HL hastalarında daha fazla hastada önceden belirlenmiş CD34+ hücre </a:t>
            </a:r>
            <a:r>
              <a:rPr lang="tr-TR" sz="1600" dirty="0" err="1"/>
              <a:t>aferez</a:t>
            </a:r>
            <a:r>
              <a:rPr lang="tr-TR" sz="1600" dirty="0"/>
              <a:t> eşiğine ulaşılmasını sağladığını ve bunun da CD34+ hücrelerin </a:t>
            </a:r>
            <a:r>
              <a:rPr lang="tr-TR" sz="1600" dirty="0" err="1"/>
              <a:t>periferik</a:t>
            </a:r>
            <a:r>
              <a:rPr lang="tr-TR" sz="1600" dirty="0"/>
              <a:t> kana daha etkin </a:t>
            </a:r>
            <a:r>
              <a:rPr lang="tr-TR" sz="1600" dirty="0" err="1"/>
              <a:t>mobilizasyonu</a:t>
            </a:r>
            <a:r>
              <a:rPr lang="tr-TR" sz="1600" dirty="0"/>
              <a:t> ile ilişkili olduğunu göstermektedir.</a:t>
            </a:r>
          </a:p>
        </p:txBody>
      </p:sp>
    </p:spTree>
    <p:extLst>
      <p:ext uri="{BB962C8B-B14F-4D97-AF65-F5344CB8AC3E}">
        <p14:creationId xmlns:p14="http://schemas.microsoft.com/office/powerpoint/2010/main" val="392759211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Content Placeholder 1">
            <a:extLst>
              <a:ext uri="{FF2B5EF4-FFF2-40B4-BE49-F238E27FC236}">
                <a16:creationId xmlns:a16="http://schemas.microsoft.com/office/drawing/2014/main" id="{1066618A-A68F-9A43-940E-F40AB14C25BD}"/>
              </a:ext>
            </a:extLst>
          </p:cNvPr>
          <p:cNvSpPr>
            <a:spLocks noGrp="1" noChangeArrowheads="1"/>
          </p:cNvSpPr>
          <p:nvPr>
            <p:ph idx="1"/>
          </p:nvPr>
        </p:nvSpPr>
        <p:spPr bwMode="auto">
          <a:xfrm>
            <a:off x="698269" y="1230284"/>
            <a:ext cx="10972800" cy="52086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genişletilmiş in </a:t>
            </a:r>
            <a:r>
              <a:rPr lang="tr-TR" altLang="tr-TR" sz="1600" dirty="0" err="1">
                <a:ea typeface="ＭＳ Ｐゴシック" panose="020B0600070205080204" pitchFamily="34" charset="-128"/>
              </a:rPr>
              <a:t>vivo</a:t>
            </a:r>
            <a:r>
              <a:rPr lang="tr-TR" altLang="tr-TR" sz="1600" dirty="0">
                <a:ea typeface="ＭＳ Ｐゴシック" panose="020B0600070205080204" pitchFamily="34" charset="-128"/>
              </a:rPr>
              <a:t> aktiviteye sahip yeni bir siklik peptit CXCR4 inhibitörüdür. </a:t>
            </a:r>
          </a:p>
          <a:p>
            <a:pPr algn="just">
              <a:lnSpc>
                <a:spcPct val="100000"/>
              </a:lnSpc>
              <a:buFont typeface="Wingdings" panose="05000000000000000000" pitchFamily="2" charset="2"/>
              <a:buChar char="§"/>
            </a:pPr>
            <a:r>
              <a:rPr lang="tr-TR" altLang="tr-TR" sz="1600" dirty="0">
                <a:ea typeface="ＭＳ Ｐゴシック" panose="020B0600070205080204" pitchFamily="34" charset="-128"/>
              </a:rPr>
              <a:t>GENESIS çalışması, </a:t>
            </a:r>
            <a:r>
              <a:rPr lang="tr-TR" altLang="tr-TR" sz="1600" dirty="0" err="1">
                <a:ea typeface="ＭＳ Ｐゴシック" panose="020B0600070205080204" pitchFamily="34" charset="-128"/>
              </a:rPr>
              <a:t>MM'de</a:t>
            </a:r>
            <a:r>
              <a:rPr lang="tr-TR" altLang="tr-TR" sz="1600" dirty="0">
                <a:ea typeface="ＭＳ Ｐゴシック" panose="020B0600070205080204" pitchFamily="34" charset="-128"/>
              </a:rPr>
              <a:t> ASCT için </a:t>
            </a:r>
            <a:r>
              <a:rPr lang="tr-TR" altLang="tr-TR" sz="1600" dirty="0" err="1">
                <a:ea typeface="ＭＳ Ｐゴシック" panose="020B0600070205080204" pitchFamily="34" charset="-128"/>
              </a:rPr>
              <a:t>HSPC'leri</a:t>
            </a:r>
            <a:r>
              <a:rPr lang="tr-TR" altLang="tr-TR" sz="1600" dirty="0">
                <a:ea typeface="ＭＳ Ｐゴシック" panose="020B0600070205080204" pitchFamily="34" charset="-128"/>
              </a:rPr>
              <a:t> harekete geçirmek için </a:t>
            </a: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 G-</a:t>
            </a:r>
            <a:r>
              <a:rPr lang="tr-TR" altLang="tr-TR" sz="1600" dirty="0" err="1">
                <a:ea typeface="ＭＳ Ｐゴシック" panose="020B0600070205080204" pitchFamily="34" charset="-128"/>
              </a:rPr>
              <a:t>CSF'nin</a:t>
            </a:r>
            <a:r>
              <a:rPr lang="tr-TR" altLang="tr-TR" sz="1600" dirty="0">
                <a:ea typeface="ＭＳ Ｐゴシック" panose="020B0600070205080204" pitchFamily="34" charset="-128"/>
              </a:rPr>
              <a:t> plasebo + G-</a:t>
            </a:r>
            <a:r>
              <a:rPr lang="tr-TR" altLang="tr-TR" sz="1600" dirty="0" err="1">
                <a:ea typeface="ＭＳ Ｐゴシック" panose="020B0600070205080204" pitchFamily="34" charset="-128"/>
              </a:rPr>
              <a:t>CSF'ye</a:t>
            </a:r>
            <a:r>
              <a:rPr lang="tr-TR" altLang="tr-TR" sz="1600" dirty="0">
                <a:ea typeface="ＭＳ Ｐゴシック" panose="020B0600070205080204" pitchFamily="34" charset="-128"/>
              </a:rPr>
              <a:t> üstünlüğünü değerlendirmek amacıyla </a:t>
            </a:r>
            <a:r>
              <a:rPr lang="tr-TR" altLang="tr-TR" sz="1600" dirty="0" err="1">
                <a:ea typeface="ＭＳ Ｐゴシック" panose="020B0600070205080204" pitchFamily="34" charset="-128"/>
              </a:rPr>
              <a:t>prospektif</a:t>
            </a:r>
            <a:r>
              <a:rPr lang="tr-TR" altLang="tr-TR" sz="1600" dirty="0">
                <a:ea typeface="ＭＳ Ｐゴシック" panose="020B0600070205080204" pitchFamily="34" charset="-128"/>
              </a:rPr>
              <a:t>, faz 3, çift kör, plasebo kontrollü, çok merkezli bir çalışmaydı.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Primer</a:t>
            </a:r>
            <a:r>
              <a:rPr lang="tr-TR" altLang="tr-TR" sz="1600" dirty="0">
                <a:ea typeface="ＭＳ Ｐゴシック" panose="020B0600070205080204" pitchFamily="34" charset="-128"/>
              </a:rPr>
              <a:t> sonlanım noktası, iki aferez prosedüründe ≥6 × 106 CD34+ hücre kg–1 toplayan hastaların oranıydı;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Sekonder</a:t>
            </a:r>
            <a:r>
              <a:rPr lang="tr-TR" altLang="tr-TR" sz="1600" dirty="0">
                <a:ea typeface="ＭＳ Ｐゴシック" panose="020B0600070205080204" pitchFamily="34" charset="-128"/>
              </a:rPr>
              <a:t> sonlanım noktası ise bu amaca bir aferezde ulaşmaktı. </a:t>
            </a:r>
          </a:p>
          <a:p>
            <a:pPr algn="just">
              <a:lnSpc>
                <a:spcPct val="100000"/>
              </a:lnSpc>
              <a:buFont typeface="Wingdings" panose="05000000000000000000" pitchFamily="2" charset="2"/>
              <a:buChar char="§"/>
            </a:pPr>
            <a:r>
              <a:rPr lang="tr-TR" altLang="tr-TR" sz="1600" dirty="0">
                <a:ea typeface="ＭＳ Ｐゴシック" panose="020B0600070205080204" pitchFamily="34" charset="-128"/>
              </a:rPr>
              <a:t>ASCT uygulanan </a:t>
            </a:r>
            <a:r>
              <a:rPr lang="tr-TR" altLang="tr-TR" sz="1600" dirty="0" err="1">
                <a:ea typeface="ＭＳ Ｐゴシック" panose="020B0600070205080204" pitchFamily="34" charset="-128"/>
              </a:rPr>
              <a:t>MM'li</a:t>
            </a:r>
            <a:r>
              <a:rPr lang="tr-TR" altLang="tr-TR" sz="1600" dirty="0">
                <a:ea typeface="ＭＳ Ｐゴシック" panose="020B0600070205080204" pitchFamily="34" charset="-128"/>
              </a:rPr>
              <a:t> toplam 122 yetişkin hasta, beş ülkede 18 merkezde kaydedildi ve HSPC </a:t>
            </a:r>
            <a:r>
              <a:rPr lang="tr-TR" altLang="tr-TR" sz="1600" dirty="0" err="1">
                <a:ea typeface="ＭＳ Ｐゴシック" panose="020B0600070205080204" pitchFamily="34" charset="-128"/>
              </a:rPr>
              <a:t>mobilizasyonu</a:t>
            </a:r>
            <a:r>
              <a:rPr lang="tr-TR" altLang="tr-TR" sz="1600" dirty="0">
                <a:ea typeface="ＭＳ Ｐゴシック" panose="020B0600070205080204" pitchFamily="34" charset="-128"/>
              </a:rPr>
              <a:t> için </a:t>
            </a: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 G-CSF veya plasebo + G-</a:t>
            </a:r>
            <a:r>
              <a:rPr lang="tr-TR" altLang="tr-TR" sz="1600" dirty="0" err="1">
                <a:ea typeface="ＭＳ Ｐゴシック" panose="020B0600070205080204" pitchFamily="34" charset="-128"/>
              </a:rPr>
              <a:t>CSF'ye</a:t>
            </a:r>
            <a:r>
              <a:rPr lang="tr-TR" altLang="tr-TR" sz="1600" dirty="0">
                <a:ea typeface="ＭＳ Ｐゴシック" panose="020B0600070205080204" pitchFamily="34" charset="-128"/>
              </a:rPr>
              <a:t> randomize edildi (2:1).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 G-CSF, plasebo + G-CSF ile </a:t>
            </a:r>
            <a:r>
              <a:rPr lang="tr-TR" altLang="tr-TR" sz="1600" b="1" dirty="0">
                <a:ea typeface="ＭＳ Ｐゴシック" panose="020B0600070205080204" pitchFamily="34" charset="-128"/>
              </a:rPr>
              <a:t>%26,2'ye karşı %92,5</a:t>
            </a:r>
            <a:r>
              <a:rPr lang="tr-TR" altLang="tr-TR" sz="1600" dirty="0">
                <a:ea typeface="ＭＳ Ｐゴシック" panose="020B0600070205080204" pitchFamily="34" charset="-128"/>
              </a:rPr>
              <a:t> oranında birincil son noktayı başarıyla karşıladı (olasılık oranı (OR) 53,3, %95 güven aralığı (CI) 14,12–201,33, </a:t>
            </a:r>
            <a:r>
              <a:rPr lang="tr-TR" altLang="tr-TR" sz="1600" b="1" dirty="0">
                <a:ea typeface="ＭＳ Ｐゴシック" panose="020B0600070205080204" pitchFamily="34" charset="-128"/>
              </a:rPr>
              <a:t>P &lt; 0,0001</a:t>
            </a:r>
            <a:r>
              <a:rPr lang="tr-TR" altLang="tr-TR" sz="1600" dirty="0">
                <a:ea typeface="ＭＳ Ｐゴシック" panose="020B0600070205080204" pitchFamily="34" charset="-128"/>
              </a:rPr>
              <a:t>).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 G-CSF ayrıca </a:t>
            </a:r>
            <a:r>
              <a:rPr lang="tr-TR" altLang="tr-TR" sz="1600" b="1" dirty="0">
                <a:ea typeface="ＭＳ Ｐゴシック" panose="020B0600070205080204" pitchFamily="34" charset="-128"/>
              </a:rPr>
              <a:t>%88,8</a:t>
            </a:r>
            <a:r>
              <a:rPr lang="tr-TR" altLang="tr-TR" sz="1600" dirty="0">
                <a:ea typeface="ＭＳ Ｐゴシック" panose="020B0600070205080204" pitchFamily="34" charset="-128"/>
              </a:rPr>
              <a:t>'in ikincil son noktayı karşılamasını sağlarken, plasebo + G-CSF ile </a:t>
            </a:r>
            <a:r>
              <a:rPr lang="tr-TR" altLang="tr-TR" sz="1600" b="1" dirty="0">
                <a:ea typeface="ＭＳ Ｐゴシック" panose="020B0600070205080204" pitchFamily="34" charset="-128"/>
              </a:rPr>
              <a:t>%9,5 </a:t>
            </a:r>
            <a:r>
              <a:rPr lang="tr-TR" altLang="tr-TR" sz="1600" dirty="0">
                <a:ea typeface="ＭＳ Ｐゴシック" panose="020B0600070205080204" pitchFamily="34" charset="-128"/>
              </a:rPr>
              <a:t>(OR 118,0, %95 GA 25,36–549,35</a:t>
            </a:r>
            <a:r>
              <a:rPr lang="tr-TR" altLang="tr-TR" sz="1600" b="1" dirty="0">
                <a:ea typeface="ＭＳ Ｐゴシック" panose="020B0600070205080204" pitchFamily="34" charset="-128"/>
              </a:rPr>
              <a:t>, P &lt; 0,0001</a:t>
            </a:r>
            <a:r>
              <a:rPr lang="tr-TR" altLang="tr-TR" sz="1600" dirty="0">
                <a:ea typeface="ＭＳ Ｐゴシック" panose="020B0600070205080204" pitchFamily="34" charset="-128"/>
              </a:rPr>
              <a:t>).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 G-CSF güvenliydi ve iyi tolere edildi; tedaviyle ortaya çıkan en yaygın yan etkiler geçici, derece 1/2 enjeksiyon yeri reaksiyonları (ağrı, %50; </a:t>
            </a:r>
            <a:r>
              <a:rPr lang="tr-TR" altLang="tr-TR" sz="1600" dirty="0" err="1">
                <a:ea typeface="ＭＳ Ｐゴシック" panose="020B0600070205080204" pitchFamily="34" charset="-128"/>
              </a:rPr>
              <a:t>eritem</a:t>
            </a:r>
            <a:r>
              <a:rPr lang="tr-TR" altLang="tr-TR" sz="1600" dirty="0">
                <a:ea typeface="ＭＳ Ｐゴシック" panose="020B0600070205080204" pitchFamily="34" charset="-128"/>
              </a:rPr>
              <a:t>, %27,5; kaşıntı, %21,3) idi. </a:t>
            </a:r>
          </a:p>
          <a:p>
            <a:pPr algn="just">
              <a:lnSpc>
                <a:spcPct val="100000"/>
              </a:lnSpc>
              <a:buFont typeface="Wingdings" panose="05000000000000000000" pitchFamily="2" charset="2"/>
              <a:buChar char="§"/>
            </a:pPr>
            <a:r>
              <a:rPr lang="tr-TR" altLang="tr-TR" sz="1600" b="1" dirty="0">
                <a:ea typeface="ＭＳ Ｐゴシック" panose="020B0600070205080204" pitchFamily="34" charset="-128"/>
              </a:rPr>
              <a:t>Sonuç olarak, </a:t>
            </a:r>
            <a:r>
              <a:rPr lang="tr-TR" altLang="tr-TR" sz="1600" b="1" dirty="0" err="1">
                <a:ea typeface="ＭＳ Ｐゴシック" panose="020B0600070205080204" pitchFamily="34" charset="-128"/>
              </a:rPr>
              <a:t>motixafortide</a:t>
            </a:r>
            <a:r>
              <a:rPr lang="tr-TR" altLang="tr-TR" sz="1600" b="1" dirty="0">
                <a:ea typeface="ＭＳ Ｐゴシック" panose="020B0600070205080204" pitchFamily="34" charset="-128"/>
              </a:rPr>
              <a:t> + G-CSF, plasebo + G-</a:t>
            </a:r>
            <a:r>
              <a:rPr lang="tr-TR" altLang="tr-TR" sz="1600" b="1" dirty="0" err="1">
                <a:ea typeface="ＭＳ Ｐゴシック" panose="020B0600070205080204" pitchFamily="34" charset="-128"/>
              </a:rPr>
              <a:t>CSF'ye</a:t>
            </a:r>
            <a:r>
              <a:rPr lang="tr-TR" altLang="tr-TR" sz="1600" b="1" dirty="0">
                <a:ea typeface="ＭＳ Ｐゴシック" panose="020B0600070205080204" pitchFamily="34" charset="-128"/>
              </a:rPr>
              <a:t> kıyasla iki aferez prosedüründe önemli ölçüde daha fazla CD34+ HSPC sayısı mobilize etti.</a:t>
            </a:r>
          </a:p>
        </p:txBody>
      </p:sp>
      <p:sp>
        <p:nvSpPr>
          <p:cNvPr id="244742" name="Title 3">
            <a:extLst>
              <a:ext uri="{FF2B5EF4-FFF2-40B4-BE49-F238E27FC236}">
                <a16:creationId xmlns:a16="http://schemas.microsoft.com/office/drawing/2014/main" id="{B3659EAB-C041-044E-BE0C-9420E17E4FB4}"/>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a:bodyPr>
          <a:lstStyle/>
          <a:p>
            <a:r>
              <a:rPr lang="en-US" altLang="tr-TR" sz="2000" b="1" dirty="0" err="1">
                <a:solidFill>
                  <a:schemeClr val="bg1"/>
                </a:solidFill>
                <a:latin typeface="+mn-lt"/>
                <a:ea typeface="ＭＳ Ｐゴシック" panose="020B0600070205080204" pitchFamily="34" charset="-128"/>
              </a:rPr>
              <a:t>Motixafortide</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ve</a:t>
            </a:r>
            <a:r>
              <a:rPr lang="en-US" altLang="tr-TR" sz="2000" b="1" dirty="0">
                <a:solidFill>
                  <a:schemeClr val="bg1"/>
                </a:solidFill>
                <a:latin typeface="+mn-lt"/>
                <a:ea typeface="ＭＳ Ｐゴシック" panose="020B0600070205080204" pitchFamily="34" charset="-128"/>
              </a:rPr>
              <a:t> G-CSF, </a:t>
            </a:r>
            <a:r>
              <a:rPr lang="en-US" altLang="tr-TR" sz="2000" b="1" dirty="0" err="1">
                <a:solidFill>
                  <a:schemeClr val="bg1"/>
                </a:solidFill>
                <a:latin typeface="+mn-lt"/>
                <a:ea typeface="ＭＳ Ｐゴシック" panose="020B0600070205080204" pitchFamily="34" charset="-128"/>
              </a:rPr>
              <a:t>multipl</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miyelomda</a:t>
            </a:r>
            <a:r>
              <a:rPr lang="en-US" altLang="tr-TR" sz="2000" b="1" dirty="0">
                <a:solidFill>
                  <a:schemeClr val="bg1"/>
                </a:solidFill>
                <a:latin typeface="+mn-lt"/>
                <a:ea typeface="ＭＳ Ｐゴシック" panose="020B0600070205080204" pitchFamily="34" charset="-128"/>
              </a:rPr>
              <a:t> </a:t>
            </a:r>
            <a:r>
              <a:rPr lang="en-US" altLang="tr-TR" sz="2000" b="1" dirty="0">
                <a:solidFill>
                  <a:srgbClr val="FF0000"/>
                </a:solidFill>
                <a:latin typeface="+mn-lt"/>
                <a:ea typeface="ＭＳ Ｐゴシック" panose="020B0600070205080204" pitchFamily="34" charset="-128"/>
              </a:rPr>
              <a:t>otolog</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transplantasyon</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için</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kök</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hücre</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mobilizasyonu</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için</a:t>
            </a:r>
            <a:r>
              <a:rPr lang="en-US" altLang="tr-TR" sz="2000" b="1" dirty="0">
                <a:solidFill>
                  <a:schemeClr val="bg1"/>
                </a:solidFill>
                <a:latin typeface="+mn-lt"/>
                <a:ea typeface="ＭＳ Ｐゴシック" panose="020B0600070205080204" pitchFamily="34" charset="-128"/>
              </a:rPr>
              <a:t>: Randomize </a:t>
            </a:r>
            <a:r>
              <a:rPr lang="en-US" altLang="tr-TR" sz="2000" b="1" dirty="0" err="1">
                <a:solidFill>
                  <a:schemeClr val="bg1"/>
                </a:solidFill>
                <a:latin typeface="+mn-lt"/>
                <a:ea typeface="ＭＳ Ｐゴシック" panose="020B0600070205080204" pitchFamily="34" charset="-128"/>
              </a:rPr>
              <a:t>bir</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faz</a:t>
            </a:r>
            <a:r>
              <a:rPr lang="en-US" altLang="tr-TR" sz="2000" b="1" dirty="0">
                <a:solidFill>
                  <a:schemeClr val="bg1"/>
                </a:solidFill>
                <a:latin typeface="+mn-lt"/>
                <a:ea typeface="ＭＳ Ｐゴシック" panose="020B0600070205080204" pitchFamily="34" charset="-128"/>
              </a:rPr>
              <a:t> 3 </a:t>
            </a:r>
            <a:r>
              <a:rPr lang="en-US" altLang="tr-TR" sz="2000" b="1" dirty="0" err="1">
                <a:solidFill>
                  <a:schemeClr val="bg1"/>
                </a:solidFill>
                <a:latin typeface="+mn-lt"/>
                <a:ea typeface="ＭＳ Ｐゴシック" panose="020B0600070205080204" pitchFamily="34" charset="-128"/>
              </a:rPr>
              <a:t>çalışması</a:t>
            </a:r>
            <a:endParaRPr lang="tr-TR" altLang="tr-TR" sz="2000" dirty="0">
              <a:solidFill>
                <a:schemeClr val="bg1"/>
              </a:solidFill>
              <a:latin typeface="+mn-lt"/>
              <a:ea typeface="ＭＳ Ｐゴシック" panose="020B0600070205080204" pitchFamily="34" charset="-128"/>
            </a:endParaRPr>
          </a:p>
        </p:txBody>
      </p:sp>
    </p:spTree>
    <p:extLst>
      <p:ext uri="{BB962C8B-B14F-4D97-AF65-F5344CB8AC3E}">
        <p14:creationId xmlns:p14="http://schemas.microsoft.com/office/powerpoint/2010/main" val="25559083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2" name="Title 3">
            <a:extLst>
              <a:ext uri="{FF2B5EF4-FFF2-40B4-BE49-F238E27FC236}">
                <a16:creationId xmlns:a16="http://schemas.microsoft.com/office/drawing/2014/main" id="{B3659EAB-C041-044E-BE0C-9420E17E4FB4}"/>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a:bodyPr>
          <a:lstStyle/>
          <a:p>
            <a:r>
              <a:rPr lang="en-US" altLang="tr-TR" sz="2000" b="1" dirty="0" err="1">
                <a:solidFill>
                  <a:schemeClr val="bg1"/>
                </a:solidFill>
                <a:latin typeface="+mn-lt"/>
                <a:ea typeface="ＭＳ Ｐゴシック" panose="020B0600070205080204" pitchFamily="34" charset="-128"/>
              </a:rPr>
              <a:t>Motixafortide</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ve</a:t>
            </a:r>
            <a:r>
              <a:rPr lang="en-US" altLang="tr-TR" sz="2000" b="1" dirty="0">
                <a:solidFill>
                  <a:schemeClr val="bg1"/>
                </a:solidFill>
                <a:latin typeface="+mn-lt"/>
                <a:ea typeface="ＭＳ Ｐゴシック" panose="020B0600070205080204" pitchFamily="34" charset="-128"/>
              </a:rPr>
              <a:t> G-CSF, </a:t>
            </a:r>
            <a:r>
              <a:rPr lang="en-US" altLang="tr-TR" sz="2000" b="1" dirty="0" err="1">
                <a:solidFill>
                  <a:schemeClr val="bg1"/>
                </a:solidFill>
                <a:latin typeface="+mn-lt"/>
                <a:ea typeface="ＭＳ Ｐゴシック" panose="020B0600070205080204" pitchFamily="34" charset="-128"/>
              </a:rPr>
              <a:t>multipl</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miyelomda</a:t>
            </a:r>
            <a:r>
              <a:rPr lang="en-US" altLang="tr-TR" sz="2000" b="1" dirty="0">
                <a:solidFill>
                  <a:schemeClr val="bg1"/>
                </a:solidFill>
                <a:latin typeface="+mn-lt"/>
                <a:ea typeface="ＭＳ Ｐゴシック" panose="020B0600070205080204" pitchFamily="34" charset="-128"/>
              </a:rPr>
              <a:t> </a:t>
            </a:r>
            <a:r>
              <a:rPr lang="en-US" altLang="tr-TR" sz="2000" b="1" dirty="0">
                <a:solidFill>
                  <a:srgbClr val="FF0000"/>
                </a:solidFill>
                <a:latin typeface="+mn-lt"/>
                <a:ea typeface="ＭＳ Ｐゴシック" panose="020B0600070205080204" pitchFamily="34" charset="-128"/>
              </a:rPr>
              <a:t>otolog</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transplantasyon</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için</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kök</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hücre</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mobilizasyonu</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için</a:t>
            </a:r>
            <a:r>
              <a:rPr lang="en-US" altLang="tr-TR" sz="2000" b="1" dirty="0">
                <a:solidFill>
                  <a:schemeClr val="bg1"/>
                </a:solidFill>
                <a:latin typeface="+mn-lt"/>
                <a:ea typeface="ＭＳ Ｐゴシック" panose="020B0600070205080204" pitchFamily="34" charset="-128"/>
              </a:rPr>
              <a:t>: Randomize </a:t>
            </a:r>
            <a:r>
              <a:rPr lang="en-US" altLang="tr-TR" sz="2000" b="1" dirty="0" err="1">
                <a:solidFill>
                  <a:schemeClr val="bg1"/>
                </a:solidFill>
                <a:latin typeface="+mn-lt"/>
                <a:ea typeface="ＭＳ Ｐゴシック" panose="020B0600070205080204" pitchFamily="34" charset="-128"/>
              </a:rPr>
              <a:t>bir</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faz</a:t>
            </a:r>
            <a:r>
              <a:rPr lang="en-US" altLang="tr-TR" sz="2000" b="1" dirty="0">
                <a:solidFill>
                  <a:schemeClr val="bg1"/>
                </a:solidFill>
                <a:latin typeface="+mn-lt"/>
                <a:ea typeface="ＭＳ Ｐゴシック" panose="020B0600070205080204" pitchFamily="34" charset="-128"/>
              </a:rPr>
              <a:t> 3 </a:t>
            </a:r>
            <a:r>
              <a:rPr lang="en-US" altLang="tr-TR" sz="2000" b="1" dirty="0" err="1">
                <a:solidFill>
                  <a:schemeClr val="bg1"/>
                </a:solidFill>
                <a:latin typeface="+mn-lt"/>
                <a:ea typeface="ＭＳ Ｐゴシック" panose="020B0600070205080204" pitchFamily="34" charset="-128"/>
              </a:rPr>
              <a:t>çalışması</a:t>
            </a:r>
            <a:endParaRPr lang="tr-TR" altLang="tr-TR" sz="2000" dirty="0">
              <a:solidFill>
                <a:schemeClr val="bg1"/>
              </a:solidFill>
              <a:latin typeface="+mn-lt"/>
              <a:ea typeface="ＭＳ Ｐゴシック" panose="020B0600070205080204" pitchFamily="34" charset="-128"/>
            </a:endParaRPr>
          </a:p>
        </p:txBody>
      </p:sp>
      <p:pic>
        <p:nvPicPr>
          <p:cNvPr id="217090" name="Picture 2" descr="figure 2">
            <a:extLst>
              <a:ext uri="{FF2B5EF4-FFF2-40B4-BE49-F238E27FC236}">
                <a16:creationId xmlns:a16="http://schemas.microsoft.com/office/drawing/2014/main" id="{DB98FB1A-ABDB-2170-3471-71C8A4670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16" y="1246909"/>
            <a:ext cx="9601199" cy="5265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55483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Content Placeholder 1">
            <a:extLst>
              <a:ext uri="{FF2B5EF4-FFF2-40B4-BE49-F238E27FC236}">
                <a16:creationId xmlns:a16="http://schemas.microsoft.com/office/drawing/2014/main" id="{1066618A-A68F-9A43-940E-F40AB14C25BD}"/>
              </a:ext>
            </a:extLst>
          </p:cNvPr>
          <p:cNvSpPr>
            <a:spLocks noGrp="1" noChangeArrowheads="1"/>
          </p:cNvSpPr>
          <p:nvPr>
            <p:ph idx="1"/>
          </p:nvPr>
        </p:nvSpPr>
        <p:spPr bwMode="auto">
          <a:xfrm>
            <a:off x="465513" y="1205345"/>
            <a:ext cx="11288683" cy="5233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00000"/>
              </a:lnSpc>
              <a:buFont typeface="Wingdings" panose="05000000000000000000" pitchFamily="2" charset="2"/>
              <a:buChar char="§"/>
            </a:pPr>
            <a:r>
              <a:rPr lang="tr-TR" altLang="tr-TR" sz="1600" dirty="0">
                <a:ea typeface="ＭＳ Ｐゴシック" panose="020B0600070205080204" pitchFamily="34" charset="-128"/>
              </a:rPr>
              <a:t>G-CSF +/- </a:t>
            </a:r>
            <a:r>
              <a:rPr lang="tr-TR" altLang="tr-TR" sz="1600" dirty="0" err="1">
                <a:ea typeface="ＭＳ Ｐゴシック" panose="020B0600070205080204" pitchFamily="34" charset="-128"/>
              </a:rPr>
              <a:t>plerixafor</a:t>
            </a:r>
            <a:r>
              <a:rPr lang="tr-TR" altLang="tr-TR" sz="1600" dirty="0">
                <a:ea typeface="ＭＳ Ｐゴシック" panose="020B0600070205080204" pitchFamily="34" charset="-128"/>
              </a:rPr>
              <a:t> ile KH </a:t>
            </a:r>
            <a:r>
              <a:rPr lang="tr-TR" altLang="tr-TR" sz="1600" dirty="0" err="1">
                <a:ea typeface="ＭＳ Ｐゴシック" panose="020B0600070205080204" pitchFamily="34" charset="-128"/>
              </a:rPr>
              <a:t>mobilizasyonu</a:t>
            </a:r>
            <a:r>
              <a:rPr lang="tr-TR" altLang="tr-TR" sz="1600" dirty="0">
                <a:ea typeface="ＭＳ Ｐゴシック" panose="020B0600070205080204" pitchFamily="34" charset="-128"/>
              </a:rPr>
              <a:t>, çoklu enjeksiyonlara ve </a:t>
            </a:r>
            <a:r>
              <a:rPr lang="tr-TR" altLang="tr-TR" sz="1600" dirty="0" err="1">
                <a:ea typeface="ＭＳ Ｐゴシック" panose="020B0600070205080204" pitchFamily="34" charset="-128"/>
              </a:rPr>
              <a:t>lökaferez</a:t>
            </a:r>
            <a:r>
              <a:rPr lang="tr-TR" altLang="tr-TR" sz="1600" dirty="0">
                <a:ea typeface="ＭＳ Ｐゴシック" panose="020B0600070205080204" pitchFamily="34" charset="-128"/>
              </a:rPr>
              <a:t> prosedürlerine rağmen hastaların %30'a varan oranında yetersiz KH verimleriyle sonuçlanır.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(BL-8040), hızlı </a:t>
            </a:r>
            <a:r>
              <a:rPr lang="tr-TR" altLang="tr-TR" sz="1600" dirty="0" err="1">
                <a:ea typeface="ＭＳ Ｐゴシック" panose="020B0600070205080204" pitchFamily="34" charset="-128"/>
              </a:rPr>
              <a:t>mobilizasyon</a:t>
            </a:r>
            <a:r>
              <a:rPr lang="tr-TR" altLang="tr-TR" sz="1600" dirty="0">
                <a:ea typeface="ＭＳ Ｐゴシック" panose="020B0600070205080204" pitchFamily="34" charset="-128"/>
              </a:rPr>
              <a:t> kinetiğine sahip, yüksek </a:t>
            </a:r>
            <a:r>
              <a:rPr lang="tr-TR" altLang="tr-TR" sz="1600" dirty="0" err="1">
                <a:ea typeface="ＭＳ Ｐゴシック" panose="020B0600070205080204" pitchFamily="34" charset="-128"/>
              </a:rPr>
              <a:t>afiniteli</a:t>
            </a:r>
            <a:r>
              <a:rPr lang="tr-TR" altLang="tr-TR" sz="1600" dirty="0">
                <a:ea typeface="ＭＳ Ｐゴシック" panose="020B0600070205080204" pitchFamily="34" charset="-128"/>
              </a:rPr>
              <a:t>, uzun etkili bir CXCR4 inhibitörü </a:t>
            </a:r>
          </a:p>
          <a:p>
            <a:pPr algn="just">
              <a:lnSpc>
                <a:spcPct val="100000"/>
              </a:lnSpc>
              <a:buFont typeface="Wingdings" panose="05000000000000000000" pitchFamily="2" charset="2"/>
              <a:buChar char="§"/>
            </a:pPr>
            <a:r>
              <a:rPr lang="tr-TR" altLang="tr-TR" sz="1600" dirty="0">
                <a:ea typeface="ＭＳ Ｐゴシック" panose="020B0600070205080204" pitchFamily="34" charset="-128"/>
              </a:rPr>
              <a:t>Çok merkezli, açık etiketli, tek kollu, 2 parçalı, Faz II çalışmasında allojenik </a:t>
            </a:r>
            <a:r>
              <a:rPr lang="tr-TR" altLang="tr-TR" sz="1600" dirty="0" err="1">
                <a:ea typeface="ＭＳ Ｐゴシック" panose="020B0600070205080204" pitchFamily="34" charset="-128"/>
              </a:rPr>
              <a:t>KH'leri</a:t>
            </a:r>
            <a:r>
              <a:rPr lang="tr-TR" altLang="tr-TR" sz="1600" dirty="0">
                <a:ea typeface="ＭＳ Ｐゴシック" panose="020B0600070205080204" pitchFamily="34" charset="-128"/>
              </a:rPr>
              <a:t> mobilize etmek için değerlendirildi</a:t>
            </a:r>
          </a:p>
          <a:p>
            <a:pPr algn="just">
              <a:lnSpc>
                <a:spcPct val="100000"/>
              </a:lnSpc>
              <a:buFont typeface="Wingdings" panose="05000000000000000000" pitchFamily="2" charset="2"/>
              <a:buChar char="§"/>
            </a:pPr>
            <a:r>
              <a:rPr lang="tr-TR" altLang="tr-TR" sz="1600" dirty="0">
                <a:ea typeface="ＭＳ Ｐゴシック" panose="020B0600070205080204" pitchFamily="34" charset="-128"/>
              </a:rPr>
              <a:t>Birincil sonlanım noktası, 2 aferez işleminde 2.0x10^6 CD34+ hücre/kg'a eşit veya daha fazla mobilize etmek için 1 doz </a:t>
            </a:r>
            <a:r>
              <a:rPr lang="tr-TR" altLang="tr-TR" sz="1600" dirty="0" err="1">
                <a:ea typeface="ＭＳ Ｐゴシック" panose="020B0600070205080204" pitchFamily="34" charset="-128"/>
              </a:rPr>
              <a:t>motixafortidin</a:t>
            </a:r>
            <a:r>
              <a:rPr lang="tr-TR" altLang="tr-TR" sz="1600" dirty="0">
                <a:ea typeface="ＭＳ Ｐゴシック" panose="020B0600070205080204" pitchFamily="34" charset="-128"/>
              </a:rPr>
              <a:t> etkinliğiydi. </a:t>
            </a:r>
          </a:p>
          <a:p>
            <a:pPr algn="just">
              <a:lnSpc>
                <a:spcPct val="100000"/>
              </a:lnSpc>
              <a:buFont typeface="Wingdings" panose="05000000000000000000" pitchFamily="2" charset="2"/>
              <a:buChar char="§"/>
            </a:pPr>
            <a:r>
              <a:rPr lang="tr-TR" altLang="tr-TR" sz="1600" dirty="0">
                <a:ea typeface="ＭＳ Ｐゴシック" panose="020B0600070205080204" pitchFamily="34" charset="-128"/>
              </a:rPr>
              <a:t>25 donör-alıcı çifti kaydedildi.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1.25 mg/kg’ alan 11/11 donör dahil olmak üzere birincil son noktayı karşılayan 22/24 (%92) </a:t>
            </a:r>
            <a:r>
              <a:rPr lang="tr-TR" altLang="tr-TR" sz="1600" dirty="0" err="1">
                <a:ea typeface="ＭＳ Ｐゴシック" panose="020B0600070205080204" pitchFamily="34" charset="-128"/>
              </a:rPr>
              <a:t>donörle</a:t>
            </a:r>
            <a:r>
              <a:rPr lang="tr-TR" altLang="tr-TR" sz="1600" dirty="0">
                <a:ea typeface="ＭＳ Ｐゴシック" panose="020B0600070205080204" pitchFamily="34" charset="-128"/>
              </a:rPr>
              <a:t> iyi tolere edilmiştir.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tercihen çok sayıda </a:t>
            </a:r>
            <a:r>
              <a:rPr lang="tr-TR" altLang="tr-TR" sz="1600" dirty="0" err="1">
                <a:ea typeface="ＭＳ Ｐゴシック" panose="020B0600070205080204" pitchFamily="34" charset="-128"/>
              </a:rPr>
              <a:t>multipotent</a:t>
            </a:r>
            <a:r>
              <a:rPr lang="tr-TR" altLang="tr-TR" sz="1600" dirty="0">
                <a:ea typeface="ＭＳ Ｐゴシック" panose="020B0600070205080204" pitchFamily="34" charset="-128"/>
              </a:rPr>
              <a:t> </a:t>
            </a:r>
            <a:r>
              <a:rPr lang="tr-TR" altLang="tr-TR" sz="1600" dirty="0" err="1">
                <a:ea typeface="ＭＳ Ｐゴシック" panose="020B0600070205080204" pitchFamily="34" charset="-128"/>
              </a:rPr>
              <a:t>HKH'yi</a:t>
            </a:r>
            <a:r>
              <a:rPr lang="tr-TR" altLang="tr-TR" sz="1600" dirty="0">
                <a:ea typeface="ＭＳ Ｐゴシック" panose="020B0600070205080204" pitchFamily="34" charset="-128"/>
              </a:rPr>
              <a:t> ve yüksek CD123 ekspresyonu ile CD34+ </a:t>
            </a:r>
            <a:r>
              <a:rPr lang="tr-TR" altLang="tr-TR" sz="1600" dirty="0" err="1">
                <a:ea typeface="ＭＳ Ｐゴシック" panose="020B0600070205080204" pitchFamily="34" charset="-128"/>
              </a:rPr>
              <a:t>plazmasitoid</a:t>
            </a:r>
            <a:r>
              <a:rPr lang="tr-TR" altLang="tr-TR" sz="1600" dirty="0">
                <a:ea typeface="ＭＳ Ｐゴシック" panose="020B0600070205080204" pitchFamily="34" charset="-128"/>
              </a:rPr>
              <a:t> </a:t>
            </a:r>
            <a:r>
              <a:rPr lang="tr-TR" altLang="tr-TR" sz="1600" dirty="0" err="1">
                <a:ea typeface="ＭＳ Ｐゴシック" panose="020B0600070205080204" pitchFamily="34" charset="-128"/>
              </a:rPr>
              <a:t>dendritik</a:t>
            </a:r>
            <a:r>
              <a:rPr lang="tr-TR" altLang="tr-TR" sz="1600" dirty="0">
                <a:ea typeface="ＭＳ Ｐゴシック" panose="020B0600070205080204" pitchFamily="34" charset="-128"/>
              </a:rPr>
              <a:t> hücre öncüllerinin daha küçük bir oranını mobilize etti. </a:t>
            </a:r>
          </a:p>
          <a:p>
            <a:pPr algn="just">
              <a:lnSpc>
                <a:spcPct val="100000"/>
              </a:lnSpc>
              <a:buFont typeface="Wingdings" panose="05000000000000000000" pitchFamily="2" charset="2"/>
              <a:buChar char="§"/>
            </a:pPr>
            <a:r>
              <a:rPr lang="tr-TR" altLang="tr-TR" sz="1600" dirty="0" err="1">
                <a:ea typeface="ＭＳ Ｐゴシック" panose="020B0600070205080204" pitchFamily="34" charset="-128"/>
              </a:rPr>
              <a:t>Plazmasitoid</a:t>
            </a:r>
            <a:r>
              <a:rPr lang="tr-TR" altLang="tr-TR" sz="1600" dirty="0">
                <a:ea typeface="ＭＳ Ｐゴシック" panose="020B0600070205080204" pitchFamily="34" charset="-128"/>
              </a:rPr>
              <a:t>/miyeloid </a:t>
            </a:r>
            <a:r>
              <a:rPr lang="tr-TR" altLang="tr-TR" sz="1600" dirty="0" err="1">
                <a:ea typeface="ＭＳ Ｐゴシック" panose="020B0600070205080204" pitchFamily="34" charset="-128"/>
              </a:rPr>
              <a:t>dendritik</a:t>
            </a:r>
            <a:r>
              <a:rPr lang="tr-TR" altLang="tr-TR" sz="1600" dirty="0">
                <a:ea typeface="ＭＳ Ｐゴシック" panose="020B0600070205080204" pitchFamily="34" charset="-128"/>
              </a:rPr>
              <a:t> hücrelerde, B-hücrelerinde, bazofillerde, CD8 T-hücrelerinde ve klasik </a:t>
            </a:r>
            <a:r>
              <a:rPr lang="tr-TR" altLang="tr-TR" sz="1600" dirty="0" err="1">
                <a:ea typeface="ＭＳ Ｐゴシック" panose="020B0600070205080204" pitchFamily="34" charset="-128"/>
              </a:rPr>
              <a:t>monositlerde</a:t>
            </a:r>
            <a:r>
              <a:rPr lang="tr-TR" altLang="tr-TR" sz="1600" dirty="0">
                <a:ea typeface="ＭＳ Ｐゴシック" panose="020B0600070205080204" pitchFamily="34" charset="-128"/>
              </a:rPr>
              <a:t> maksimum nispi değişikliklerle </a:t>
            </a:r>
            <a:r>
              <a:rPr lang="tr-TR" altLang="tr-TR" sz="1600" dirty="0" err="1">
                <a:ea typeface="ＭＳ Ｐゴシック" panose="020B0600070205080204" pitchFamily="34" charset="-128"/>
              </a:rPr>
              <a:t>Motixafortide</a:t>
            </a:r>
            <a:r>
              <a:rPr lang="tr-TR" altLang="tr-TR" sz="1600" dirty="0">
                <a:ea typeface="ＭＳ Ｐゴシック" panose="020B0600070205080204" pitchFamily="34" charset="-128"/>
              </a:rPr>
              <a:t>, tüm majör miyeloid ve lenfoid alt kümelerin </a:t>
            </a:r>
            <a:r>
              <a:rPr lang="tr-TR" altLang="tr-TR" sz="1600" dirty="0" err="1">
                <a:ea typeface="ＭＳ Ｐゴシック" panose="020B0600070205080204" pitchFamily="34" charset="-128"/>
              </a:rPr>
              <a:t>pan-mobilizasyonunu</a:t>
            </a:r>
            <a:r>
              <a:rPr lang="tr-TR" altLang="tr-TR" sz="1600" dirty="0">
                <a:ea typeface="ＭＳ Ｐゴシック" panose="020B0600070205080204" pitchFamily="34" charset="-128"/>
              </a:rPr>
              <a:t> indüklemiştir. </a:t>
            </a:r>
          </a:p>
          <a:p>
            <a:pPr algn="just">
              <a:lnSpc>
                <a:spcPct val="100000"/>
              </a:lnSpc>
              <a:buFont typeface="Wingdings" panose="05000000000000000000" pitchFamily="2" charset="2"/>
              <a:buChar char="§"/>
            </a:pPr>
            <a:r>
              <a:rPr lang="tr-TR" altLang="tr-TR" sz="1600" b="1" dirty="0">
                <a:ea typeface="ＭＳ Ｐゴシック" panose="020B0600070205080204" pitchFamily="34" charset="-128"/>
              </a:rPr>
              <a:t>Sonuç olarak, tek bir </a:t>
            </a:r>
            <a:r>
              <a:rPr lang="tr-TR" altLang="tr-TR" sz="1600" b="1" dirty="0" err="1">
                <a:ea typeface="ＭＳ Ｐゴシック" panose="020B0600070205080204" pitchFamily="34" charset="-128"/>
              </a:rPr>
              <a:t>motixafortid</a:t>
            </a:r>
            <a:r>
              <a:rPr lang="tr-TR" altLang="tr-TR" sz="1600" b="1" dirty="0">
                <a:ea typeface="ＭＳ Ｐゴシック" panose="020B0600070205080204" pitchFamily="34" charset="-128"/>
              </a:rPr>
              <a:t> enjeksiyonu, allojenik KHN için </a:t>
            </a:r>
            <a:r>
              <a:rPr lang="tr-TR" altLang="tr-TR" sz="1600" b="1" dirty="0" err="1">
                <a:ea typeface="ＭＳ Ｐゴシック" panose="020B0600070205080204" pitchFamily="34" charset="-128"/>
              </a:rPr>
              <a:t>multipotent</a:t>
            </a:r>
            <a:r>
              <a:rPr lang="tr-TR" altLang="tr-TR" sz="1600" b="1" dirty="0">
                <a:ea typeface="ＭＳ Ｐゴシック" panose="020B0600070205080204" pitchFamily="34" charset="-128"/>
              </a:rPr>
              <a:t> </a:t>
            </a:r>
            <a:r>
              <a:rPr lang="tr-TR" altLang="tr-TR" sz="1600" b="1" dirty="0" err="1">
                <a:ea typeface="ＭＳ Ｐゴシック" panose="020B0600070205080204" pitchFamily="34" charset="-128"/>
              </a:rPr>
              <a:t>HKH'lerin</a:t>
            </a:r>
            <a:r>
              <a:rPr lang="tr-TR" altLang="tr-TR" sz="1600" b="1" dirty="0">
                <a:ea typeface="ＭＳ Ｐゴシック" panose="020B0600070205080204" pitchFamily="34" charset="-128"/>
              </a:rPr>
              <a:t> hızlı ve sürekli </a:t>
            </a:r>
            <a:r>
              <a:rPr lang="tr-TR" altLang="tr-TR" sz="1600" b="1" dirty="0" err="1">
                <a:ea typeface="ＭＳ Ｐゴシック" panose="020B0600070205080204" pitchFamily="34" charset="-128"/>
              </a:rPr>
              <a:t>mobilizasyonuyla</a:t>
            </a:r>
            <a:r>
              <a:rPr lang="tr-TR" altLang="tr-TR" sz="1600" b="1" dirty="0">
                <a:ea typeface="ＭＳ Ｐゴシック" panose="020B0600070205080204" pitchFamily="34" charset="-128"/>
              </a:rPr>
              <a:t> sonuçlanır.</a:t>
            </a:r>
          </a:p>
        </p:txBody>
      </p:sp>
      <p:sp>
        <p:nvSpPr>
          <p:cNvPr id="244742" name="Title 3">
            <a:extLst>
              <a:ext uri="{FF2B5EF4-FFF2-40B4-BE49-F238E27FC236}">
                <a16:creationId xmlns:a16="http://schemas.microsoft.com/office/drawing/2014/main" id="{B3659EAB-C041-044E-BE0C-9420E17E4FB4}"/>
              </a:ext>
            </a:extLst>
          </p:cNvPr>
          <p:cNvSpPr>
            <a:spLocks noGrp="1" noChangeArrowheads="1"/>
          </p:cNvSpPr>
          <p:nvPr>
            <p:ph type="title"/>
          </p:nvPr>
        </p:nvSpPr>
        <p:spPr bwMode="auto">
          <a:xfrm>
            <a:off x="2779714" y="53976"/>
            <a:ext cx="6607175" cy="1071563"/>
          </a:xfrm>
          <a:prstGeom prst="rect">
            <a:avLst/>
          </a:prstGeom>
          <a:solidFill>
            <a:schemeClr val="tx2"/>
          </a:solidFill>
        </p:spPr>
        <p:txBody>
          <a:bodyPr vert="horz" wrap="square" lIns="91440" tIns="45720" rIns="91440" bIns="45720" numCol="1" rtlCol="0" anchor="t" anchorCtr="0" compatLnSpc="1">
            <a:prstTxWarp prst="textNoShape">
              <a:avLst/>
            </a:prstTxWarp>
            <a:normAutofit/>
          </a:bodyPr>
          <a:lstStyle/>
          <a:p>
            <a:r>
              <a:rPr lang="en-US" altLang="tr-TR" sz="2000" b="1" dirty="0">
                <a:solidFill>
                  <a:schemeClr val="bg1"/>
                </a:solidFill>
                <a:latin typeface="+mn-lt"/>
                <a:ea typeface="ＭＳ Ｐゴシック" panose="020B0600070205080204" pitchFamily="34" charset="-128"/>
              </a:rPr>
              <a:t>Yeni CXCR4 </a:t>
            </a:r>
            <a:r>
              <a:rPr lang="en-US" altLang="tr-TR" sz="2000" b="1" dirty="0" err="1">
                <a:solidFill>
                  <a:schemeClr val="bg1"/>
                </a:solidFill>
                <a:latin typeface="+mn-lt"/>
                <a:ea typeface="ＭＳ Ｐゴシック" panose="020B0600070205080204" pitchFamily="34" charset="-128"/>
              </a:rPr>
              <a:t>İnhibitörü</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Motixafortide</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ile</a:t>
            </a:r>
            <a:r>
              <a:rPr lang="en-US" altLang="tr-TR" sz="2000" b="1" dirty="0">
                <a:solidFill>
                  <a:schemeClr val="bg1"/>
                </a:solidFill>
                <a:latin typeface="+mn-lt"/>
                <a:ea typeface="ＭＳ Ｐゴシック" panose="020B0600070205080204" pitchFamily="34" charset="-128"/>
              </a:rPr>
              <a:t> </a:t>
            </a:r>
            <a:r>
              <a:rPr lang="en-US" altLang="tr-TR" sz="2000" b="1" dirty="0">
                <a:solidFill>
                  <a:srgbClr val="FF0000"/>
                </a:solidFill>
                <a:latin typeface="+mn-lt"/>
                <a:ea typeface="ＭＳ Ｐゴシック" panose="020B0600070205080204" pitchFamily="34" charset="-128"/>
              </a:rPr>
              <a:t>Allojenik</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Hematopoietik</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Kök</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Hücre</a:t>
            </a:r>
            <a:r>
              <a:rPr lang="en-US" altLang="tr-TR" sz="2000" b="1" dirty="0">
                <a:solidFill>
                  <a:schemeClr val="bg1"/>
                </a:solidFill>
                <a:latin typeface="+mn-lt"/>
                <a:ea typeface="ＭＳ Ｐゴシック" panose="020B0600070205080204" pitchFamily="34" charset="-128"/>
              </a:rPr>
              <a:t> </a:t>
            </a:r>
            <a:r>
              <a:rPr lang="en-US" altLang="tr-TR" sz="2000" b="1" dirty="0" err="1">
                <a:solidFill>
                  <a:schemeClr val="bg1"/>
                </a:solidFill>
                <a:latin typeface="+mn-lt"/>
                <a:ea typeface="ＭＳ Ｐゴシック" panose="020B0600070205080204" pitchFamily="34" charset="-128"/>
              </a:rPr>
              <a:t>Mobilizasyonu</a:t>
            </a:r>
            <a:endParaRPr lang="tr-TR" altLang="tr-TR" sz="2000" dirty="0">
              <a:solidFill>
                <a:schemeClr val="bg1"/>
              </a:solidFill>
              <a:latin typeface="+mn-lt"/>
              <a:ea typeface="ＭＳ Ｐゴシック" panose="020B0600070205080204" pitchFamily="34" charset="-128"/>
            </a:endParaRPr>
          </a:p>
        </p:txBody>
      </p:sp>
    </p:spTree>
    <p:extLst>
      <p:ext uri="{BB962C8B-B14F-4D97-AF65-F5344CB8AC3E}">
        <p14:creationId xmlns:p14="http://schemas.microsoft.com/office/powerpoint/2010/main" val="15756249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a:extLst>
              <a:ext uri="{FF2B5EF4-FFF2-40B4-BE49-F238E27FC236}">
                <a16:creationId xmlns:a16="http://schemas.microsoft.com/office/drawing/2014/main" id="{6171D7C2-E931-5948-B404-F01CC5304203}"/>
              </a:ext>
            </a:extLst>
          </p:cNvPr>
          <p:cNvSpPr>
            <a:spLocks noGrp="1" noChangeArrowheads="1"/>
          </p:cNvSpPr>
          <p:nvPr>
            <p:ph type="body" idx="1"/>
          </p:nvPr>
        </p:nvSpPr>
        <p:spPr bwMode="auto">
          <a:xfrm>
            <a:off x="2043114" y="1111250"/>
            <a:ext cx="8283575" cy="539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tr-TR" altLang="tr-TR" sz="2400" dirty="0" err="1">
                <a:ea typeface="ＭＳ Ｐゴシック" panose="020B0600070205080204" pitchFamily="34" charset="-128"/>
              </a:rPr>
              <a:t>Plerixafor'un</a:t>
            </a:r>
            <a:r>
              <a:rPr lang="tr-TR" altLang="tr-TR" sz="2400" dirty="0">
                <a:ea typeface="ＭＳ Ｐゴシック" panose="020B0600070205080204" pitchFamily="34" charset="-128"/>
              </a:rPr>
              <a:t> kullanımı </a:t>
            </a:r>
          </a:p>
          <a:p>
            <a:pPr lvl="1" algn="just">
              <a:lnSpc>
                <a:spcPct val="150000"/>
              </a:lnSpc>
              <a:buFont typeface="Wingdings" panose="05000000000000000000" pitchFamily="2" charset="2"/>
              <a:buChar char="§"/>
            </a:pPr>
            <a:r>
              <a:rPr lang="tr-TR" altLang="tr-TR" dirty="0">
                <a:ea typeface="ＭＳ Ｐゴシック" panose="020B0600070205080204" pitchFamily="34" charset="-128"/>
              </a:rPr>
              <a:t>Artmış </a:t>
            </a:r>
            <a:r>
              <a:rPr lang="tr-TR" altLang="tr-TR" dirty="0" err="1">
                <a:ea typeface="ＭＳ Ｐゴシック" panose="020B0600070205080204" pitchFamily="34" charset="-128"/>
              </a:rPr>
              <a:t>mobilizasyon</a:t>
            </a:r>
            <a:r>
              <a:rPr lang="tr-TR" altLang="tr-TR" dirty="0">
                <a:ea typeface="ＭＳ Ｐゴシック" panose="020B0600070205080204" pitchFamily="34" charset="-128"/>
              </a:rPr>
              <a:t> </a:t>
            </a:r>
            <a:r>
              <a:rPr lang="en-GB" altLang="tr-TR" dirty="0">
                <a:ea typeface="ＭＳ Ｐゴシック" panose="020B0600070205080204" pitchFamily="34" charset="-128"/>
              </a:rPr>
              <a:t>&amp; </a:t>
            </a:r>
            <a:r>
              <a:rPr lang="tr-TR" altLang="tr-TR" dirty="0" err="1">
                <a:ea typeface="ＭＳ Ｐゴシック" panose="020B0600070205080204" pitchFamily="34" charset="-128"/>
              </a:rPr>
              <a:t>otolog</a:t>
            </a:r>
            <a:r>
              <a:rPr lang="tr-TR" altLang="tr-TR" dirty="0">
                <a:ea typeface="ＭＳ Ｐゴシック" panose="020B0600070205080204" pitchFamily="34" charset="-128"/>
              </a:rPr>
              <a:t> transplantasyon için optimum CD34+ hücre toplanmasını sağlar.</a:t>
            </a:r>
          </a:p>
          <a:p>
            <a:pPr lvl="1" algn="just">
              <a:lnSpc>
                <a:spcPct val="150000"/>
              </a:lnSpc>
              <a:buFont typeface="Wingdings" panose="05000000000000000000" pitchFamily="2" charset="2"/>
              <a:buChar char="§"/>
            </a:pPr>
            <a:r>
              <a:rPr lang="tr-TR" altLang="tr-TR" dirty="0">
                <a:ea typeface="ＭＳ Ｐゴシック" panose="020B0600070205080204" pitchFamily="34" charset="-128"/>
              </a:rPr>
              <a:t>Daha az </a:t>
            </a:r>
            <a:r>
              <a:rPr lang="tr-TR" altLang="tr-TR" dirty="0" err="1">
                <a:ea typeface="ＭＳ Ｐゴシック" panose="020B0600070205080204" pitchFamily="34" charset="-128"/>
              </a:rPr>
              <a:t>aferez</a:t>
            </a:r>
            <a:r>
              <a:rPr lang="tr-TR" altLang="tr-TR" dirty="0">
                <a:ea typeface="ＭＳ Ｐゴシック" panose="020B0600070205080204" pitchFamily="34" charset="-128"/>
              </a:rPr>
              <a:t> prosedürleri gerektirir.</a:t>
            </a:r>
          </a:p>
          <a:p>
            <a:pPr lvl="1" algn="just">
              <a:lnSpc>
                <a:spcPct val="150000"/>
              </a:lnSpc>
              <a:buFont typeface="Wingdings" panose="05000000000000000000" pitchFamily="2" charset="2"/>
              <a:buChar char="§"/>
            </a:pPr>
            <a:r>
              <a:rPr lang="tr-TR" altLang="tr-TR" dirty="0">
                <a:ea typeface="ＭＳ Ｐゴシック" panose="020B0600070205080204" pitchFamily="34" charset="-128"/>
              </a:rPr>
              <a:t>Kök hücre </a:t>
            </a:r>
            <a:r>
              <a:rPr lang="tr-TR" altLang="tr-TR" dirty="0" err="1">
                <a:ea typeface="ＭＳ Ｐゴシック" panose="020B0600070205080204" pitchFamily="34" charset="-128"/>
              </a:rPr>
              <a:t>mobilizasyonu</a:t>
            </a:r>
            <a:r>
              <a:rPr lang="tr-TR" altLang="tr-TR" dirty="0">
                <a:ea typeface="ＭＳ Ｐゴシック" panose="020B0600070205080204" pitchFamily="34" charset="-128"/>
              </a:rPr>
              <a:t> ve </a:t>
            </a:r>
            <a:r>
              <a:rPr lang="tr-TR" altLang="tr-TR" dirty="0" err="1">
                <a:ea typeface="ＭＳ Ｐゴシック" panose="020B0600070205080204" pitchFamily="34" charset="-128"/>
              </a:rPr>
              <a:t>aferez</a:t>
            </a:r>
            <a:r>
              <a:rPr lang="tr-TR" altLang="tr-TR" dirty="0">
                <a:ea typeface="ＭＳ Ｐゴシック" panose="020B0600070205080204" pitchFamily="34" charset="-128"/>
              </a:rPr>
              <a:t> zamanını tahmin edebilmeyi sağlar.</a:t>
            </a:r>
          </a:p>
          <a:p>
            <a:pPr lvl="1" algn="just">
              <a:lnSpc>
                <a:spcPct val="150000"/>
              </a:lnSpc>
              <a:buFont typeface="Wingdings" panose="05000000000000000000" pitchFamily="2" charset="2"/>
              <a:buChar char="§"/>
            </a:pPr>
            <a:r>
              <a:rPr lang="tr-TR" altLang="tr-TR" dirty="0">
                <a:ea typeface="ＭＳ Ｐゴシック" panose="020B0600070205080204" pitchFamily="34" charset="-128"/>
              </a:rPr>
              <a:t>Başarılı ve dayanıklı </a:t>
            </a:r>
            <a:r>
              <a:rPr lang="tr-TR" altLang="tr-TR" dirty="0" err="1">
                <a:ea typeface="ＭＳ Ｐゴシック" panose="020B0600070205080204" pitchFamily="34" charset="-128"/>
              </a:rPr>
              <a:t>graft</a:t>
            </a:r>
            <a:r>
              <a:rPr lang="tr-TR" altLang="tr-TR" dirty="0">
                <a:ea typeface="ＭＳ Ｐゴシック" panose="020B0600070205080204" pitchFamily="34" charset="-128"/>
              </a:rPr>
              <a:t> sağlar</a:t>
            </a:r>
          </a:p>
          <a:p>
            <a:pPr lvl="1" algn="just">
              <a:lnSpc>
                <a:spcPct val="150000"/>
              </a:lnSpc>
              <a:buFont typeface="Wingdings" panose="05000000000000000000" pitchFamily="2" charset="2"/>
              <a:buChar char="§"/>
            </a:pPr>
            <a:r>
              <a:rPr lang="tr-TR" altLang="tr-TR" dirty="0">
                <a:ea typeface="ＭＳ Ｐゴシック" panose="020B0600070205080204" pitchFamily="34" charset="-128"/>
              </a:rPr>
              <a:t>Artmış etkinlik ve var olan medikal kaynakların optimum kullanımı sağlanır.</a:t>
            </a:r>
            <a:endParaRPr lang="en-US" altLang="tr-TR" dirty="0">
              <a:ea typeface="ＭＳ Ｐゴシック" panose="020B0600070205080204" pitchFamily="34" charset="-128"/>
            </a:endParaRPr>
          </a:p>
        </p:txBody>
      </p:sp>
      <p:sp>
        <p:nvSpPr>
          <p:cNvPr id="249858" name="Rectangle 281">
            <a:extLst>
              <a:ext uri="{FF2B5EF4-FFF2-40B4-BE49-F238E27FC236}">
                <a16:creationId xmlns:a16="http://schemas.microsoft.com/office/drawing/2014/main" id="{4EACA99E-A23C-9141-9E55-F2DA48D0D464}"/>
              </a:ext>
            </a:extLst>
          </p:cNvPr>
          <p:cNvSpPr>
            <a:spLocks noChangeArrowheads="1"/>
          </p:cNvSpPr>
          <p:nvPr/>
        </p:nvSpPr>
        <p:spPr bwMode="auto">
          <a:xfrm>
            <a:off x="2528889" y="57150"/>
            <a:ext cx="7108825" cy="850900"/>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tr-TR" altLang="tr-TR" sz="2800" dirty="0">
                <a:solidFill>
                  <a:srgbClr val="FFFFFF"/>
                </a:solidFill>
                <a:latin typeface="Times New Roman" panose="02020603050405020304" pitchFamily="18" charset="0"/>
              </a:rPr>
              <a:t>PLERİXAFOR</a:t>
            </a:r>
            <a:endParaRPr lang="tr-TR" altLang="tr-TR" sz="2800" dirty="0">
              <a:solidFill>
                <a:srgbClr val="FFFFFF"/>
              </a:solidFill>
            </a:endParaRPr>
          </a:p>
        </p:txBody>
      </p:sp>
    </p:spTree>
    <p:extLst>
      <p:ext uri="{BB962C8B-B14F-4D97-AF65-F5344CB8AC3E}">
        <p14:creationId xmlns:p14="http://schemas.microsoft.com/office/powerpoint/2010/main" val="157231708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Content Placeholder 2">
            <a:extLst>
              <a:ext uri="{FF2B5EF4-FFF2-40B4-BE49-F238E27FC236}">
                <a16:creationId xmlns:a16="http://schemas.microsoft.com/office/drawing/2014/main" id="{289B6A0F-654F-A746-B8C2-9FF9B33155D1}"/>
              </a:ext>
            </a:extLst>
          </p:cNvPr>
          <p:cNvSpPr>
            <a:spLocks noGrp="1"/>
          </p:cNvSpPr>
          <p:nvPr>
            <p:ph idx="1"/>
          </p:nvPr>
        </p:nvSpPr>
        <p:spPr bwMode="auto">
          <a:xfrm>
            <a:off x="1884364" y="1074738"/>
            <a:ext cx="8593137" cy="5237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en-US" altLang="tr-TR" sz="2400" dirty="0">
                <a:ea typeface="ＭＳ Ｐゴシック" panose="020B0600070205080204" pitchFamily="34" charset="-128"/>
              </a:rPr>
              <a:t>PKH </a:t>
            </a:r>
            <a:r>
              <a:rPr lang="en-US" altLang="tr-TR" sz="2400" dirty="0" err="1">
                <a:ea typeface="ＭＳ Ｐゴシック" panose="020B0600070205080204" pitchFamily="34" charset="-128"/>
              </a:rPr>
              <a:t>kök</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hücre</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nakli</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için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ana</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kaynaktır</a:t>
            </a:r>
            <a:r>
              <a:rPr lang="en-US" altLang="tr-TR" sz="2400" dirty="0">
                <a:ea typeface="ＭＳ Ｐゴシック" panose="020B0600070205080204" pitchFamily="34" charset="-128"/>
              </a:rPr>
              <a:t>. </a:t>
            </a:r>
          </a:p>
          <a:p>
            <a:pPr algn="just">
              <a:lnSpc>
                <a:spcPct val="150000"/>
              </a:lnSpc>
              <a:buFont typeface="Wingdings" panose="05000000000000000000" pitchFamily="2" charset="2"/>
              <a:buChar char="§"/>
            </a:pPr>
            <a:r>
              <a:rPr lang="en-US" altLang="tr-TR" sz="2400" dirty="0" err="1">
                <a:ea typeface="ＭＳ Ｐゴシック" panose="020B0600070205080204" pitchFamily="34" charset="-128"/>
              </a:rPr>
              <a:t>Kötü</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mobilizasyon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tamamen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öngörülemez</a:t>
            </a:r>
            <a:r>
              <a:rPr lang="en-US" altLang="tr-TR" sz="2400" dirty="0">
                <a:ea typeface="ＭＳ Ｐゴシック" panose="020B0600070205080204" pitchFamily="34" charset="-128"/>
              </a:rPr>
              <a:t>. </a:t>
            </a:r>
          </a:p>
          <a:p>
            <a:pPr algn="just">
              <a:lnSpc>
                <a:spcPct val="150000"/>
              </a:lnSpc>
              <a:buFont typeface="Wingdings" panose="05000000000000000000" pitchFamily="2" charset="2"/>
              <a:buChar char="§"/>
            </a:pPr>
            <a:r>
              <a:rPr lang="en-US" altLang="tr-TR" sz="2400" dirty="0" err="1">
                <a:ea typeface="ＭＳ Ｐゴシック" panose="020B0600070205080204" pitchFamily="34" charset="-128"/>
              </a:rPr>
              <a:t>Dolaşımdaki</a:t>
            </a:r>
            <a:r>
              <a:rPr lang="en-US" altLang="tr-TR" sz="2400" dirty="0">
                <a:ea typeface="ＭＳ Ｐゴシック" panose="020B0600070205080204" pitchFamily="34" charset="-128"/>
              </a:rPr>
              <a:t> CD34 + </a:t>
            </a:r>
            <a:r>
              <a:rPr lang="en-US" altLang="tr-TR" sz="2400" dirty="0" err="1">
                <a:ea typeface="ＭＳ Ｐゴシック" panose="020B0600070205080204" pitchFamily="34" charset="-128"/>
              </a:rPr>
              <a:t>hücrelerin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yakın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izlemi</a:t>
            </a:r>
            <a:r>
              <a:rPr lang="en-US" altLang="tr-TR" sz="2400" dirty="0">
                <a:ea typeface="ＭＳ Ｐゴシック" panose="020B0600070205080204" pitchFamily="34" charset="-128"/>
              </a:rPr>
              <a:t> harvest </a:t>
            </a:r>
            <a:r>
              <a:rPr lang="en-US" altLang="tr-TR" sz="2400" dirty="0" err="1">
                <a:ea typeface="ＭＳ Ｐゴシック" panose="020B0600070205080204" pitchFamily="34" charset="-128"/>
              </a:rPr>
              <a:t>zamanının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kestirilmesine</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olanak</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tanır</a:t>
            </a:r>
            <a:r>
              <a:rPr lang="en-US" altLang="tr-TR" sz="2400" dirty="0">
                <a:ea typeface="ＭＳ Ｐゴシック" panose="020B0600070205080204" pitchFamily="34" charset="-128"/>
              </a:rPr>
              <a:t>. </a:t>
            </a:r>
          </a:p>
          <a:p>
            <a:pPr algn="just">
              <a:lnSpc>
                <a:spcPct val="150000"/>
              </a:lnSpc>
              <a:buFont typeface="Wingdings" panose="05000000000000000000" pitchFamily="2" charset="2"/>
              <a:buChar char="§"/>
            </a:pPr>
            <a:r>
              <a:rPr lang="en-US" altLang="tr-TR" sz="2400" dirty="0">
                <a:ea typeface="ＭＳ Ｐゴシック" panose="020B0600070205080204" pitchFamily="34" charset="-128"/>
              </a:rPr>
              <a:t>&gt;2x10</a:t>
            </a:r>
            <a:r>
              <a:rPr lang="en-US" altLang="tr-TR" sz="2400" baseline="30000" dirty="0">
                <a:ea typeface="ＭＳ Ｐゴシック" panose="020B0600070205080204" pitchFamily="34" charset="-128"/>
              </a:rPr>
              <a:t>6</a:t>
            </a:r>
            <a:r>
              <a:rPr lang="en-US" altLang="tr-TR" sz="2400" dirty="0">
                <a:ea typeface="ＭＳ Ｐゴシック" panose="020B0600070205080204" pitchFamily="34" charset="-128"/>
              </a:rPr>
              <a:t> CD 34 + </a:t>
            </a:r>
            <a:r>
              <a:rPr lang="en-US" altLang="tr-TR" sz="2400" dirty="0" err="1">
                <a:ea typeface="ＭＳ Ｐゴシック" panose="020B0600070205080204" pitchFamily="34" charset="-128"/>
              </a:rPr>
              <a:t>hücre</a:t>
            </a:r>
            <a:r>
              <a:rPr lang="en-US" altLang="tr-TR" sz="2400" dirty="0">
                <a:ea typeface="ＭＳ Ｐゴシック" panose="020B0600070205080204" pitchFamily="34" charset="-128"/>
              </a:rPr>
              <a:t> /kg </a:t>
            </a:r>
            <a:r>
              <a:rPr lang="en-US" altLang="tr-TR" sz="2400" dirty="0" err="1">
                <a:ea typeface="ＭＳ Ｐゴシック" panose="020B0600070205080204" pitchFamily="34" charset="-128"/>
              </a:rPr>
              <a:t>infüzyonu</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iyi</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bir</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engraftman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elde</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etmek</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için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yeterlidir</a:t>
            </a:r>
            <a:r>
              <a:rPr lang="en-US" altLang="tr-TR" sz="2400" dirty="0">
                <a:ea typeface="ＭＳ Ｐゴシック" panose="020B0600070205080204" pitchFamily="34" charset="-128"/>
              </a:rPr>
              <a:t>.</a:t>
            </a:r>
          </a:p>
          <a:p>
            <a:pPr algn="just">
              <a:lnSpc>
                <a:spcPct val="150000"/>
              </a:lnSpc>
              <a:buFont typeface="Wingdings" panose="05000000000000000000" pitchFamily="2" charset="2"/>
              <a:buChar char="§"/>
            </a:pPr>
            <a:r>
              <a:rPr lang="en-US" altLang="tr-TR" sz="2400" dirty="0" err="1">
                <a:ea typeface="ＭＳ Ｐゴシック" panose="020B0600070205080204" pitchFamily="34" charset="-128"/>
              </a:rPr>
              <a:t>Mobilizasyon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başarısızlık</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oranı</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konvansiyonel</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rejimleri</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ile</a:t>
            </a:r>
            <a:r>
              <a:rPr lang="en-US" altLang="tr-TR" sz="2400" dirty="0">
                <a:ea typeface="ＭＳ Ｐゴシック" panose="020B0600070205080204" pitchFamily="34" charset="-128"/>
              </a:rPr>
              <a:t> % 5-40 </a:t>
            </a:r>
            <a:r>
              <a:rPr lang="en-US" altLang="tr-TR" sz="2400" dirty="0" err="1">
                <a:ea typeface="ＭＳ Ｐゴシック" panose="020B0600070205080204" pitchFamily="34" charset="-128"/>
              </a:rPr>
              <a:t>arasındadır</a:t>
            </a:r>
            <a:r>
              <a:rPr lang="en-US" altLang="tr-TR" sz="2400" dirty="0">
                <a:ea typeface="ＭＳ Ｐゴシック" panose="020B0600070205080204" pitchFamily="34" charset="-128"/>
              </a:rPr>
              <a:t>.</a:t>
            </a:r>
          </a:p>
        </p:txBody>
      </p:sp>
    </p:spTree>
    <p:extLst>
      <p:ext uri="{BB962C8B-B14F-4D97-AF65-F5344CB8AC3E}">
        <p14:creationId xmlns:p14="http://schemas.microsoft.com/office/powerpoint/2010/main" val="165992852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Content Placeholder 2">
            <a:extLst>
              <a:ext uri="{FF2B5EF4-FFF2-40B4-BE49-F238E27FC236}">
                <a16:creationId xmlns:a16="http://schemas.microsoft.com/office/drawing/2014/main" id="{2A77E9F1-5AF7-9042-9301-333F433DFE3A}"/>
              </a:ext>
            </a:extLst>
          </p:cNvPr>
          <p:cNvSpPr>
            <a:spLocks noGrp="1"/>
          </p:cNvSpPr>
          <p:nvPr>
            <p:ph idx="1"/>
          </p:nvPr>
        </p:nvSpPr>
        <p:spPr bwMode="auto">
          <a:xfrm>
            <a:off x="1884364" y="1074738"/>
            <a:ext cx="8593137" cy="5237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lnSpc>
                <a:spcPct val="150000"/>
              </a:lnSpc>
              <a:buFont typeface="Wingdings" panose="05000000000000000000" pitchFamily="2" charset="2"/>
              <a:buChar char="§"/>
            </a:pPr>
            <a:r>
              <a:rPr lang="en-US" altLang="tr-TR" sz="2400" dirty="0" err="1">
                <a:ea typeface="ＭＳ Ｐゴシック" panose="020B0600070205080204" pitchFamily="34" charset="-128"/>
              </a:rPr>
              <a:t>Mobilizasyonu</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zor</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olan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hastaları</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yönetmek</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için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stratejiler</a:t>
            </a:r>
            <a:r>
              <a:rPr lang="en-US" altLang="tr-TR" sz="2400" dirty="0">
                <a:ea typeface="ＭＳ Ｐゴシック" panose="020B0600070205080204" pitchFamily="34" charset="-128"/>
              </a:rPr>
              <a:t>: </a:t>
            </a:r>
          </a:p>
          <a:p>
            <a:pPr lvl="1" algn="just">
              <a:lnSpc>
                <a:spcPct val="150000"/>
              </a:lnSpc>
              <a:buFont typeface="Wingdings" panose="05000000000000000000" pitchFamily="2" charset="2"/>
              <a:buChar char="§"/>
            </a:pPr>
            <a:r>
              <a:rPr lang="en-US" altLang="tr-TR" dirty="0" err="1">
                <a:ea typeface="ＭＳ Ｐゴシック" panose="020B0600070205080204" pitchFamily="34" charset="-128"/>
              </a:rPr>
              <a:t>Kemomobilizasyon</a:t>
            </a:r>
            <a:r>
              <a:rPr lang="en-US" altLang="tr-TR" dirty="0">
                <a:ea typeface="ＭＳ Ｐゴシック" panose="020B0600070205080204" pitchFamily="34" charset="-128"/>
              </a:rPr>
              <a:t>: </a:t>
            </a:r>
          </a:p>
          <a:p>
            <a:pPr lvl="2" algn="just">
              <a:lnSpc>
                <a:spcPct val="150000"/>
              </a:lnSpc>
              <a:buFont typeface="Wingdings" panose="05000000000000000000" pitchFamily="2" charset="2"/>
              <a:buChar char="§"/>
            </a:pPr>
            <a:r>
              <a:rPr lang="en-US" altLang="tr-TR" dirty="0">
                <a:ea typeface="ＭＳ Ｐゴシック" panose="020B0600070205080204" pitchFamily="34" charset="-128"/>
              </a:rPr>
              <a:t>KT+ G-CSF </a:t>
            </a:r>
            <a:r>
              <a:rPr lang="en-US" altLang="tr-TR" dirty="0" err="1">
                <a:ea typeface="ＭＳ Ｐゴシック" panose="020B0600070205080204" pitchFamily="34" charset="-128"/>
              </a:rPr>
              <a:t>mobilizasyon</a:t>
            </a:r>
            <a:r>
              <a:rPr lang="en-US" altLang="tr-TR" dirty="0">
                <a:ea typeface="ＭＳ Ｐゴシック" panose="020B0600070205080204" pitchFamily="34" charset="-128"/>
              </a:rPr>
              <a:t> </a:t>
            </a:r>
            <a:r>
              <a:rPr lang="en-US" altLang="tr-TR" dirty="0" err="1">
                <a:ea typeface="ＭＳ Ｐゴシック" panose="020B0600070205080204" pitchFamily="34" charset="-128"/>
              </a:rPr>
              <a:t>başarısını</a:t>
            </a:r>
            <a:r>
              <a:rPr lang="en-US" altLang="tr-TR" dirty="0">
                <a:ea typeface="ＭＳ Ｐゴシック" panose="020B0600070205080204" pitchFamily="34" charset="-128"/>
              </a:rPr>
              <a:t> </a:t>
            </a:r>
            <a:r>
              <a:rPr lang="en-US" altLang="tr-TR" dirty="0" err="1">
                <a:ea typeface="ＭＳ Ｐゴシック" panose="020B0600070205080204" pitchFamily="34" charset="-128"/>
              </a:rPr>
              <a:t>artırır</a:t>
            </a:r>
            <a:endParaRPr lang="tr-TR" altLang="tr-TR" dirty="0">
              <a:ea typeface="ＭＳ Ｐゴシック" panose="020B0600070205080204" pitchFamily="34" charset="-128"/>
            </a:endParaRPr>
          </a:p>
          <a:p>
            <a:pPr lvl="2" algn="just">
              <a:lnSpc>
                <a:spcPct val="150000"/>
              </a:lnSpc>
              <a:buFont typeface="Wingdings" panose="05000000000000000000" pitchFamily="2" charset="2"/>
              <a:buChar char="§"/>
            </a:pPr>
            <a:r>
              <a:rPr lang="tr-TR" altLang="tr-TR" dirty="0">
                <a:ea typeface="ＭＳ Ｐゴシック" panose="020B0600070205080204" pitchFamily="34" charset="-128"/>
              </a:rPr>
              <a:t>KT kanser tedavisi için </a:t>
            </a:r>
            <a:r>
              <a:rPr lang="tr-TR" altLang="tr-TR" dirty="0" err="1">
                <a:ea typeface="ＭＳ Ｐゴシック" panose="020B0600070205080204" pitchFamily="34" charset="-128"/>
              </a:rPr>
              <a:t>endike</a:t>
            </a:r>
            <a:r>
              <a:rPr lang="tr-TR" altLang="tr-TR" dirty="0">
                <a:ea typeface="ＭＳ Ｐゴシック" panose="020B0600070205080204" pitchFamily="34" charset="-128"/>
              </a:rPr>
              <a:t> olduğu zaman</a:t>
            </a:r>
            <a:endParaRPr lang="en-US" altLang="tr-TR" dirty="0">
              <a:ea typeface="ＭＳ Ｐゴシック" panose="020B0600070205080204" pitchFamily="34" charset="-128"/>
            </a:endParaRPr>
          </a:p>
          <a:p>
            <a:pPr lvl="1" algn="just">
              <a:lnSpc>
                <a:spcPct val="150000"/>
              </a:lnSpc>
              <a:buFont typeface="Wingdings" panose="05000000000000000000" pitchFamily="2" charset="2"/>
              <a:buChar char="§"/>
            </a:pPr>
            <a:r>
              <a:rPr lang="en-US" altLang="tr-TR" b="1" dirty="0">
                <a:ea typeface="ＭＳ Ｐゴシック" panose="020B0600070205080204" pitchFamily="34" charset="-128"/>
              </a:rPr>
              <a:t>G-CSF </a:t>
            </a:r>
            <a:r>
              <a:rPr lang="en-US" altLang="tr-TR" b="1" dirty="0" err="1">
                <a:ea typeface="ＭＳ Ｐゴシック" panose="020B0600070205080204" pitchFamily="34" charset="-128"/>
              </a:rPr>
              <a:t>ile</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birlikte</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Plerixafor</a:t>
            </a:r>
            <a:endParaRPr lang="en-US" altLang="tr-TR" b="1" dirty="0">
              <a:ea typeface="ＭＳ Ｐゴシック" panose="020B0600070205080204" pitchFamily="34" charset="-128"/>
            </a:endParaRPr>
          </a:p>
          <a:p>
            <a:pPr lvl="1" algn="just">
              <a:lnSpc>
                <a:spcPct val="150000"/>
              </a:lnSpc>
              <a:buFont typeface="Wingdings" panose="05000000000000000000" pitchFamily="2" charset="2"/>
              <a:buChar char="§"/>
            </a:pPr>
            <a:r>
              <a:rPr lang="en-US" altLang="tr-TR" dirty="0" err="1">
                <a:ea typeface="ＭＳ Ｐゴシック" panose="020B0600070205080204" pitchFamily="34" charset="-128"/>
              </a:rPr>
              <a:t>Kemik</a:t>
            </a:r>
            <a:r>
              <a:rPr lang="en-US" altLang="tr-TR" dirty="0">
                <a:ea typeface="ＭＳ Ｐゴシック" panose="020B0600070205080204" pitchFamily="34" charset="-128"/>
              </a:rPr>
              <a:t> </a:t>
            </a:r>
            <a:r>
              <a:rPr lang="en-US" altLang="tr-TR" dirty="0" err="1">
                <a:ea typeface="ＭＳ Ｐゴシック" panose="020B0600070205080204" pitchFamily="34" charset="-128"/>
              </a:rPr>
              <a:t>iliği</a:t>
            </a:r>
            <a:r>
              <a:rPr lang="en-US" altLang="tr-TR" dirty="0">
                <a:ea typeface="ＭＳ Ｐゴシック" panose="020B0600070205080204" pitchFamily="34" charset="-128"/>
              </a:rPr>
              <a:t> </a:t>
            </a:r>
            <a:r>
              <a:rPr lang="en-US" altLang="tr-TR" dirty="0" err="1">
                <a:ea typeface="ＭＳ Ｐゴシック" panose="020B0600070205080204" pitchFamily="34" charset="-128"/>
              </a:rPr>
              <a:t>harvestı</a:t>
            </a:r>
            <a:endParaRPr lang="en-US" altLang="tr-TR" dirty="0">
              <a:ea typeface="ＭＳ Ｐゴシック" panose="020B0600070205080204" pitchFamily="34" charset="-128"/>
            </a:endParaRPr>
          </a:p>
        </p:txBody>
      </p:sp>
    </p:spTree>
    <p:extLst>
      <p:ext uri="{BB962C8B-B14F-4D97-AF65-F5344CB8AC3E}">
        <p14:creationId xmlns:p14="http://schemas.microsoft.com/office/powerpoint/2010/main" val="920506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1"/>
          </p:nvPr>
        </p:nvSpPr>
        <p:spPr>
          <a:xfrm>
            <a:off x="681645" y="1050175"/>
            <a:ext cx="10900756" cy="4114800"/>
          </a:xfrm>
        </p:spPr>
        <p:txBody>
          <a:bodyPr>
            <a:normAutofit/>
          </a:bodyPr>
          <a:lstStyle/>
          <a:p>
            <a:pPr algn="just">
              <a:buFont typeface="Wingdings" panose="05000000000000000000" pitchFamily="2" charset="2"/>
              <a:buChar char="§"/>
            </a:pPr>
            <a:r>
              <a:rPr lang="tr-TR" dirty="0"/>
              <a:t>Kemik iliğine kıyasla, </a:t>
            </a:r>
            <a:r>
              <a:rPr lang="tr-TR" dirty="0" err="1" smtClean="0"/>
              <a:t>malignite</a:t>
            </a:r>
            <a:r>
              <a:rPr lang="tr-TR" dirty="0" smtClean="0"/>
              <a:t> </a:t>
            </a:r>
            <a:r>
              <a:rPr lang="tr-TR" dirty="0"/>
              <a:t>nedeniyle </a:t>
            </a:r>
            <a:r>
              <a:rPr lang="tr-TR" dirty="0" err="1"/>
              <a:t>allojenik</a:t>
            </a:r>
            <a:r>
              <a:rPr lang="tr-TR" dirty="0"/>
              <a:t> </a:t>
            </a:r>
            <a:r>
              <a:rPr lang="tr-TR" dirty="0" smtClean="0"/>
              <a:t>HKHN </a:t>
            </a:r>
            <a:r>
              <a:rPr lang="tr-TR" dirty="0"/>
              <a:t>uygulanan yetişkinlerde </a:t>
            </a:r>
            <a:r>
              <a:rPr lang="tr-TR" dirty="0" err="1"/>
              <a:t>periferik</a:t>
            </a:r>
            <a:r>
              <a:rPr lang="tr-TR" dirty="0"/>
              <a:t> kan </a:t>
            </a:r>
            <a:r>
              <a:rPr lang="tr-TR" dirty="0" err="1"/>
              <a:t>greftleri</a:t>
            </a:r>
            <a:r>
              <a:rPr lang="tr-TR" dirty="0"/>
              <a:t> benzer veya daha iyi </a:t>
            </a:r>
            <a:r>
              <a:rPr lang="tr-TR" dirty="0" err="1"/>
              <a:t>sağkalım</a:t>
            </a:r>
            <a:r>
              <a:rPr lang="tr-TR" dirty="0"/>
              <a:t> ve daha az </a:t>
            </a:r>
            <a:r>
              <a:rPr lang="tr-TR" dirty="0" err="1"/>
              <a:t>nüks</a:t>
            </a:r>
            <a:r>
              <a:rPr lang="tr-TR" dirty="0"/>
              <a:t> ile </a:t>
            </a:r>
            <a:r>
              <a:rPr lang="tr-TR" dirty="0" smtClean="0"/>
              <a:t>ilişkilidir.</a:t>
            </a:r>
          </a:p>
          <a:p>
            <a:pPr algn="just">
              <a:buFont typeface="Wingdings" panose="05000000000000000000" pitchFamily="2" charset="2"/>
              <a:buChar char="§"/>
            </a:pPr>
            <a:r>
              <a:rPr lang="tr-TR" dirty="0" smtClean="0"/>
              <a:t>Ancak </a:t>
            </a:r>
            <a:r>
              <a:rPr lang="tr-TR" dirty="0"/>
              <a:t>kronik </a:t>
            </a:r>
            <a:r>
              <a:rPr lang="tr-TR" dirty="0" err="1"/>
              <a:t>graft-versus-host</a:t>
            </a:r>
            <a:r>
              <a:rPr lang="tr-TR" dirty="0"/>
              <a:t> </a:t>
            </a:r>
            <a:r>
              <a:rPr lang="tr-TR" dirty="0" smtClean="0"/>
              <a:t>hastalığı </a:t>
            </a:r>
            <a:r>
              <a:rPr lang="tr-TR" dirty="0"/>
              <a:t>daha fazladır</a:t>
            </a:r>
            <a:r>
              <a:rPr lang="tr-TR" dirty="0" smtClean="0"/>
              <a:t>.</a:t>
            </a:r>
          </a:p>
          <a:p>
            <a:pPr algn="just">
              <a:buFont typeface="Wingdings" panose="05000000000000000000" pitchFamily="2" charset="2"/>
              <a:buChar char="§"/>
            </a:pPr>
            <a:r>
              <a:rPr lang="tr-TR" dirty="0" err="1" smtClean="0"/>
              <a:t>Periferik</a:t>
            </a:r>
            <a:r>
              <a:rPr lang="tr-TR" dirty="0" smtClean="0"/>
              <a:t> </a:t>
            </a:r>
            <a:r>
              <a:rPr lang="tr-TR" dirty="0"/>
              <a:t>kan </a:t>
            </a:r>
            <a:r>
              <a:rPr lang="tr-TR" dirty="0" err="1"/>
              <a:t>greftleri</a:t>
            </a:r>
            <a:r>
              <a:rPr lang="tr-TR" dirty="0"/>
              <a:t> genellikle daha yüksek oranda HSPC (</a:t>
            </a:r>
            <a:r>
              <a:rPr lang="tr-TR" dirty="0" err="1"/>
              <a:t>hematopoietik</a:t>
            </a:r>
            <a:r>
              <a:rPr lang="tr-TR" dirty="0"/>
              <a:t> kök hücre </a:t>
            </a:r>
            <a:r>
              <a:rPr lang="tr-TR" dirty="0" err="1"/>
              <a:t>progenitörleri</a:t>
            </a:r>
            <a:r>
              <a:rPr lang="tr-TR" dirty="0"/>
              <a:t>) sağlar ve </a:t>
            </a:r>
            <a:r>
              <a:rPr lang="tr-TR" dirty="0" err="1"/>
              <a:t>donör</a:t>
            </a:r>
            <a:r>
              <a:rPr lang="tr-TR" dirty="0"/>
              <a:t>, kemik iliği </a:t>
            </a:r>
            <a:r>
              <a:rPr lang="tr-TR" dirty="0" err="1"/>
              <a:t>greftlerinde</a:t>
            </a:r>
            <a:r>
              <a:rPr lang="tr-TR" dirty="0"/>
              <a:t> gerekli olan genel anestezi ve ağrıdan korunur. </a:t>
            </a:r>
            <a:endParaRPr lang="tr-TR" dirty="0" smtClean="0"/>
          </a:p>
          <a:p>
            <a:pPr algn="just">
              <a:buFont typeface="Wingdings" panose="05000000000000000000" pitchFamily="2" charset="2"/>
              <a:buChar char="§"/>
            </a:pPr>
            <a:r>
              <a:rPr lang="tr-TR" dirty="0" smtClean="0"/>
              <a:t>Kronik </a:t>
            </a:r>
            <a:r>
              <a:rPr lang="tr-TR" dirty="0" err="1"/>
              <a:t>GVHH’nin</a:t>
            </a:r>
            <a:r>
              <a:rPr lang="tr-TR" dirty="0"/>
              <a:t> mutlaka en aza indirilmesi gereken özel hasta gruplarında, kemik iliği kabul edilebilir bir </a:t>
            </a:r>
            <a:r>
              <a:rPr lang="tr-TR" dirty="0" err="1"/>
              <a:t>greft</a:t>
            </a:r>
            <a:r>
              <a:rPr lang="tr-TR" dirty="0"/>
              <a:t> kaynağıdır.</a:t>
            </a:r>
          </a:p>
        </p:txBody>
      </p:sp>
      <p:sp>
        <p:nvSpPr>
          <p:cNvPr id="6" name="Dikdörtgen 5"/>
          <p:cNvSpPr/>
          <p:nvPr/>
        </p:nvSpPr>
        <p:spPr>
          <a:xfrm>
            <a:off x="681645" y="5801585"/>
            <a:ext cx="10900756" cy="430887"/>
          </a:xfrm>
          <a:prstGeom prst="rect">
            <a:avLst/>
          </a:prstGeom>
          <a:solidFill>
            <a:schemeClr val="bg1"/>
          </a:solidFill>
          <a:ln>
            <a:solidFill>
              <a:schemeClr val="bg1"/>
            </a:solidFill>
          </a:ln>
        </p:spPr>
        <p:txBody>
          <a:bodyPr wrap="square">
            <a:spAutoFit/>
          </a:bodyPr>
          <a:lstStyle/>
          <a:p>
            <a:pPr algn="just"/>
            <a:r>
              <a:rPr lang="tr-TR" sz="1100" dirty="0" err="1">
                <a:hlinkClick r:id="rId2"/>
              </a:rPr>
              <a:t>Majhail</a:t>
            </a:r>
            <a:r>
              <a:rPr lang="tr-TR" sz="1100" dirty="0">
                <a:hlinkClick r:id="rId2"/>
              </a:rPr>
              <a:t> NS, </a:t>
            </a:r>
            <a:r>
              <a:rPr lang="tr-TR" sz="1100" dirty="0" err="1">
                <a:hlinkClick r:id="rId2"/>
              </a:rPr>
              <a:t>Farnia</a:t>
            </a:r>
            <a:r>
              <a:rPr lang="tr-TR" sz="1100" dirty="0">
                <a:hlinkClick r:id="rId2"/>
              </a:rPr>
              <a:t> SH, </a:t>
            </a:r>
            <a:r>
              <a:rPr lang="tr-TR" sz="1100" dirty="0" err="1">
                <a:hlinkClick r:id="rId2"/>
              </a:rPr>
              <a:t>Carpenter</a:t>
            </a:r>
            <a:r>
              <a:rPr lang="tr-TR" sz="1100" dirty="0">
                <a:hlinkClick r:id="rId2"/>
              </a:rPr>
              <a:t> PA, et al. </a:t>
            </a:r>
            <a:r>
              <a:rPr lang="tr-TR" sz="1100" dirty="0" err="1">
                <a:hlinkClick r:id="rId2"/>
              </a:rPr>
              <a:t>Indications</a:t>
            </a:r>
            <a:r>
              <a:rPr lang="tr-TR" sz="1100" dirty="0">
                <a:hlinkClick r:id="rId2"/>
              </a:rPr>
              <a:t> </a:t>
            </a:r>
            <a:r>
              <a:rPr lang="tr-TR" sz="1100" dirty="0" err="1">
                <a:hlinkClick r:id="rId2"/>
              </a:rPr>
              <a:t>for</a:t>
            </a:r>
            <a:r>
              <a:rPr lang="tr-TR" sz="1100" dirty="0">
                <a:hlinkClick r:id="rId2"/>
              </a:rPr>
              <a:t> </a:t>
            </a:r>
            <a:r>
              <a:rPr lang="tr-TR" sz="1100" dirty="0" err="1">
                <a:hlinkClick r:id="rId2"/>
              </a:rPr>
              <a:t>Autologous</a:t>
            </a:r>
            <a:r>
              <a:rPr lang="tr-TR" sz="1100" dirty="0">
                <a:hlinkClick r:id="rId2"/>
              </a:rPr>
              <a:t> </a:t>
            </a:r>
            <a:r>
              <a:rPr lang="tr-TR" sz="1100" dirty="0" err="1">
                <a:hlinkClick r:id="rId2"/>
              </a:rPr>
              <a:t>and</a:t>
            </a:r>
            <a:r>
              <a:rPr lang="tr-TR" sz="1100" dirty="0">
                <a:hlinkClick r:id="rId2"/>
              </a:rPr>
              <a:t> </a:t>
            </a:r>
            <a:r>
              <a:rPr lang="tr-TR" sz="1100" dirty="0" err="1">
                <a:hlinkClick r:id="rId2"/>
              </a:rPr>
              <a:t>Allogeneic</a:t>
            </a:r>
            <a:r>
              <a:rPr lang="tr-TR" sz="1100" dirty="0">
                <a:hlinkClick r:id="rId2"/>
              </a:rPr>
              <a:t> </a:t>
            </a:r>
            <a:r>
              <a:rPr lang="tr-TR" sz="1100" dirty="0" err="1">
                <a:hlinkClick r:id="rId2"/>
              </a:rPr>
              <a:t>Hematopoietic</a:t>
            </a:r>
            <a:r>
              <a:rPr lang="tr-TR" sz="1100" dirty="0">
                <a:hlinkClick r:id="rId2"/>
              </a:rPr>
              <a:t> Cell </a:t>
            </a:r>
            <a:r>
              <a:rPr lang="tr-TR" sz="1100" dirty="0" err="1">
                <a:hlinkClick r:id="rId2"/>
              </a:rPr>
              <a:t>Transplantation</a:t>
            </a:r>
            <a:r>
              <a:rPr lang="tr-TR" sz="1100" dirty="0">
                <a:hlinkClick r:id="rId2"/>
              </a:rPr>
              <a:t>: </a:t>
            </a:r>
            <a:r>
              <a:rPr lang="tr-TR" sz="1100" dirty="0" err="1">
                <a:hlinkClick r:id="rId2"/>
              </a:rPr>
              <a:t>Guidelines</a:t>
            </a:r>
            <a:r>
              <a:rPr lang="tr-TR" sz="1100" dirty="0">
                <a:hlinkClick r:id="rId2"/>
              </a:rPr>
              <a:t> </a:t>
            </a:r>
            <a:r>
              <a:rPr lang="tr-TR" sz="1100" dirty="0" err="1">
                <a:hlinkClick r:id="rId2"/>
              </a:rPr>
              <a:t>from</a:t>
            </a:r>
            <a:r>
              <a:rPr lang="tr-TR" sz="1100" dirty="0">
                <a:hlinkClick r:id="rId2"/>
              </a:rPr>
              <a:t> </a:t>
            </a:r>
            <a:r>
              <a:rPr lang="tr-TR" sz="1100" dirty="0" err="1">
                <a:hlinkClick r:id="rId2"/>
              </a:rPr>
              <a:t>the</a:t>
            </a:r>
            <a:r>
              <a:rPr lang="tr-TR" sz="1100" dirty="0">
                <a:hlinkClick r:id="rId2"/>
              </a:rPr>
              <a:t> </a:t>
            </a:r>
            <a:r>
              <a:rPr lang="tr-TR" sz="1100" dirty="0" err="1">
                <a:hlinkClick r:id="rId2"/>
              </a:rPr>
              <a:t>American</a:t>
            </a:r>
            <a:r>
              <a:rPr lang="tr-TR" sz="1100" dirty="0">
                <a:hlinkClick r:id="rId2"/>
              </a:rPr>
              <a:t> </a:t>
            </a:r>
            <a:r>
              <a:rPr lang="tr-TR" sz="1100" dirty="0" err="1">
                <a:hlinkClick r:id="rId2"/>
              </a:rPr>
              <a:t>Society</a:t>
            </a:r>
            <a:r>
              <a:rPr lang="tr-TR" sz="1100" dirty="0">
                <a:hlinkClick r:id="rId2"/>
              </a:rPr>
              <a:t> </a:t>
            </a:r>
            <a:r>
              <a:rPr lang="tr-TR" sz="1100" dirty="0" err="1">
                <a:hlinkClick r:id="rId2"/>
              </a:rPr>
              <a:t>for</a:t>
            </a:r>
            <a:r>
              <a:rPr lang="tr-TR" sz="1100" dirty="0">
                <a:hlinkClick r:id="rId2"/>
              </a:rPr>
              <a:t> Blood </a:t>
            </a:r>
            <a:r>
              <a:rPr lang="tr-TR" sz="1100" dirty="0" err="1">
                <a:hlinkClick r:id="rId2"/>
              </a:rPr>
              <a:t>and</a:t>
            </a:r>
            <a:r>
              <a:rPr lang="tr-TR" sz="1100" dirty="0">
                <a:hlinkClick r:id="rId2"/>
              </a:rPr>
              <a:t> </a:t>
            </a:r>
            <a:r>
              <a:rPr lang="tr-TR" sz="1100" dirty="0" err="1">
                <a:hlinkClick r:id="rId2"/>
              </a:rPr>
              <a:t>Marrow</a:t>
            </a:r>
            <a:r>
              <a:rPr lang="tr-TR" sz="1100" dirty="0">
                <a:hlinkClick r:id="rId2"/>
              </a:rPr>
              <a:t> </a:t>
            </a:r>
            <a:r>
              <a:rPr lang="tr-TR" sz="1100" dirty="0" err="1">
                <a:hlinkClick r:id="rId2"/>
              </a:rPr>
              <a:t>Transplantation</a:t>
            </a:r>
            <a:r>
              <a:rPr lang="tr-TR" sz="1100" dirty="0">
                <a:hlinkClick r:id="rId2"/>
              </a:rPr>
              <a:t>. </a:t>
            </a:r>
            <a:r>
              <a:rPr lang="tr-TR" sz="1100" dirty="0" err="1">
                <a:hlinkClick r:id="rId2"/>
              </a:rPr>
              <a:t>Biol</a:t>
            </a:r>
            <a:r>
              <a:rPr lang="tr-TR" sz="1100" dirty="0">
                <a:hlinkClick r:id="rId2"/>
              </a:rPr>
              <a:t> Blood </a:t>
            </a:r>
            <a:r>
              <a:rPr lang="tr-TR" sz="1100" dirty="0" err="1">
                <a:hlinkClick r:id="rId2"/>
              </a:rPr>
              <a:t>Marrow</a:t>
            </a:r>
            <a:r>
              <a:rPr lang="tr-TR" sz="1100" dirty="0">
                <a:hlinkClick r:id="rId2"/>
              </a:rPr>
              <a:t> </a:t>
            </a:r>
            <a:r>
              <a:rPr lang="tr-TR" sz="1100" dirty="0" err="1">
                <a:hlinkClick r:id="rId2"/>
              </a:rPr>
              <a:t>Transplant</a:t>
            </a:r>
            <a:r>
              <a:rPr lang="tr-TR" sz="1100" dirty="0">
                <a:hlinkClick r:id="rId2"/>
              </a:rPr>
              <a:t> 2015; 21:1863.</a:t>
            </a:r>
            <a:endParaRPr lang="tr-TR" sz="1100" dirty="0"/>
          </a:p>
        </p:txBody>
      </p:sp>
    </p:spTree>
    <p:extLst>
      <p:ext uri="{BB962C8B-B14F-4D97-AF65-F5344CB8AC3E}">
        <p14:creationId xmlns:p14="http://schemas.microsoft.com/office/powerpoint/2010/main" val="392969839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Content Placeholder 2">
            <a:extLst>
              <a:ext uri="{FF2B5EF4-FFF2-40B4-BE49-F238E27FC236}">
                <a16:creationId xmlns:a16="http://schemas.microsoft.com/office/drawing/2014/main" id="{822184C5-BB07-484F-A94C-93686432658E}"/>
              </a:ext>
            </a:extLst>
          </p:cNvPr>
          <p:cNvSpPr>
            <a:spLocks noGrp="1"/>
          </p:cNvSpPr>
          <p:nvPr>
            <p:ph idx="1"/>
          </p:nvPr>
        </p:nvSpPr>
        <p:spPr bwMode="auto">
          <a:xfrm>
            <a:off x="1884364" y="1074738"/>
            <a:ext cx="8593137" cy="5237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150000"/>
              </a:lnSpc>
              <a:buFont typeface="Wingdings" panose="05000000000000000000" pitchFamily="2" charset="2"/>
              <a:buChar char="§"/>
            </a:pPr>
            <a:r>
              <a:rPr lang="en-US" altLang="tr-TR" sz="2400" b="1" dirty="0">
                <a:ea typeface="ＭＳ Ｐゴシック" panose="020B0600070205080204" pitchFamily="34" charset="-128"/>
              </a:rPr>
              <a:t>G-CSF </a:t>
            </a:r>
            <a:r>
              <a:rPr lang="en-US" altLang="tr-TR" sz="2400" b="1" dirty="0" err="1">
                <a:ea typeface="ＭＳ Ｐゴシック" panose="020B0600070205080204" pitchFamily="34" charset="-128"/>
              </a:rPr>
              <a:t>ile</a:t>
            </a:r>
            <a:r>
              <a:rPr lang="en-US" altLang="tr-TR" sz="2400" b="1" dirty="0">
                <a:ea typeface="ＭＳ Ｐゴシック" panose="020B0600070205080204" pitchFamily="34" charset="-128"/>
              </a:rPr>
              <a:t> </a:t>
            </a:r>
            <a:r>
              <a:rPr lang="en-US" altLang="tr-TR" sz="2400" b="1" dirty="0" err="1">
                <a:ea typeface="ＭＳ Ｐゴシック" panose="020B0600070205080204" pitchFamily="34" charset="-128"/>
              </a:rPr>
              <a:t>birlikte</a:t>
            </a:r>
            <a:r>
              <a:rPr lang="en-US" altLang="tr-TR" sz="2400" b="1" dirty="0">
                <a:ea typeface="ＭＳ Ｐゴシック" panose="020B0600070205080204" pitchFamily="34" charset="-128"/>
              </a:rPr>
              <a:t> </a:t>
            </a:r>
            <a:r>
              <a:rPr lang="en-US" altLang="tr-TR" sz="2400" b="1" dirty="0" err="1">
                <a:ea typeface="ＭＳ Ｐゴシック" panose="020B0600070205080204" pitchFamily="34" charset="-128"/>
              </a:rPr>
              <a:t>Plerixafor</a:t>
            </a:r>
            <a:r>
              <a:rPr lang="en-US" altLang="tr-TR" sz="2400" b="1" dirty="0">
                <a:ea typeface="ＭＳ Ｐゴシック" panose="020B0600070205080204" pitchFamily="34" charset="-128"/>
              </a:rPr>
              <a:t>,</a:t>
            </a:r>
            <a:endParaRPr lang="tr-TR" altLang="tr-TR" sz="2400" b="1" dirty="0">
              <a:ea typeface="ＭＳ Ｐゴシック" panose="020B0600070205080204" pitchFamily="34" charset="-128"/>
            </a:endParaRPr>
          </a:p>
          <a:p>
            <a:pPr lvl="1">
              <a:lnSpc>
                <a:spcPct val="150000"/>
              </a:lnSpc>
              <a:buFont typeface="Wingdings" panose="05000000000000000000" pitchFamily="2" charset="2"/>
              <a:buChar char="§"/>
            </a:pPr>
            <a:r>
              <a:rPr lang="tr-TR" altLang="tr-TR" sz="2000" dirty="0">
                <a:ea typeface="ＭＳ Ｐゴシック" panose="020B0600070205080204" pitchFamily="34" charset="-128"/>
              </a:rPr>
              <a:t>FDA/EMA NHL ve </a:t>
            </a:r>
            <a:r>
              <a:rPr lang="tr-TR" altLang="tr-TR" sz="2000" dirty="0" err="1">
                <a:ea typeface="ＭＳ Ｐゴシック" panose="020B0600070205080204" pitchFamily="34" charset="-128"/>
              </a:rPr>
              <a:t>MM</a:t>
            </a:r>
            <a:r>
              <a:rPr lang="tr-TR" altLang="en-US" sz="2000" dirty="0" err="1">
                <a:ea typeface="ＭＳ Ｐゴシック" panose="020B0600070205080204" pitchFamily="34" charset="-128"/>
              </a:rPr>
              <a:t>’</a:t>
            </a:r>
            <a:r>
              <a:rPr lang="tr-TR" altLang="tr-TR" sz="2000" dirty="0" err="1">
                <a:ea typeface="ＭＳ Ｐゴシック" panose="020B0600070205080204" pitchFamily="34" charset="-128"/>
              </a:rPr>
              <a:t>da</a:t>
            </a:r>
            <a:r>
              <a:rPr lang="tr-TR" altLang="tr-TR" sz="2000" dirty="0">
                <a:ea typeface="ＭＳ Ｐゴシック" panose="020B0600070205080204" pitchFamily="34" charset="-128"/>
              </a:rPr>
              <a:t> HKH </a:t>
            </a:r>
            <a:r>
              <a:rPr lang="tr-TR" altLang="tr-TR" sz="2000" dirty="0" err="1">
                <a:ea typeface="ＭＳ Ｐゴシック" panose="020B0600070205080204" pitchFamily="34" charset="-128"/>
              </a:rPr>
              <a:t>mobilizasyonu</a:t>
            </a:r>
            <a:r>
              <a:rPr lang="tr-TR" altLang="tr-TR" sz="2000" dirty="0">
                <a:ea typeface="ＭＳ Ｐゴシック" panose="020B0600070205080204" pitchFamily="34" charset="-128"/>
              </a:rPr>
              <a:t> için onayladı. </a:t>
            </a:r>
          </a:p>
          <a:p>
            <a:pPr lvl="1">
              <a:lnSpc>
                <a:spcPct val="150000"/>
              </a:lnSpc>
              <a:buFont typeface="Wingdings" panose="05000000000000000000" pitchFamily="2" charset="2"/>
              <a:buChar char="§"/>
            </a:pPr>
            <a:r>
              <a:rPr lang="tr-TR" altLang="tr-TR" sz="2000" dirty="0">
                <a:ea typeface="ＭＳ Ｐゴシック" panose="020B0600070205080204" pitchFamily="34" charset="-128"/>
              </a:rPr>
              <a:t>SDF-1 ve CXCR4 etkileşiminin </a:t>
            </a:r>
            <a:r>
              <a:rPr lang="tr-TR" altLang="tr-TR" sz="2000" dirty="0" err="1">
                <a:ea typeface="ＭＳ Ｐゴシック" panose="020B0600070205080204" pitchFamily="34" charset="-128"/>
              </a:rPr>
              <a:t>inhibisyonu</a:t>
            </a:r>
            <a:r>
              <a:rPr lang="tr-TR" altLang="tr-TR" sz="2000" dirty="0">
                <a:ea typeface="ＭＳ Ｐゴシック" panose="020B0600070205080204" pitchFamily="34" charset="-128"/>
              </a:rPr>
              <a:t> ile </a:t>
            </a:r>
            <a:r>
              <a:rPr lang="tr-TR" altLang="tr-TR" sz="2000" dirty="0" err="1">
                <a:ea typeface="ＭＳ Ｐゴシック" panose="020B0600070205080204" pitchFamily="34" charset="-128"/>
              </a:rPr>
              <a:t>HKH'leri</a:t>
            </a:r>
            <a:r>
              <a:rPr lang="tr-TR" altLang="tr-TR" sz="2000" dirty="0">
                <a:ea typeface="ＭＳ Ｐゴシック" panose="020B0600070205080204" pitchFamily="34" charset="-128"/>
              </a:rPr>
              <a:t> mobilize eder. </a:t>
            </a:r>
          </a:p>
          <a:p>
            <a:pPr lvl="1">
              <a:lnSpc>
                <a:spcPct val="150000"/>
              </a:lnSpc>
              <a:buFont typeface="Wingdings" panose="05000000000000000000" pitchFamily="2" charset="2"/>
              <a:buChar char="§"/>
            </a:pPr>
            <a:r>
              <a:rPr lang="tr-TR" altLang="tr-TR" sz="2000" dirty="0">
                <a:ea typeface="ＭＳ Ｐゴシック" panose="020B0600070205080204" pitchFamily="34" charset="-128"/>
              </a:rPr>
              <a:t>G-CSF ile </a:t>
            </a:r>
            <a:r>
              <a:rPr lang="tr-TR" altLang="tr-TR" sz="2000" dirty="0" err="1">
                <a:ea typeface="ＭＳ Ｐゴシック" panose="020B0600070205080204" pitchFamily="34" charset="-128"/>
              </a:rPr>
              <a:t>sinerjist</a:t>
            </a:r>
            <a:r>
              <a:rPr lang="tr-TR" altLang="tr-TR" sz="2000" dirty="0">
                <a:ea typeface="ＭＳ Ｐゴシック" panose="020B0600070205080204" pitchFamily="34" charset="-128"/>
              </a:rPr>
              <a:t> etkilidir.</a:t>
            </a:r>
          </a:p>
          <a:p>
            <a:pPr lvl="1">
              <a:lnSpc>
                <a:spcPct val="150000"/>
              </a:lnSpc>
              <a:buFont typeface="Wingdings" panose="05000000000000000000" pitchFamily="2" charset="2"/>
              <a:buChar char="§"/>
            </a:pPr>
            <a:r>
              <a:rPr lang="en-US" altLang="tr-TR" sz="2000" dirty="0">
                <a:ea typeface="ＭＳ Ｐゴシック" panose="020B0600070205080204" pitchFamily="34" charset="-128"/>
              </a:rPr>
              <a:t>G-CSF </a:t>
            </a:r>
            <a:r>
              <a:rPr lang="en-US" altLang="tr-TR" sz="2000" dirty="0" err="1">
                <a:ea typeface="ＭＳ Ｐゴシック" panose="020B0600070205080204" pitchFamily="34" charset="-128"/>
              </a:rPr>
              <a:t>ile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kombinasyonu</a:t>
            </a:r>
            <a:r>
              <a:rPr lang="en-US" altLang="tr-TR" sz="2000" dirty="0">
                <a:ea typeface="ＭＳ Ｐゴシック" panose="020B0600070205080204" pitchFamily="34" charset="-128"/>
              </a:rPr>
              <a:t> </a:t>
            </a:r>
            <a:r>
              <a:rPr lang="tr-TR" altLang="tr-TR" sz="2000" dirty="0">
                <a:ea typeface="ＭＳ Ｐゴシック" panose="020B0600070205080204" pitchFamily="34" charset="-128"/>
              </a:rPr>
              <a:t>:</a:t>
            </a:r>
            <a:r>
              <a:rPr lang="en-US" altLang="tr-TR" sz="2000" dirty="0">
                <a:ea typeface="ＭＳ Ｐゴシック" panose="020B0600070205080204" pitchFamily="34" charset="-128"/>
              </a:rPr>
              <a:t> </a:t>
            </a:r>
            <a:endParaRPr lang="tr-TR" altLang="tr-TR" sz="2000" dirty="0">
              <a:ea typeface="ＭＳ Ｐゴシック" panose="020B0600070205080204" pitchFamily="34" charset="-128"/>
            </a:endParaRPr>
          </a:p>
          <a:p>
            <a:pPr lvl="2">
              <a:lnSpc>
                <a:spcPct val="150000"/>
              </a:lnSpc>
              <a:buFont typeface="Wingdings" panose="05000000000000000000" pitchFamily="2" charset="2"/>
              <a:buChar char="§"/>
            </a:pPr>
            <a:r>
              <a:rPr lang="tr-TR" altLang="tr-TR" dirty="0">
                <a:ea typeface="ＭＳ Ｐゴシック" panose="020B0600070205080204" pitchFamily="34" charset="-128"/>
              </a:rPr>
              <a:t>PKKH toplanması için gerekli </a:t>
            </a:r>
            <a:r>
              <a:rPr lang="tr-TR" altLang="tr-TR" dirty="0" err="1">
                <a:ea typeface="ＭＳ Ｐゴシック" panose="020B0600070205080204" pitchFamily="34" charset="-128"/>
              </a:rPr>
              <a:t>aferez</a:t>
            </a:r>
            <a:r>
              <a:rPr lang="tr-TR" altLang="tr-TR" dirty="0">
                <a:ea typeface="ＭＳ Ｐゴシック" panose="020B0600070205080204" pitchFamily="34" charset="-128"/>
              </a:rPr>
              <a:t> sayısını azaltır. </a:t>
            </a:r>
          </a:p>
          <a:p>
            <a:pPr lvl="2">
              <a:lnSpc>
                <a:spcPct val="150000"/>
              </a:lnSpc>
              <a:buFont typeface="Wingdings" panose="05000000000000000000" pitchFamily="2" charset="2"/>
              <a:buChar char="§"/>
            </a:pPr>
            <a:r>
              <a:rPr lang="tr-TR" altLang="tr-TR" dirty="0" err="1">
                <a:ea typeface="ＭＳ Ｐゴシック" panose="020B0600070205080204" pitchFamily="34" charset="-128"/>
              </a:rPr>
              <a:t>Mobilizasyonun</a:t>
            </a:r>
            <a:r>
              <a:rPr lang="tr-TR" altLang="tr-TR" dirty="0">
                <a:ea typeface="ＭＳ Ｐゴシック" panose="020B0600070205080204" pitchFamily="34" charset="-128"/>
              </a:rPr>
              <a:t> zor olduğu hastalarda OKHN gidişi artırır.</a:t>
            </a:r>
          </a:p>
          <a:p>
            <a:pPr lvl="2">
              <a:lnSpc>
                <a:spcPct val="150000"/>
              </a:lnSpc>
              <a:buFont typeface="Wingdings" panose="05000000000000000000" pitchFamily="2" charset="2"/>
              <a:buChar char="§"/>
            </a:pPr>
            <a:r>
              <a:rPr lang="tr-TR" altLang="tr-TR" dirty="0">
                <a:ea typeface="ＭＳ Ｐゴシック" panose="020B0600070205080204" pitchFamily="34" charset="-128"/>
              </a:rPr>
              <a:t>&gt;%60 kötü mobilizasyonun üstesinden gelebilir.</a:t>
            </a:r>
          </a:p>
        </p:txBody>
      </p:sp>
    </p:spTree>
    <p:extLst>
      <p:ext uri="{BB962C8B-B14F-4D97-AF65-F5344CB8AC3E}">
        <p14:creationId xmlns:p14="http://schemas.microsoft.com/office/powerpoint/2010/main" val="421189472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178" y="561575"/>
            <a:ext cx="8373644" cy="5734850"/>
          </a:xfrm>
          <a:prstGeom prst="rect">
            <a:avLst/>
          </a:prstGeom>
        </p:spPr>
      </p:pic>
    </p:spTree>
    <p:extLst>
      <p:ext uri="{BB962C8B-B14F-4D97-AF65-F5344CB8AC3E}">
        <p14:creationId xmlns:p14="http://schemas.microsoft.com/office/powerpoint/2010/main" val="208499207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352425"/>
            <a:ext cx="9248082" cy="5195009"/>
          </a:xfrm>
          <a:prstGeom prst="rect">
            <a:avLst/>
          </a:prstGeom>
        </p:spPr>
      </p:pic>
      <p:sp>
        <p:nvSpPr>
          <p:cNvPr id="7" name="İçerik Yer Tutucusu 2"/>
          <p:cNvSpPr>
            <a:spLocks noGrp="1"/>
          </p:cNvSpPr>
          <p:nvPr>
            <p:ph idx="1"/>
          </p:nvPr>
        </p:nvSpPr>
        <p:spPr>
          <a:xfrm>
            <a:off x="5918661" y="5910349"/>
            <a:ext cx="5286895" cy="557559"/>
          </a:xfrm>
        </p:spPr>
        <p:txBody>
          <a:bodyPr/>
          <a:lstStyle/>
          <a:p>
            <a:r>
              <a:rPr lang="tr-TR" dirty="0"/>
              <a:t>Sabrınız için teşekkürler…</a:t>
            </a:r>
          </a:p>
        </p:txBody>
      </p:sp>
    </p:spTree>
    <p:extLst>
      <p:ext uri="{BB962C8B-B14F-4D97-AF65-F5344CB8AC3E}">
        <p14:creationId xmlns:p14="http://schemas.microsoft.com/office/powerpoint/2010/main" val="4007576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61" y="365759"/>
            <a:ext cx="5715759" cy="6005323"/>
          </a:xfrm>
          <a:prstGeom prst="rect">
            <a:avLst/>
          </a:prstGeom>
        </p:spPr>
      </p:pic>
      <p:sp>
        <p:nvSpPr>
          <p:cNvPr id="8" name="Metin kutusu 7"/>
          <p:cNvSpPr txBox="1"/>
          <p:nvPr/>
        </p:nvSpPr>
        <p:spPr>
          <a:xfrm>
            <a:off x="6758247" y="623455"/>
            <a:ext cx="4696691" cy="3693319"/>
          </a:xfrm>
          <a:prstGeom prst="rect">
            <a:avLst/>
          </a:prstGeom>
          <a:noFill/>
        </p:spPr>
        <p:txBody>
          <a:bodyPr wrap="square" rtlCol="0">
            <a:spAutoFit/>
          </a:bodyPr>
          <a:lstStyle/>
          <a:p>
            <a:pPr algn="just"/>
            <a:r>
              <a:rPr lang="tr-TR" dirty="0"/>
              <a:t>Hematolojik </a:t>
            </a:r>
            <a:r>
              <a:rPr lang="tr-TR" dirty="0" err="1"/>
              <a:t>maligniteler</a:t>
            </a:r>
            <a:r>
              <a:rPr lang="tr-TR" dirty="0"/>
              <a:t> nedeniyle </a:t>
            </a:r>
            <a:r>
              <a:rPr lang="tr-TR" dirty="0" smtClean="0"/>
              <a:t>HKHN </a:t>
            </a:r>
            <a:r>
              <a:rPr lang="tr-TR" dirty="0"/>
              <a:t>yapılan yetişkinlerde </a:t>
            </a:r>
            <a:r>
              <a:rPr lang="tr-TR" dirty="0" err="1"/>
              <a:t>greft</a:t>
            </a:r>
            <a:r>
              <a:rPr lang="tr-TR" dirty="0"/>
              <a:t> kaynaklarını karşılaştıran bir </a:t>
            </a:r>
            <a:r>
              <a:rPr lang="tr-TR" dirty="0" err="1"/>
              <a:t>Cochrane</a:t>
            </a:r>
            <a:r>
              <a:rPr lang="tr-TR" dirty="0"/>
              <a:t> meta-analizi (</a:t>
            </a:r>
            <a:r>
              <a:rPr lang="tr-TR" b="1" dirty="0"/>
              <a:t>dokuz </a:t>
            </a:r>
            <a:r>
              <a:rPr lang="tr-TR" b="1" dirty="0" err="1"/>
              <a:t>randomize</a:t>
            </a:r>
            <a:r>
              <a:rPr lang="tr-TR" b="1" dirty="0"/>
              <a:t> çalışma, 1521 hasta</a:t>
            </a:r>
            <a:r>
              <a:rPr lang="tr-TR" dirty="0"/>
              <a:t>; 1994–2009), </a:t>
            </a:r>
            <a:r>
              <a:rPr lang="tr-TR" dirty="0" err="1"/>
              <a:t>periferik</a:t>
            </a:r>
            <a:r>
              <a:rPr lang="tr-TR" dirty="0"/>
              <a:t> kan ve kemik iliği </a:t>
            </a:r>
            <a:r>
              <a:rPr lang="tr-TR" dirty="0" err="1"/>
              <a:t>greftlerinin</a:t>
            </a:r>
            <a:r>
              <a:rPr lang="tr-TR" dirty="0"/>
              <a:t> benzer genel </a:t>
            </a:r>
            <a:r>
              <a:rPr lang="tr-TR" dirty="0" err="1"/>
              <a:t>sağkalım</a:t>
            </a:r>
            <a:r>
              <a:rPr lang="tr-TR" dirty="0"/>
              <a:t> (OS), hastalıksız </a:t>
            </a:r>
            <a:r>
              <a:rPr lang="tr-TR" dirty="0" err="1"/>
              <a:t>sağkalım</a:t>
            </a:r>
            <a:r>
              <a:rPr lang="tr-TR" dirty="0"/>
              <a:t> (DFS) ve </a:t>
            </a:r>
            <a:r>
              <a:rPr lang="tr-TR" dirty="0" err="1"/>
              <a:t>transplant</a:t>
            </a:r>
            <a:r>
              <a:rPr lang="tr-TR" dirty="0"/>
              <a:t> ilişkili </a:t>
            </a:r>
            <a:r>
              <a:rPr lang="tr-TR" dirty="0" err="1"/>
              <a:t>mortalite</a:t>
            </a:r>
            <a:r>
              <a:rPr lang="tr-TR" dirty="0"/>
              <a:t> (TRM) ile ilişkili </a:t>
            </a:r>
            <a:r>
              <a:rPr lang="tr-TR" dirty="0" smtClean="0"/>
              <a:t>olduğunu gösterdi.</a:t>
            </a:r>
          </a:p>
          <a:p>
            <a:pPr algn="just"/>
            <a:r>
              <a:rPr lang="tr-TR" dirty="0" smtClean="0"/>
              <a:t>Ancak </a:t>
            </a:r>
            <a:r>
              <a:rPr lang="tr-TR" b="1" dirty="0" err="1"/>
              <a:t>periferik</a:t>
            </a:r>
            <a:r>
              <a:rPr lang="tr-TR" b="1" dirty="0"/>
              <a:t> kan </a:t>
            </a:r>
            <a:r>
              <a:rPr lang="tr-TR" b="1" dirty="0" err="1"/>
              <a:t>greftlerinin</a:t>
            </a:r>
            <a:r>
              <a:rPr lang="tr-TR" b="1" dirty="0"/>
              <a:t> daha yüksek oranda yaygın kronik GVHH riski</a:t>
            </a:r>
            <a:r>
              <a:rPr lang="tr-TR" dirty="0"/>
              <a:t>, akut GVHH açısından artış eğilimi, </a:t>
            </a:r>
            <a:r>
              <a:rPr lang="tr-TR" b="1" dirty="0"/>
              <a:t>daha hızlı </a:t>
            </a:r>
            <a:r>
              <a:rPr lang="tr-TR" b="1" dirty="0" err="1"/>
              <a:t>engraftman</a:t>
            </a:r>
            <a:r>
              <a:rPr lang="tr-TR" b="1" dirty="0"/>
              <a:t> </a:t>
            </a:r>
            <a:r>
              <a:rPr lang="tr-TR" dirty="0"/>
              <a:t>ve </a:t>
            </a:r>
            <a:r>
              <a:rPr lang="tr-TR" b="1" dirty="0"/>
              <a:t>daha düşük </a:t>
            </a:r>
            <a:r>
              <a:rPr lang="tr-TR" b="1" dirty="0" err="1"/>
              <a:t>nüks</a:t>
            </a:r>
            <a:r>
              <a:rPr lang="tr-TR" b="1" dirty="0"/>
              <a:t> </a:t>
            </a:r>
            <a:r>
              <a:rPr lang="tr-TR" dirty="0"/>
              <a:t>oranları ile ilişkili olduğunu </a:t>
            </a:r>
            <a:r>
              <a:rPr lang="tr-TR" dirty="0" smtClean="0"/>
              <a:t>bildirmiştir.</a:t>
            </a:r>
            <a:endParaRPr lang="tr-TR" dirty="0"/>
          </a:p>
        </p:txBody>
      </p:sp>
    </p:spTree>
    <p:extLst>
      <p:ext uri="{BB962C8B-B14F-4D97-AF65-F5344CB8AC3E}">
        <p14:creationId xmlns:p14="http://schemas.microsoft.com/office/powerpoint/2010/main" val="1678575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32" y="427531"/>
            <a:ext cx="5713472" cy="6017642"/>
          </a:xfrm>
          <a:prstGeom prst="rect">
            <a:avLst/>
          </a:prstGeom>
        </p:spPr>
      </p:pic>
      <p:sp>
        <p:nvSpPr>
          <p:cNvPr id="7" name="Metin kutusu 6"/>
          <p:cNvSpPr txBox="1"/>
          <p:nvPr/>
        </p:nvSpPr>
        <p:spPr>
          <a:xfrm>
            <a:off x="6766560" y="615142"/>
            <a:ext cx="3815542" cy="3416320"/>
          </a:xfrm>
          <a:prstGeom prst="rect">
            <a:avLst/>
          </a:prstGeom>
          <a:noFill/>
        </p:spPr>
        <p:txBody>
          <a:bodyPr wrap="square" rtlCol="0">
            <a:spAutoFit/>
          </a:bodyPr>
          <a:lstStyle/>
          <a:p>
            <a:pPr algn="just"/>
            <a:r>
              <a:rPr lang="tr-TR" dirty="0"/>
              <a:t>Uyumlu kardeş </a:t>
            </a:r>
            <a:r>
              <a:rPr lang="tr-TR" dirty="0" err="1"/>
              <a:t>donör</a:t>
            </a:r>
            <a:r>
              <a:rPr lang="tr-TR" dirty="0"/>
              <a:t> (MSD) </a:t>
            </a:r>
            <a:r>
              <a:rPr lang="tr-TR" dirty="0" err="1"/>
              <a:t>greftleriyle</a:t>
            </a:r>
            <a:r>
              <a:rPr lang="tr-TR" dirty="0"/>
              <a:t> yapılan </a:t>
            </a:r>
            <a:r>
              <a:rPr lang="tr-TR" dirty="0" err="1"/>
              <a:t>miyeloablatif</a:t>
            </a:r>
            <a:r>
              <a:rPr lang="tr-TR" dirty="0"/>
              <a:t> </a:t>
            </a:r>
            <a:r>
              <a:rPr lang="tr-TR" dirty="0" err="1"/>
              <a:t>allojenik</a:t>
            </a:r>
            <a:r>
              <a:rPr lang="tr-TR" dirty="0"/>
              <a:t> </a:t>
            </a:r>
            <a:r>
              <a:rPr lang="tr-TR" dirty="0" err="1"/>
              <a:t>HCT’yi</a:t>
            </a:r>
            <a:r>
              <a:rPr lang="tr-TR" dirty="0"/>
              <a:t> inceleyen bir meta-analiz (</a:t>
            </a:r>
            <a:r>
              <a:rPr lang="tr-TR" b="1" dirty="0"/>
              <a:t>dokuz </a:t>
            </a:r>
            <a:r>
              <a:rPr lang="tr-TR" b="1" dirty="0" err="1"/>
              <a:t>randomize</a:t>
            </a:r>
            <a:r>
              <a:rPr lang="tr-TR" b="1" dirty="0"/>
              <a:t> çalışma, 1111 yetişkin</a:t>
            </a:r>
            <a:r>
              <a:rPr lang="tr-TR" dirty="0"/>
              <a:t>; 1990–2002), lösemi nedeniyle </a:t>
            </a:r>
            <a:r>
              <a:rPr lang="tr-TR" dirty="0" err="1"/>
              <a:t>transplant</a:t>
            </a:r>
            <a:r>
              <a:rPr lang="tr-TR" dirty="0"/>
              <a:t> yapılan yetişkinlerde </a:t>
            </a:r>
            <a:r>
              <a:rPr lang="tr-TR" b="1" dirty="0" err="1"/>
              <a:t>periferik</a:t>
            </a:r>
            <a:r>
              <a:rPr lang="tr-TR" b="1" dirty="0"/>
              <a:t> kan </a:t>
            </a:r>
            <a:r>
              <a:rPr lang="tr-TR" b="1" dirty="0" err="1"/>
              <a:t>greftlerinin</a:t>
            </a:r>
            <a:r>
              <a:rPr lang="tr-TR" b="1" dirty="0"/>
              <a:t> daha iyi </a:t>
            </a:r>
            <a:r>
              <a:rPr lang="tr-TR" b="1" dirty="0" err="1"/>
              <a:t>engraftman</a:t>
            </a:r>
            <a:r>
              <a:rPr lang="tr-TR" b="1" dirty="0"/>
              <a:t>, daha az </a:t>
            </a:r>
            <a:r>
              <a:rPr lang="tr-TR" b="1" dirty="0" err="1"/>
              <a:t>nüks</a:t>
            </a:r>
            <a:r>
              <a:rPr lang="tr-TR" b="1" dirty="0"/>
              <a:t> ve daha yüksek yaygın kronik GVHH riski ile ilişkili olduğunu</a:t>
            </a:r>
            <a:r>
              <a:rPr lang="tr-TR" dirty="0"/>
              <a:t>; OS ve DFS açısından ise daha iyi sonuçlara yönelik eğilim gösterdiğini </a:t>
            </a:r>
            <a:r>
              <a:rPr lang="tr-TR" dirty="0" smtClean="0"/>
              <a:t>bildirmiştir.</a:t>
            </a:r>
            <a:endParaRPr lang="tr-TR" dirty="0"/>
          </a:p>
        </p:txBody>
      </p:sp>
    </p:spTree>
    <p:extLst>
      <p:ext uri="{BB962C8B-B14F-4D97-AF65-F5344CB8AC3E}">
        <p14:creationId xmlns:p14="http://schemas.microsoft.com/office/powerpoint/2010/main" val="2733129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847850" y="1196975"/>
            <a:ext cx="8515350" cy="4895850"/>
          </a:xfrm>
          <a:ln>
            <a:solidFill>
              <a:schemeClr val="tx1"/>
            </a:solidFill>
            <a:miter lim="800000"/>
            <a:headEnd/>
            <a:tailEnd/>
          </a:ln>
        </p:spPr>
        <p:txBody>
          <a:bodyPr/>
          <a:lstStyle/>
          <a:p>
            <a:pPr algn="just" eaLnBrk="1" hangingPunct="1">
              <a:lnSpc>
                <a:spcPct val="160000"/>
              </a:lnSpc>
              <a:buFont typeface="Wingdings" panose="05000000000000000000" pitchFamily="2" charset="2"/>
              <a:buNone/>
            </a:pPr>
            <a:r>
              <a:rPr lang="tr-TR" altLang="ja-JP" sz="2000" dirty="0"/>
              <a:t>Amaç:</a:t>
            </a:r>
          </a:p>
          <a:p>
            <a:pPr marL="781050" lvl="1" indent="-323850">
              <a:lnSpc>
                <a:spcPct val="160000"/>
              </a:lnSpc>
            </a:pPr>
            <a:r>
              <a:rPr lang="tr-TR" altLang="ja-JP" sz="2000" dirty="0"/>
              <a:t>Kök hücreleri maksimum canlılık oranı ve fonksiyonel kapasite ile tekrar </a:t>
            </a:r>
            <a:r>
              <a:rPr lang="tr-TR" altLang="ja-JP" sz="2000" dirty="0" err="1"/>
              <a:t>resüsite</a:t>
            </a:r>
            <a:r>
              <a:rPr lang="tr-TR" altLang="ja-JP" sz="2000" dirty="0"/>
              <a:t> edebilecek şekilde dondurarak saklamaktır.</a:t>
            </a:r>
          </a:p>
          <a:p>
            <a:pPr marL="0" indent="0" algn="just" eaLnBrk="1" hangingPunct="1">
              <a:lnSpc>
                <a:spcPct val="160000"/>
              </a:lnSpc>
              <a:buNone/>
            </a:pPr>
            <a:r>
              <a:rPr lang="tr-TR" altLang="ja-JP" sz="2000" dirty="0"/>
              <a:t>DMSO= Tek başına kullanıldığında en ideal </a:t>
            </a:r>
            <a:r>
              <a:rPr lang="tr-TR" altLang="ja-JP" sz="2000" dirty="0" err="1"/>
              <a:t>kriyoprotektan</a:t>
            </a:r>
            <a:r>
              <a:rPr lang="tr-TR" altLang="ja-JP" sz="2000" dirty="0"/>
              <a:t> ajan</a:t>
            </a:r>
          </a:p>
          <a:p>
            <a:pPr marL="781050" lvl="1" indent="-323850" algn="just">
              <a:lnSpc>
                <a:spcPct val="160000"/>
              </a:lnSpc>
            </a:pPr>
            <a:r>
              <a:rPr lang="tr-TR" altLang="ja-JP" sz="2000" dirty="0"/>
              <a:t>%5-10 DMSO etkin koruma sağlayabildiği gösterilmiştir. </a:t>
            </a:r>
          </a:p>
          <a:p>
            <a:pPr marL="781050" lvl="1" indent="-323850" algn="just">
              <a:lnSpc>
                <a:spcPct val="160000"/>
              </a:lnSpc>
            </a:pPr>
            <a:r>
              <a:rPr lang="tr-TR" altLang="ja-JP" sz="2000" dirty="0"/>
              <a:t>Suda yüksek derecede çözünürlük gösterebildiği ve hücre </a:t>
            </a:r>
            <a:r>
              <a:rPr lang="tr-TR" altLang="ja-JP" sz="2000" dirty="0" err="1"/>
              <a:t>membranlarını</a:t>
            </a:r>
            <a:r>
              <a:rPr lang="tr-TR" altLang="ja-JP" sz="2000" dirty="0"/>
              <a:t> geçebildiği için, hem hücre içi hem de hücre dışında </a:t>
            </a:r>
            <a:r>
              <a:rPr lang="tr-TR" altLang="ja-JP" sz="2000" dirty="0" err="1"/>
              <a:t>osmolaliteyi</a:t>
            </a:r>
            <a:r>
              <a:rPr lang="tr-TR" altLang="ja-JP" sz="2000" dirty="0"/>
              <a:t> yükselterek </a:t>
            </a:r>
            <a:r>
              <a:rPr lang="tr-TR" altLang="ja-JP" sz="2000" dirty="0" err="1"/>
              <a:t>membran</a:t>
            </a:r>
            <a:r>
              <a:rPr lang="tr-TR" altLang="ja-JP" sz="2000" dirty="0"/>
              <a:t> boyunca yerleşen tuz </a:t>
            </a:r>
            <a:r>
              <a:rPr lang="tr-TR" altLang="ja-JP" sz="2000" dirty="0" err="1"/>
              <a:t>gradientini</a:t>
            </a:r>
            <a:r>
              <a:rPr lang="tr-TR" altLang="ja-JP" sz="2000" dirty="0"/>
              <a:t> dengeye getirir.</a:t>
            </a:r>
          </a:p>
        </p:txBody>
      </p:sp>
      <p:sp>
        <p:nvSpPr>
          <p:cNvPr id="40963" name="Rectangle 6"/>
          <p:cNvSpPr>
            <a:spLocks noChangeArrowheads="1"/>
          </p:cNvSpPr>
          <p:nvPr/>
        </p:nvSpPr>
        <p:spPr bwMode="auto">
          <a:xfrm>
            <a:off x="1847850" y="44450"/>
            <a:ext cx="8496300" cy="935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chemeClr val="accent1"/>
              </a:buClr>
              <a:buSzPct val="85000"/>
              <a:buFont typeface="Wingdings" panose="05000000000000000000" pitchFamily="2" charset="2"/>
              <a:buNone/>
            </a:pPr>
            <a:r>
              <a:rPr lang="tr-TR" altLang="tr-TR" sz="4400" dirty="0"/>
              <a:t>Kök hücre dondurma</a:t>
            </a:r>
          </a:p>
        </p:txBody>
      </p:sp>
    </p:spTree>
    <p:extLst>
      <p:ext uri="{BB962C8B-B14F-4D97-AF65-F5344CB8AC3E}">
        <p14:creationId xmlns:p14="http://schemas.microsoft.com/office/powerpoint/2010/main" val="1815148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030320095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030320095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ChangeArrowheads="1"/>
          </p:cNvSpPr>
          <p:nvPr/>
        </p:nvSpPr>
        <p:spPr bwMode="auto">
          <a:xfrm>
            <a:off x="6743700" y="44450"/>
            <a:ext cx="3729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a:solidFill>
                  <a:srgbClr val="F0EB10"/>
                </a:solidFill>
              </a:rPr>
              <a:t> </a:t>
            </a:r>
            <a:r>
              <a:rPr lang="tr-TR" altLang="tr-TR"/>
              <a:t>Programlı dondurma</a:t>
            </a:r>
          </a:p>
        </p:txBody>
      </p:sp>
      <p:pic>
        <p:nvPicPr>
          <p:cNvPr id="4608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4" y="620714"/>
            <a:ext cx="42116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7"/>
          <p:cNvSpPr txBox="1">
            <a:spLocks noChangeArrowheads="1"/>
          </p:cNvSpPr>
          <p:nvPr/>
        </p:nvSpPr>
        <p:spPr bwMode="auto">
          <a:xfrm>
            <a:off x="1014153" y="3860801"/>
            <a:ext cx="4721485"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lnSpc>
                <a:spcPct val="120000"/>
              </a:lnSpc>
              <a:spcBef>
                <a:spcPct val="0"/>
              </a:spcBef>
              <a:buFont typeface="Wingdings" panose="05000000000000000000" pitchFamily="2" charset="2"/>
              <a:buChar char="§"/>
            </a:pPr>
            <a:r>
              <a:rPr lang="tr-TR" altLang="tr-TR" sz="1800" dirty="0"/>
              <a:t> Ürün ısısı -20</a:t>
            </a:r>
            <a:r>
              <a:rPr lang="tr-TR" altLang="tr-TR" sz="1800" dirty="0">
                <a:sym typeface="Symbol" panose="05050102010706020507" pitchFamily="18" charset="2"/>
              </a:rPr>
              <a:t></a:t>
            </a:r>
            <a:r>
              <a:rPr lang="tr-TR" altLang="tr-TR" sz="1800" dirty="0"/>
              <a:t>C’ye ulaşana kadar 15-20 </a:t>
            </a:r>
            <a:r>
              <a:rPr lang="tr-TR" altLang="tr-TR" sz="1800" dirty="0">
                <a:sym typeface="Symbol" panose="05050102010706020507" pitchFamily="18" charset="2"/>
              </a:rPr>
              <a:t></a:t>
            </a:r>
            <a:r>
              <a:rPr lang="tr-TR" altLang="tr-TR" sz="1800" dirty="0"/>
              <a:t>C/</a:t>
            </a:r>
            <a:r>
              <a:rPr lang="tr-TR" altLang="tr-TR" sz="1800" dirty="0" err="1"/>
              <a:t>dk’da</a:t>
            </a:r>
            <a:r>
              <a:rPr lang="tr-TR" altLang="tr-TR" sz="1800" dirty="0"/>
              <a:t> hızlı bir soğutma işlemine tabi tutulur.</a:t>
            </a:r>
          </a:p>
          <a:p>
            <a:pPr marL="285750" indent="-285750" algn="just" eaLnBrk="1" hangingPunct="1">
              <a:lnSpc>
                <a:spcPct val="120000"/>
              </a:lnSpc>
              <a:spcBef>
                <a:spcPct val="0"/>
              </a:spcBef>
              <a:buFont typeface="Wingdings" panose="05000000000000000000" pitchFamily="2" charset="2"/>
              <a:buChar char="§"/>
            </a:pPr>
            <a:r>
              <a:rPr lang="tr-TR" altLang="tr-TR" sz="1800" dirty="0"/>
              <a:t> Geçiş fazı sonrası ideal soğutma hızı 1-3</a:t>
            </a:r>
            <a:r>
              <a:rPr lang="tr-TR" altLang="tr-TR" sz="1800" dirty="0">
                <a:sym typeface="Symbol" panose="05050102010706020507" pitchFamily="18" charset="2"/>
              </a:rPr>
              <a:t></a:t>
            </a:r>
            <a:r>
              <a:rPr lang="tr-TR" altLang="tr-TR" sz="1800" dirty="0"/>
              <a:t>C/</a:t>
            </a:r>
            <a:r>
              <a:rPr lang="tr-TR" altLang="tr-TR" sz="1800" dirty="0" err="1"/>
              <a:t>dk’dır</a:t>
            </a:r>
            <a:r>
              <a:rPr lang="tr-TR" altLang="tr-TR" sz="1800" dirty="0"/>
              <a:t>. </a:t>
            </a:r>
          </a:p>
          <a:p>
            <a:pPr marL="285750" indent="-285750" algn="just" eaLnBrk="1" hangingPunct="1">
              <a:lnSpc>
                <a:spcPct val="120000"/>
              </a:lnSpc>
              <a:spcBef>
                <a:spcPct val="0"/>
              </a:spcBef>
              <a:buFont typeface="Wingdings" panose="05000000000000000000" pitchFamily="2" charset="2"/>
              <a:buChar char="§"/>
            </a:pPr>
            <a:r>
              <a:rPr lang="tr-TR" altLang="tr-TR" sz="1800" dirty="0"/>
              <a:t> -80</a:t>
            </a:r>
            <a:r>
              <a:rPr lang="tr-TR" altLang="tr-TR" sz="1800" dirty="0">
                <a:sym typeface="Symbol" panose="05050102010706020507" pitchFamily="18" charset="2"/>
              </a:rPr>
              <a:t></a:t>
            </a:r>
            <a:r>
              <a:rPr lang="tr-TR" altLang="tr-TR" sz="1800" dirty="0"/>
              <a:t>C’ye ulaşıldıktan sonra ürün daha düşük ısılara, örneğin sıvı azot veya azot buharı içine direkt olarak kaldırılabilir.</a:t>
            </a:r>
          </a:p>
        </p:txBody>
      </p:sp>
    </p:spTree>
    <p:extLst>
      <p:ext uri="{BB962C8B-B14F-4D97-AF65-F5344CB8AC3E}">
        <p14:creationId xmlns:p14="http://schemas.microsoft.com/office/powerpoint/2010/main" val="1709247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GS_resimag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3789364"/>
            <a:ext cx="3827463" cy="28082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body" sz="half" idx="1"/>
          </p:nvPr>
        </p:nvSpPr>
        <p:spPr>
          <a:xfrm>
            <a:off x="1524001" y="1268414"/>
            <a:ext cx="5364163" cy="2663825"/>
          </a:xfrm>
        </p:spPr>
        <p:txBody>
          <a:bodyPr/>
          <a:lstStyle/>
          <a:p>
            <a:pPr eaLnBrk="1" hangingPunct="1">
              <a:lnSpc>
                <a:spcPct val="130000"/>
              </a:lnSpc>
            </a:pPr>
            <a:r>
              <a:rPr lang="tr-TR" altLang="tr-TR" sz="2200" dirty="0"/>
              <a:t>Kendini yenileyebilen (Self-</a:t>
            </a:r>
            <a:r>
              <a:rPr lang="tr-TR" altLang="tr-TR" sz="2200" dirty="0" err="1"/>
              <a:t>Renewal</a:t>
            </a:r>
            <a:r>
              <a:rPr lang="tr-TR" altLang="tr-TR" sz="2200" dirty="0"/>
              <a:t>)</a:t>
            </a:r>
          </a:p>
          <a:p>
            <a:pPr eaLnBrk="1" hangingPunct="1">
              <a:lnSpc>
                <a:spcPct val="130000"/>
              </a:lnSpc>
            </a:pPr>
            <a:r>
              <a:rPr lang="tr-TR" altLang="tr-TR" sz="2200" dirty="0"/>
              <a:t>Farklı hücrelere yönlenebilen (</a:t>
            </a:r>
            <a:r>
              <a:rPr lang="tr-TR" altLang="tr-TR" sz="2200" dirty="0" err="1"/>
              <a:t>Differentiation</a:t>
            </a:r>
            <a:r>
              <a:rPr lang="tr-TR" altLang="tr-TR" sz="2200" dirty="0"/>
              <a:t>)</a:t>
            </a:r>
          </a:p>
          <a:p>
            <a:pPr eaLnBrk="1" hangingPunct="1">
              <a:lnSpc>
                <a:spcPct val="130000"/>
              </a:lnSpc>
            </a:pPr>
            <a:r>
              <a:rPr lang="tr-TR" altLang="tr-TR" sz="2200" dirty="0"/>
              <a:t>Yamalanma yapabilen (</a:t>
            </a:r>
            <a:r>
              <a:rPr lang="tr-TR" altLang="tr-TR" sz="2200" dirty="0" err="1"/>
              <a:t>Engrafment</a:t>
            </a:r>
            <a:r>
              <a:rPr lang="tr-TR" altLang="tr-TR" sz="2200" dirty="0"/>
              <a:t>)</a:t>
            </a:r>
          </a:p>
          <a:p>
            <a:pPr eaLnBrk="1" hangingPunct="1">
              <a:lnSpc>
                <a:spcPct val="130000"/>
              </a:lnSpc>
            </a:pPr>
            <a:r>
              <a:rPr lang="tr-TR" altLang="tr-TR" sz="2200" dirty="0" err="1"/>
              <a:t>Klonal</a:t>
            </a:r>
            <a:r>
              <a:rPr lang="tr-TR" altLang="tr-TR" sz="2200" dirty="0"/>
              <a:t> hücreler</a:t>
            </a:r>
            <a:endParaRPr lang="en-US" altLang="tr-TR" sz="2200" dirty="0"/>
          </a:p>
        </p:txBody>
      </p:sp>
      <p:pic>
        <p:nvPicPr>
          <p:cNvPr id="24580" name="Picture 4" descr="s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3789363"/>
            <a:ext cx="3241675" cy="2735262"/>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24581" name="Rectangle 9"/>
          <p:cNvSpPr>
            <a:spLocks noChangeArrowheads="1"/>
          </p:cNvSpPr>
          <p:nvPr/>
        </p:nvSpPr>
        <p:spPr bwMode="auto">
          <a:xfrm>
            <a:off x="1524001" y="1"/>
            <a:ext cx="5364163" cy="1268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buClr>
                <a:schemeClr val="accent1"/>
              </a:buClr>
              <a:buSzPct val="85000"/>
              <a:buFont typeface="Wingdings" panose="05000000000000000000" pitchFamily="2" charset="2"/>
              <a:buNone/>
            </a:pPr>
            <a:r>
              <a:rPr lang="tr-TR" altLang="tr-TR" sz="4400" dirty="0"/>
              <a:t>      </a:t>
            </a:r>
            <a:r>
              <a:rPr lang="tr-TR" altLang="tr-TR" sz="4400" b="1" dirty="0"/>
              <a:t>Kök Hücre Nedir</a:t>
            </a:r>
          </a:p>
        </p:txBody>
      </p:sp>
    </p:spTree>
    <p:extLst>
      <p:ext uri="{BB962C8B-B14F-4D97-AF65-F5344CB8AC3E}">
        <p14:creationId xmlns:p14="http://schemas.microsoft.com/office/powerpoint/2010/main" val="1274629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2"/>
          <p:cNvSpPr>
            <a:spLocks noGrp="1" noChangeArrowheads="1"/>
          </p:cNvSpPr>
          <p:nvPr>
            <p:ph type="body" idx="4294967295"/>
          </p:nvPr>
        </p:nvSpPr>
        <p:spPr>
          <a:xfrm>
            <a:off x="1919288" y="1844675"/>
            <a:ext cx="8424862" cy="4464050"/>
          </a:xfrm>
        </p:spPr>
        <p:txBody>
          <a:bodyPr vert="horz" lIns="92075" tIns="46038" rIns="92075" bIns="46038" rtlCol="0">
            <a:normAutofit/>
          </a:bodyPr>
          <a:lstStyle/>
          <a:p>
            <a:pPr algn="just">
              <a:lnSpc>
                <a:spcPct val="170000"/>
              </a:lnSpc>
              <a:defRPr/>
            </a:pPr>
            <a:r>
              <a:rPr lang="en-US" sz="2400" dirty="0"/>
              <a:t>Kök </a:t>
            </a:r>
            <a:r>
              <a:rPr lang="en-US" sz="2400" dirty="0" err="1"/>
              <a:t>hücreleri</a:t>
            </a:r>
            <a:r>
              <a:rPr lang="en-US" sz="2400" dirty="0"/>
              <a:t> </a:t>
            </a:r>
            <a:r>
              <a:rPr lang="en-US" sz="2400" dirty="0" err="1"/>
              <a:t>için</a:t>
            </a:r>
            <a:r>
              <a:rPr lang="en-US" sz="2400" dirty="0"/>
              <a:t> en </a:t>
            </a:r>
            <a:r>
              <a:rPr lang="en-US" sz="2400" dirty="0" err="1"/>
              <a:t>uygun</a:t>
            </a:r>
            <a:r>
              <a:rPr lang="en-US" sz="2400" dirty="0"/>
              <a:t> </a:t>
            </a:r>
            <a:r>
              <a:rPr lang="en-US" sz="2400" dirty="0" err="1"/>
              <a:t>ısı</a:t>
            </a:r>
            <a:r>
              <a:rPr lang="en-US" sz="2400" dirty="0"/>
              <a:t> </a:t>
            </a:r>
            <a:r>
              <a:rPr lang="en-US" sz="2400" dirty="0" err="1"/>
              <a:t>nedir</a:t>
            </a:r>
            <a:r>
              <a:rPr lang="en-US" sz="2400" dirty="0"/>
              <a:t>?</a:t>
            </a:r>
            <a:endParaRPr lang="tr-TR" sz="2400" dirty="0"/>
          </a:p>
          <a:p>
            <a:pPr lvl="1" algn="just">
              <a:lnSpc>
                <a:spcPct val="170000"/>
              </a:lnSpc>
              <a:defRPr/>
            </a:pPr>
            <a:r>
              <a:rPr lang="tr-TR" dirty="0"/>
              <a:t>-</a:t>
            </a:r>
            <a:r>
              <a:rPr lang="en-US" dirty="0"/>
              <a:t>80 °C </a:t>
            </a:r>
            <a:r>
              <a:rPr lang="en-US" dirty="0" err="1"/>
              <a:t>ile</a:t>
            </a:r>
            <a:r>
              <a:rPr lang="en-US" dirty="0"/>
              <a:t> - 1</a:t>
            </a:r>
            <a:r>
              <a:rPr lang="tr-TR" dirty="0"/>
              <a:t>96</a:t>
            </a:r>
            <a:r>
              <a:rPr lang="en-US" dirty="0"/>
              <a:t> °C </a:t>
            </a:r>
            <a:r>
              <a:rPr lang="en-US" dirty="0" err="1"/>
              <a:t>arasıdır</a:t>
            </a:r>
            <a:r>
              <a:rPr lang="en-US" dirty="0">
                <a:solidFill>
                  <a:srgbClr val="FFFF00"/>
                </a:solidFill>
              </a:rPr>
              <a:t>.</a:t>
            </a:r>
            <a:endParaRPr lang="tr-TR" dirty="0">
              <a:solidFill>
                <a:srgbClr val="FFFF00"/>
              </a:solidFill>
            </a:endParaRPr>
          </a:p>
          <a:p>
            <a:pPr algn="just">
              <a:lnSpc>
                <a:spcPct val="170000"/>
              </a:lnSpc>
              <a:defRPr/>
            </a:pPr>
            <a:r>
              <a:rPr lang="tr-TR" sz="2400" dirty="0"/>
              <a:t>Hangi koşullarda ne kadar süre saklanabilir?</a:t>
            </a:r>
          </a:p>
          <a:p>
            <a:pPr lvl="1" algn="just">
              <a:lnSpc>
                <a:spcPct val="170000"/>
              </a:lnSpc>
              <a:defRPr/>
            </a:pPr>
            <a:r>
              <a:rPr lang="en-US" dirty="0"/>
              <a:t>-80 °</a:t>
            </a:r>
            <a:r>
              <a:rPr lang="en-US" dirty="0" err="1"/>
              <a:t>C’nin</a:t>
            </a:r>
            <a:r>
              <a:rPr lang="en-US" dirty="0"/>
              <a:t> </a:t>
            </a:r>
            <a:r>
              <a:rPr lang="en-US" dirty="0" err="1"/>
              <a:t>üzerinde</a:t>
            </a:r>
            <a:r>
              <a:rPr lang="en-US" dirty="0"/>
              <a:t> </a:t>
            </a:r>
            <a:r>
              <a:rPr lang="tr-TR" dirty="0"/>
              <a:t>(</a:t>
            </a:r>
            <a:r>
              <a:rPr lang="tr-TR" dirty="0" err="1"/>
              <a:t>deep</a:t>
            </a:r>
            <a:r>
              <a:rPr lang="tr-TR" dirty="0"/>
              <a:t> </a:t>
            </a:r>
            <a:r>
              <a:rPr lang="tr-TR" dirty="0" err="1"/>
              <a:t>freeze</a:t>
            </a:r>
            <a:r>
              <a:rPr lang="tr-TR" dirty="0"/>
              <a:t>) = </a:t>
            </a:r>
            <a:r>
              <a:rPr lang="en-US" dirty="0"/>
              <a:t>5 </a:t>
            </a:r>
            <a:r>
              <a:rPr lang="tr-TR" dirty="0"/>
              <a:t>yıl</a:t>
            </a:r>
            <a:endParaRPr lang="en-US" dirty="0"/>
          </a:p>
          <a:p>
            <a:pPr lvl="1" algn="just">
              <a:lnSpc>
                <a:spcPct val="170000"/>
              </a:lnSpc>
              <a:defRPr/>
            </a:pPr>
            <a:r>
              <a:rPr lang="tr-TR" dirty="0"/>
              <a:t>-150 </a:t>
            </a:r>
            <a:r>
              <a:rPr lang="en-US" dirty="0"/>
              <a:t>°</a:t>
            </a:r>
            <a:r>
              <a:rPr lang="en-US" dirty="0" err="1"/>
              <a:t>C’nin</a:t>
            </a:r>
            <a:r>
              <a:rPr lang="en-US" dirty="0"/>
              <a:t> </a:t>
            </a:r>
            <a:r>
              <a:rPr lang="en-US" dirty="0" err="1"/>
              <a:t>üzerinde</a:t>
            </a:r>
            <a:r>
              <a:rPr lang="tr-TR" dirty="0"/>
              <a:t> (azot buhar fazı) = 10-15 yıl</a:t>
            </a:r>
          </a:p>
          <a:p>
            <a:pPr lvl="1" algn="just">
              <a:lnSpc>
                <a:spcPct val="170000"/>
              </a:lnSpc>
              <a:defRPr/>
            </a:pPr>
            <a:r>
              <a:rPr lang="en-US" dirty="0"/>
              <a:t>-</a:t>
            </a:r>
            <a:r>
              <a:rPr lang="en-US" b="1" dirty="0"/>
              <a:t>196 °C ‘de </a:t>
            </a:r>
            <a:r>
              <a:rPr lang="tr-TR" b="1" dirty="0"/>
              <a:t>(sıvı nitrojen) = </a:t>
            </a:r>
            <a:r>
              <a:rPr lang="en-US" b="1" dirty="0" err="1"/>
              <a:t>sonsuza</a:t>
            </a:r>
            <a:r>
              <a:rPr lang="en-US" b="1" dirty="0"/>
              <a:t> </a:t>
            </a:r>
            <a:r>
              <a:rPr lang="en-US" b="1" dirty="0" err="1"/>
              <a:t>dek</a:t>
            </a:r>
            <a:r>
              <a:rPr lang="en-US" b="1" dirty="0"/>
              <a:t> </a:t>
            </a:r>
            <a:r>
              <a:rPr lang="en-US" b="1" dirty="0" err="1"/>
              <a:t>sakla</a:t>
            </a:r>
            <a:r>
              <a:rPr lang="tr-TR" b="1" dirty="0" err="1"/>
              <a:t>na</a:t>
            </a:r>
            <a:r>
              <a:rPr lang="en-US" b="1" dirty="0" err="1"/>
              <a:t>bil</a:t>
            </a:r>
            <a:r>
              <a:rPr lang="tr-TR" b="1" dirty="0"/>
              <a:t>ir</a:t>
            </a:r>
            <a:endParaRPr lang="en-US" b="1" dirty="0"/>
          </a:p>
        </p:txBody>
      </p:sp>
      <p:sp>
        <p:nvSpPr>
          <p:cNvPr id="48131" name="Rectangle 4"/>
          <p:cNvSpPr>
            <a:spLocks noChangeArrowheads="1"/>
          </p:cNvSpPr>
          <p:nvPr/>
        </p:nvSpPr>
        <p:spPr bwMode="auto">
          <a:xfrm>
            <a:off x="1524000" y="260350"/>
            <a:ext cx="9144000" cy="1371600"/>
          </a:xfrm>
          <a:prstGeom prst="rect">
            <a:avLst/>
          </a:prstGeom>
          <a:solidFill>
            <a:schemeClr val="bg1"/>
          </a:solidFill>
          <a:ln w="12700">
            <a:solidFill>
              <a:schemeClr val="bg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buClr>
                <a:schemeClr val="accent1"/>
              </a:buClr>
              <a:buSzPct val="85000"/>
              <a:buFont typeface="Wingdings" panose="05000000000000000000" pitchFamily="2" charset="2"/>
              <a:buNone/>
            </a:pPr>
            <a:r>
              <a:rPr lang="en-US" altLang="tr-TR" sz="2800" b="1" dirty="0" err="1"/>
              <a:t>Kök</a:t>
            </a:r>
            <a:r>
              <a:rPr lang="en-US" altLang="tr-TR" sz="2800" b="1" dirty="0"/>
              <a:t> </a:t>
            </a:r>
            <a:r>
              <a:rPr lang="en-US" altLang="tr-TR" sz="2800" b="1" dirty="0" err="1"/>
              <a:t>hücreleri</a:t>
            </a:r>
            <a:r>
              <a:rPr lang="en-US" altLang="tr-TR" sz="2800" b="1" dirty="0"/>
              <a:t> </a:t>
            </a:r>
            <a:r>
              <a:rPr lang="tr-TR" altLang="tr-TR" sz="2800" b="1" dirty="0"/>
              <a:t>saklamak </a:t>
            </a:r>
            <a:r>
              <a:rPr lang="en-US" altLang="tr-TR" sz="2800" b="1" dirty="0" err="1"/>
              <a:t>için</a:t>
            </a:r>
            <a:r>
              <a:rPr lang="en-US" altLang="tr-TR" sz="2800" b="1" dirty="0"/>
              <a:t> </a:t>
            </a:r>
            <a:r>
              <a:rPr lang="en-US" altLang="tr-TR" sz="2800" b="1" dirty="0" err="1"/>
              <a:t>en</a:t>
            </a:r>
            <a:r>
              <a:rPr lang="en-US" altLang="tr-TR" sz="2800" b="1" dirty="0"/>
              <a:t> </a:t>
            </a:r>
            <a:r>
              <a:rPr lang="en-US" altLang="tr-TR" sz="2800" b="1" dirty="0" err="1"/>
              <a:t>uygun</a:t>
            </a:r>
            <a:r>
              <a:rPr lang="en-US" altLang="tr-TR" sz="2800" b="1" dirty="0"/>
              <a:t> </a:t>
            </a:r>
            <a:r>
              <a:rPr lang="en-US" altLang="tr-TR" sz="2800" b="1" dirty="0" err="1"/>
              <a:t>ısı</a:t>
            </a:r>
            <a:r>
              <a:rPr lang="en-US" altLang="tr-TR" sz="2800" b="1" dirty="0"/>
              <a:t> </a:t>
            </a:r>
            <a:r>
              <a:rPr lang="en-US" altLang="tr-TR" sz="2800" b="1" dirty="0" err="1"/>
              <a:t>nedir</a:t>
            </a:r>
            <a:r>
              <a:rPr lang="en-US" altLang="tr-TR" sz="2800" b="1" dirty="0"/>
              <a:t>?</a:t>
            </a:r>
            <a:r>
              <a:rPr lang="tr-TR" altLang="tr-TR" b="1" dirty="0"/>
              <a:t> </a:t>
            </a:r>
          </a:p>
          <a:p>
            <a:pPr algn="ctr" eaLnBrk="1" hangingPunct="1">
              <a:lnSpc>
                <a:spcPct val="120000"/>
              </a:lnSpc>
              <a:buClr>
                <a:schemeClr val="accent1"/>
              </a:buClr>
              <a:buSzPct val="85000"/>
              <a:buFont typeface="Wingdings" panose="05000000000000000000" pitchFamily="2" charset="2"/>
              <a:buNone/>
            </a:pPr>
            <a:r>
              <a:rPr lang="tr-TR" altLang="tr-TR" sz="2800" b="1" dirty="0"/>
              <a:t>Hangi koşullarda ne kadar süre saklanabilir?</a:t>
            </a:r>
            <a:endParaRPr lang="en-US" altLang="tr-TR" sz="2800" b="1" dirty="0"/>
          </a:p>
        </p:txBody>
      </p:sp>
    </p:spTree>
    <p:extLst>
      <p:ext uri="{BB962C8B-B14F-4D97-AF65-F5344CB8AC3E}">
        <p14:creationId xmlns:p14="http://schemas.microsoft.com/office/powerpoint/2010/main" val="3550257675"/>
      </p:ext>
    </p:extLst>
  </p:cSld>
  <p:clrMapOvr>
    <a:masterClrMapping/>
  </p:clrMapOvr>
  <p:transition>
    <p:strip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3143250" y="260350"/>
            <a:ext cx="7010400" cy="865188"/>
          </a:xfrm>
        </p:spPr>
        <p:txBody>
          <a:bodyPr/>
          <a:lstStyle/>
          <a:p>
            <a:pPr eaLnBrk="1" hangingPunct="1"/>
            <a:r>
              <a:rPr lang="tr-TR" altLang="tr-TR" dirty="0" err="1">
                <a:latin typeface="+mn-lt"/>
              </a:rPr>
              <a:t>Viyabilite</a:t>
            </a:r>
            <a:r>
              <a:rPr lang="tr-TR" altLang="tr-TR" dirty="0">
                <a:latin typeface="+mn-lt"/>
              </a:rPr>
              <a:t> Nedir? Nasıl bakılır?</a:t>
            </a:r>
          </a:p>
        </p:txBody>
      </p:sp>
      <p:sp>
        <p:nvSpPr>
          <p:cNvPr id="49155" name="Rectangle 2"/>
          <p:cNvSpPr>
            <a:spLocks noGrp="1" noChangeArrowheads="1"/>
          </p:cNvSpPr>
          <p:nvPr>
            <p:ph type="body" sz="half" idx="1"/>
          </p:nvPr>
        </p:nvSpPr>
        <p:spPr>
          <a:xfrm>
            <a:off x="1604356" y="1341439"/>
            <a:ext cx="5025044" cy="5400675"/>
          </a:xfrm>
        </p:spPr>
        <p:txBody>
          <a:bodyPr/>
          <a:lstStyle/>
          <a:p>
            <a:pPr eaLnBrk="1" hangingPunct="1">
              <a:lnSpc>
                <a:spcPct val="170000"/>
              </a:lnSpc>
            </a:pPr>
            <a:r>
              <a:rPr lang="tr-TR" altLang="tr-TR" sz="2000" dirty="0" err="1"/>
              <a:t>Viyabilite</a:t>
            </a:r>
            <a:r>
              <a:rPr lang="tr-TR" altLang="tr-TR" sz="2000" dirty="0"/>
              <a:t>= Hücre canlılığı</a:t>
            </a:r>
          </a:p>
          <a:p>
            <a:pPr lvl="1" eaLnBrk="1" hangingPunct="1">
              <a:lnSpc>
                <a:spcPct val="170000"/>
              </a:lnSpc>
            </a:pPr>
            <a:r>
              <a:rPr lang="tr-TR" altLang="tr-TR" sz="2000" dirty="0"/>
              <a:t>1) </a:t>
            </a:r>
            <a:r>
              <a:rPr lang="tr-TR" altLang="tr-TR" sz="2000" dirty="0" err="1"/>
              <a:t>Flörasan</a:t>
            </a:r>
            <a:r>
              <a:rPr lang="tr-TR" altLang="tr-TR" sz="2000" dirty="0"/>
              <a:t> mikroskobu</a:t>
            </a:r>
          </a:p>
          <a:p>
            <a:pPr lvl="1" eaLnBrk="1" hangingPunct="1">
              <a:lnSpc>
                <a:spcPct val="170000"/>
              </a:lnSpc>
            </a:pPr>
            <a:r>
              <a:rPr lang="tr-TR" altLang="tr-TR" sz="2000" dirty="0"/>
              <a:t>2) Akım </a:t>
            </a:r>
            <a:r>
              <a:rPr lang="tr-TR" altLang="tr-TR" sz="2000" dirty="0" err="1"/>
              <a:t>sitometri</a:t>
            </a:r>
            <a:r>
              <a:rPr lang="tr-TR" altLang="tr-TR" sz="2000" dirty="0"/>
              <a:t> yöntemi</a:t>
            </a:r>
          </a:p>
          <a:p>
            <a:pPr eaLnBrk="1" hangingPunct="1">
              <a:lnSpc>
                <a:spcPct val="170000"/>
              </a:lnSpc>
            </a:pPr>
            <a:r>
              <a:rPr lang="tr-TR" altLang="tr-TR" sz="2000" dirty="0" err="1"/>
              <a:t>Tripan</a:t>
            </a:r>
            <a:r>
              <a:rPr lang="tr-TR" altLang="tr-TR" sz="2000" dirty="0"/>
              <a:t> Mavisi, </a:t>
            </a:r>
            <a:r>
              <a:rPr lang="tr-TR" altLang="tr-TR" sz="2000" dirty="0" err="1"/>
              <a:t>Akridin-Oranje</a:t>
            </a:r>
            <a:r>
              <a:rPr lang="tr-TR" altLang="tr-TR" sz="2000" dirty="0"/>
              <a:t> ve </a:t>
            </a:r>
            <a:r>
              <a:rPr lang="tr-TR" altLang="tr-TR" sz="2000" dirty="0" err="1"/>
              <a:t>Propidyum</a:t>
            </a:r>
            <a:r>
              <a:rPr lang="tr-TR" altLang="tr-TR" sz="2000" dirty="0"/>
              <a:t> </a:t>
            </a:r>
            <a:r>
              <a:rPr lang="tr-TR" altLang="tr-TR" sz="2000" dirty="0" err="1"/>
              <a:t>İyodit</a:t>
            </a:r>
            <a:endParaRPr lang="tr-TR" altLang="tr-TR" sz="2000" dirty="0"/>
          </a:p>
          <a:p>
            <a:pPr eaLnBrk="1" hangingPunct="1">
              <a:lnSpc>
                <a:spcPct val="170000"/>
              </a:lnSpc>
            </a:pPr>
            <a:r>
              <a:rPr lang="tr-TR" altLang="tr-TR" sz="2000" b="1" dirty="0"/>
              <a:t>Canlılık (%)= Canlı hücre / Total hücre x 100</a:t>
            </a:r>
            <a:r>
              <a:rPr lang="tr-TR" altLang="tr-TR" sz="2000" dirty="0"/>
              <a:t> </a:t>
            </a:r>
          </a:p>
          <a:p>
            <a:pPr lvl="1" eaLnBrk="1" hangingPunct="1">
              <a:lnSpc>
                <a:spcPct val="170000"/>
              </a:lnSpc>
            </a:pPr>
            <a:r>
              <a:rPr lang="tr-TR" altLang="ja-JP" sz="2000" dirty="0"/>
              <a:t>En az % 75 ve üzeri olmalı</a:t>
            </a:r>
            <a:endParaRPr lang="tr-TR" altLang="tr-TR" sz="2000" dirty="0"/>
          </a:p>
        </p:txBody>
      </p:sp>
      <p:pic>
        <p:nvPicPr>
          <p:cNvPr id="49156" name="Picture 2" descr="C:\Users\User\Desktop\DSCN18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651" y="2924176"/>
            <a:ext cx="38528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t="9924" b="20168"/>
          <a:stretch>
            <a:fillRect/>
          </a:stretch>
        </p:blipFill>
        <p:spPr bwMode="auto">
          <a:xfrm>
            <a:off x="6888164" y="4725988"/>
            <a:ext cx="3779837"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8" name="Object 2"/>
          <p:cNvGraphicFramePr>
            <a:graphicFrameLocks noGrp="1" noChangeAspect="1"/>
          </p:cNvGraphicFramePr>
          <p:nvPr>
            <p:ph sz="half" idx="2"/>
          </p:nvPr>
        </p:nvGraphicFramePr>
        <p:xfrm>
          <a:off x="6816726" y="1196975"/>
          <a:ext cx="3851275" cy="1727200"/>
        </p:xfrm>
        <a:graphic>
          <a:graphicData uri="http://schemas.openxmlformats.org/presentationml/2006/ole">
            <mc:AlternateContent xmlns:mc="http://schemas.openxmlformats.org/markup-compatibility/2006">
              <mc:Choice xmlns:v="urn:schemas-microsoft-com:vml" Requires="v">
                <p:oleObj spid="_x0000_s2071" name="Photo Editor Fotoğrafı" r:id="rId5" imgW="5238095" imgH="3457143" progId="">
                  <p:embed/>
                </p:oleObj>
              </mc:Choice>
              <mc:Fallback>
                <p:oleObj name="Photo Editor Fotoğrafı" r:id="rId5" imgW="5238095" imgH="3457143" progId="">
                  <p:embed/>
                  <p:pic>
                    <p:nvPicPr>
                      <p:cNvPr id="4915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26" y="1196975"/>
                        <a:ext cx="3851275"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84236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p:cNvSpPr>
            <a:spLocks noGrp="1" noChangeArrowheads="1"/>
          </p:cNvSpPr>
          <p:nvPr>
            <p:ph type="title"/>
          </p:nvPr>
        </p:nvSpPr>
        <p:spPr>
          <a:xfrm>
            <a:off x="1790328" y="332656"/>
            <a:ext cx="8229600" cy="576262"/>
          </a:xfrm>
        </p:spPr>
        <p:txBody>
          <a:bodyPr/>
          <a:lstStyle/>
          <a:p>
            <a:pPr eaLnBrk="1" hangingPunct="1"/>
            <a:r>
              <a:rPr lang="tr-TR" sz="2800" b="1" dirty="0">
                <a:solidFill>
                  <a:srgbClr val="FF0000"/>
                </a:solidFill>
              </a:rPr>
              <a:t>Kök Hücre ile tedavi edilen hastalıklar</a:t>
            </a:r>
          </a:p>
        </p:txBody>
      </p:sp>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552" y="1052736"/>
            <a:ext cx="7956376" cy="5306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313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Başlık"/>
          <p:cNvSpPr>
            <a:spLocks noGrp="1"/>
          </p:cNvSpPr>
          <p:nvPr>
            <p:ph type="title" idx="4294967295"/>
          </p:nvPr>
        </p:nvSpPr>
        <p:spPr>
          <a:xfrm>
            <a:off x="2136775" y="228600"/>
            <a:ext cx="8153400" cy="990600"/>
          </a:xfrm>
        </p:spPr>
        <p:txBody>
          <a:bodyPr>
            <a:normAutofit fontScale="90000"/>
          </a:bodyPr>
          <a:lstStyle/>
          <a:p>
            <a:pPr eaLnBrk="1" hangingPunct="1"/>
            <a:r>
              <a:rPr lang="tr-TR" altLang="tr-TR" sz="4000" b="1" dirty="0">
                <a:latin typeface="+mn-lt"/>
                <a:cs typeface="Arial" panose="020B0604020202020204" pitchFamily="34" charset="0"/>
              </a:rPr>
              <a:t>Hastanın değerlendirmesi (Nakil öncesi)</a:t>
            </a:r>
            <a:endParaRPr lang="en-US" altLang="tr-TR" sz="4000" b="1" dirty="0">
              <a:latin typeface="+mn-lt"/>
              <a:cs typeface="Arial" panose="020B0604020202020204" pitchFamily="34" charset="0"/>
            </a:endParaRPr>
          </a:p>
        </p:txBody>
      </p:sp>
      <p:sp>
        <p:nvSpPr>
          <p:cNvPr id="52227" name="2 İçerik Yer Tutucusu"/>
          <p:cNvSpPr>
            <a:spLocks noGrp="1"/>
          </p:cNvSpPr>
          <p:nvPr>
            <p:ph sz="quarter" idx="4294967295"/>
          </p:nvPr>
        </p:nvSpPr>
        <p:spPr>
          <a:xfrm>
            <a:off x="2136775" y="1600200"/>
            <a:ext cx="8153400" cy="4495800"/>
          </a:xfrm>
        </p:spPr>
        <p:txBody>
          <a:bodyPr>
            <a:normAutofit lnSpcReduction="10000"/>
          </a:bodyPr>
          <a:lstStyle/>
          <a:p>
            <a:pPr eaLnBrk="1" hangingPunct="1"/>
            <a:r>
              <a:rPr lang="tr-TR" altLang="tr-TR" sz="1800" dirty="0">
                <a:cs typeface="Arial" panose="020B0604020202020204" pitchFamily="34" charset="0"/>
              </a:rPr>
              <a:t>Hikaye-fizik inceleme</a:t>
            </a:r>
          </a:p>
          <a:p>
            <a:pPr eaLnBrk="1" hangingPunct="1"/>
            <a:r>
              <a:rPr lang="tr-TR" altLang="tr-TR" sz="1800" dirty="0">
                <a:cs typeface="Arial" panose="020B0604020202020204" pitchFamily="34" charset="0"/>
              </a:rPr>
              <a:t>Hematolojik-Tam kan, </a:t>
            </a:r>
            <a:r>
              <a:rPr lang="tr-TR" altLang="tr-TR" sz="1800" dirty="0" err="1">
                <a:cs typeface="Arial" panose="020B0604020202020204" pitchFamily="34" charset="0"/>
              </a:rPr>
              <a:t>koagulasyon</a:t>
            </a:r>
            <a:r>
              <a:rPr lang="tr-TR" altLang="tr-TR" sz="1800" dirty="0">
                <a:cs typeface="Arial" panose="020B0604020202020204" pitchFamily="34" charset="0"/>
              </a:rPr>
              <a:t> profili</a:t>
            </a:r>
          </a:p>
          <a:p>
            <a:pPr eaLnBrk="1" hangingPunct="1"/>
            <a:r>
              <a:rPr lang="tr-TR" altLang="tr-TR" sz="1800" dirty="0">
                <a:cs typeface="Arial" panose="020B0604020202020204" pitchFamily="34" charset="0"/>
              </a:rPr>
              <a:t>Biyokimya: </a:t>
            </a:r>
            <a:r>
              <a:rPr lang="tr-TR" altLang="tr-TR" sz="1800" dirty="0" err="1">
                <a:cs typeface="Arial" panose="020B0604020202020204" pitchFamily="34" charset="0"/>
              </a:rPr>
              <a:t>Glukoz</a:t>
            </a:r>
            <a:r>
              <a:rPr lang="tr-TR" altLang="tr-TR" sz="1800" dirty="0">
                <a:cs typeface="Arial" panose="020B0604020202020204" pitchFamily="34" charset="0"/>
              </a:rPr>
              <a:t>, böbrek ve karaciğer fonksiyon testleri, LDH</a:t>
            </a:r>
          </a:p>
          <a:p>
            <a:pPr eaLnBrk="1" hangingPunct="1"/>
            <a:r>
              <a:rPr lang="tr-TR" altLang="tr-TR" sz="1800" dirty="0">
                <a:cs typeface="Arial" panose="020B0604020202020204" pitchFamily="34" charset="0"/>
              </a:rPr>
              <a:t>Kan grubu ve antikor </a:t>
            </a:r>
            <a:r>
              <a:rPr lang="tr-TR" altLang="tr-TR" sz="1800" dirty="0" err="1">
                <a:cs typeface="Arial" panose="020B0604020202020204" pitchFamily="34" charset="0"/>
              </a:rPr>
              <a:t>titreleri</a:t>
            </a:r>
            <a:endParaRPr lang="tr-TR" altLang="tr-TR" sz="1800" dirty="0">
              <a:cs typeface="Arial" panose="020B0604020202020204" pitchFamily="34" charset="0"/>
            </a:endParaRPr>
          </a:p>
          <a:p>
            <a:pPr eaLnBrk="1" hangingPunct="1"/>
            <a:r>
              <a:rPr lang="tr-TR" altLang="tr-TR" sz="1800" dirty="0" err="1">
                <a:cs typeface="Arial" panose="020B0604020202020204" pitchFamily="34" charset="0"/>
              </a:rPr>
              <a:t>Tiroid</a:t>
            </a:r>
            <a:r>
              <a:rPr lang="tr-TR" altLang="tr-TR" sz="1800" dirty="0">
                <a:cs typeface="Arial" panose="020B0604020202020204" pitchFamily="34" charset="0"/>
              </a:rPr>
              <a:t> fonksiyon testleri, FSH, LH, E2, </a:t>
            </a:r>
            <a:r>
              <a:rPr lang="tr-TR" altLang="tr-TR" sz="1800" dirty="0" err="1">
                <a:cs typeface="Arial" panose="020B0604020202020204" pitchFamily="34" charset="0"/>
              </a:rPr>
              <a:t>Progesteron</a:t>
            </a:r>
            <a:r>
              <a:rPr lang="tr-TR" altLang="tr-TR" sz="1800" dirty="0">
                <a:cs typeface="Arial" panose="020B0604020202020204" pitchFamily="34" charset="0"/>
              </a:rPr>
              <a:t>, </a:t>
            </a:r>
            <a:r>
              <a:rPr lang="tr-TR" altLang="tr-TR" sz="1800" dirty="0" err="1">
                <a:cs typeface="Arial" panose="020B0604020202020204" pitchFamily="34" charset="0"/>
              </a:rPr>
              <a:t>Testesteron</a:t>
            </a:r>
            <a:endParaRPr lang="tr-TR" altLang="tr-TR" sz="1800" dirty="0">
              <a:cs typeface="Arial" panose="020B0604020202020204" pitchFamily="34" charset="0"/>
            </a:endParaRPr>
          </a:p>
          <a:p>
            <a:pPr eaLnBrk="1" hangingPunct="1"/>
            <a:r>
              <a:rPr lang="tr-TR" altLang="tr-TR" sz="1800" dirty="0" err="1">
                <a:cs typeface="Arial" panose="020B0604020202020204" pitchFamily="34" charset="0"/>
              </a:rPr>
              <a:t>Viral</a:t>
            </a:r>
            <a:r>
              <a:rPr lang="tr-TR" altLang="tr-TR" sz="1800" dirty="0">
                <a:cs typeface="Arial" panose="020B0604020202020204" pitchFamily="34" charset="0"/>
              </a:rPr>
              <a:t> durum: CMV, EBV, HSV, VZV, Kızamık, Kabakulak, Hepatit-A,B ve C, HIV</a:t>
            </a:r>
          </a:p>
          <a:p>
            <a:pPr eaLnBrk="1" hangingPunct="1"/>
            <a:r>
              <a:rPr lang="tr-TR" altLang="tr-TR" sz="1800" dirty="0">
                <a:cs typeface="Arial" panose="020B0604020202020204" pitchFamily="34" charset="0"/>
              </a:rPr>
              <a:t>Diğer </a:t>
            </a:r>
            <a:r>
              <a:rPr lang="tr-TR" altLang="tr-TR" sz="1800" dirty="0" err="1">
                <a:cs typeface="Arial" panose="020B0604020202020204" pitchFamily="34" charset="0"/>
              </a:rPr>
              <a:t>seroloji</a:t>
            </a:r>
            <a:r>
              <a:rPr lang="tr-TR" altLang="tr-TR" sz="1800" dirty="0">
                <a:cs typeface="Arial" panose="020B0604020202020204" pitchFamily="34" charset="0"/>
              </a:rPr>
              <a:t>: </a:t>
            </a:r>
            <a:r>
              <a:rPr lang="tr-TR" altLang="tr-TR" sz="1800" dirty="0" err="1">
                <a:cs typeface="Arial" panose="020B0604020202020204" pitchFamily="34" charset="0"/>
              </a:rPr>
              <a:t>Sifiliz</a:t>
            </a:r>
            <a:r>
              <a:rPr lang="tr-TR" altLang="tr-TR" sz="1800" dirty="0">
                <a:cs typeface="Arial" panose="020B0604020202020204" pitchFamily="34" charset="0"/>
              </a:rPr>
              <a:t>, </a:t>
            </a:r>
            <a:r>
              <a:rPr lang="tr-TR" altLang="tr-TR" sz="1800" dirty="0" err="1">
                <a:cs typeface="Arial" panose="020B0604020202020204" pitchFamily="34" charset="0"/>
              </a:rPr>
              <a:t>toksoplazma</a:t>
            </a:r>
            <a:endParaRPr lang="tr-TR" altLang="tr-TR" sz="1800" dirty="0">
              <a:cs typeface="Arial" panose="020B0604020202020204" pitchFamily="34" charset="0"/>
            </a:endParaRPr>
          </a:p>
          <a:p>
            <a:pPr eaLnBrk="1" hangingPunct="1"/>
            <a:r>
              <a:rPr lang="tr-TR" altLang="tr-TR" sz="1800" dirty="0">
                <a:cs typeface="Arial" panose="020B0604020202020204" pitchFamily="34" charset="0"/>
              </a:rPr>
              <a:t>İdrar analizi</a:t>
            </a:r>
          </a:p>
          <a:p>
            <a:pPr eaLnBrk="1" hangingPunct="1"/>
            <a:r>
              <a:rPr lang="tr-TR" altLang="tr-TR" sz="1800" dirty="0" err="1">
                <a:cs typeface="Arial" panose="020B0604020202020204" pitchFamily="34" charset="0"/>
              </a:rPr>
              <a:t>Kardiyopulmoner</a:t>
            </a:r>
            <a:r>
              <a:rPr lang="tr-TR" altLang="tr-TR" sz="1800" dirty="0">
                <a:cs typeface="Arial" panose="020B0604020202020204" pitchFamily="34" charset="0"/>
              </a:rPr>
              <a:t>: Göğüs X-ray, EKG, SFO, </a:t>
            </a:r>
            <a:r>
              <a:rPr lang="tr-TR" altLang="tr-TR" sz="1800" dirty="0" err="1">
                <a:cs typeface="Arial" panose="020B0604020202020204" pitchFamily="34" charset="0"/>
              </a:rPr>
              <a:t>Difuzyon</a:t>
            </a:r>
            <a:r>
              <a:rPr lang="tr-TR" altLang="tr-TR" sz="1800" dirty="0">
                <a:cs typeface="Arial" panose="020B0604020202020204" pitchFamily="34" charset="0"/>
              </a:rPr>
              <a:t> kapasitesi, PPD</a:t>
            </a:r>
          </a:p>
          <a:p>
            <a:pPr eaLnBrk="1" hangingPunct="1"/>
            <a:r>
              <a:rPr lang="tr-TR" altLang="tr-TR" sz="1800" dirty="0" err="1">
                <a:cs typeface="Arial" panose="020B0604020202020204" pitchFamily="34" charset="0"/>
              </a:rPr>
              <a:t>İmmunglobinler</a:t>
            </a:r>
            <a:r>
              <a:rPr lang="tr-TR" altLang="tr-TR" sz="1800" dirty="0">
                <a:cs typeface="Arial" panose="020B0604020202020204" pitchFamily="34" charset="0"/>
              </a:rPr>
              <a:t>, gerekirse </a:t>
            </a:r>
            <a:r>
              <a:rPr lang="tr-TR" altLang="tr-TR" sz="1800" dirty="0" err="1">
                <a:cs typeface="Arial" panose="020B0604020202020204" pitchFamily="34" charset="0"/>
              </a:rPr>
              <a:t>IgG</a:t>
            </a:r>
            <a:r>
              <a:rPr lang="tr-TR" altLang="tr-TR" sz="1800" dirty="0">
                <a:cs typeface="Arial" panose="020B0604020202020204" pitchFamily="34" charset="0"/>
              </a:rPr>
              <a:t> alt grupları</a:t>
            </a:r>
          </a:p>
          <a:p>
            <a:pPr eaLnBrk="1" hangingPunct="1"/>
            <a:r>
              <a:rPr lang="tr-TR" altLang="tr-TR" sz="1800" dirty="0" err="1">
                <a:cs typeface="Arial" panose="020B0604020202020204" pitchFamily="34" charset="0"/>
              </a:rPr>
              <a:t>Dental</a:t>
            </a:r>
            <a:r>
              <a:rPr lang="tr-TR" altLang="tr-TR" sz="1800" dirty="0">
                <a:cs typeface="Arial" panose="020B0604020202020204" pitchFamily="34" charset="0"/>
              </a:rPr>
              <a:t> değerlendirme</a:t>
            </a:r>
          </a:p>
          <a:p>
            <a:pPr eaLnBrk="1" hangingPunct="1"/>
            <a:r>
              <a:rPr lang="tr-TR" altLang="tr-TR" sz="1800" dirty="0">
                <a:cs typeface="Arial" panose="020B0604020202020204" pitchFamily="34" charset="0"/>
              </a:rPr>
              <a:t>Hastalık durumunun değerlendirilmesi</a:t>
            </a:r>
          </a:p>
          <a:p>
            <a:pPr eaLnBrk="1" hangingPunct="1"/>
            <a:r>
              <a:rPr lang="tr-TR" altLang="tr-TR" sz="1800" dirty="0" err="1">
                <a:cs typeface="Arial" panose="020B0604020202020204" pitchFamily="34" charset="0"/>
              </a:rPr>
              <a:t>Feritilite</a:t>
            </a:r>
            <a:r>
              <a:rPr lang="tr-TR" altLang="tr-TR" sz="1800" dirty="0">
                <a:cs typeface="Arial" panose="020B0604020202020204" pitchFamily="34" charset="0"/>
              </a:rPr>
              <a:t> durumunun değerlendirilmesi</a:t>
            </a:r>
          </a:p>
        </p:txBody>
      </p:sp>
    </p:spTree>
    <p:extLst>
      <p:ext uri="{BB962C8B-B14F-4D97-AF65-F5344CB8AC3E}">
        <p14:creationId xmlns:p14="http://schemas.microsoft.com/office/powerpoint/2010/main" val="1130183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tr-TR" altLang="tr-TR" b="1" dirty="0">
                <a:latin typeface="+mn-lt"/>
                <a:cs typeface="Times New Roman" panose="02020603050405020304" pitchFamily="18" charset="0"/>
              </a:rPr>
              <a:t>Transplantasyon Seyri</a:t>
            </a:r>
          </a:p>
        </p:txBody>
      </p:sp>
      <p:sp>
        <p:nvSpPr>
          <p:cNvPr id="13315" name="Rectangle 3"/>
          <p:cNvSpPr>
            <a:spLocks noGrp="1" noChangeArrowheads="1"/>
          </p:cNvSpPr>
          <p:nvPr>
            <p:ph idx="1"/>
          </p:nvPr>
        </p:nvSpPr>
        <p:spPr/>
        <p:txBody>
          <a:bodyPr>
            <a:normAutofit lnSpcReduction="10000"/>
          </a:bodyPr>
          <a:lstStyle/>
          <a:p>
            <a:pPr>
              <a:buFont typeface="Wingdings" panose="05000000000000000000" pitchFamily="2" charset="2"/>
              <a:buChar char="§"/>
              <a:defRPr/>
            </a:pPr>
            <a:r>
              <a:rPr lang="tr-TR" dirty="0">
                <a:solidFill>
                  <a:schemeClr val="tx1">
                    <a:lumMod val="95000"/>
                    <a:lumOff val="5000"/>
                  </a:schemeClr>
                </a:solidFill>
                <a:cs typeface="Times New Roman" pitchFamily="18" charset="0"/>
              </a:rPr>
              <a:t>Öğretim üyesi tarafından konseye sunum</a:t>
            </a:r>
          </a:p>
          <a:p>
            <a:pPr>
              <a:buFont typeface="Wingdings" panose="05000000000000000000" pitchFamily="2" charset="2"/>
              <a:buChar char="§"/>
              <a:defRPr/>
            </a:pPr>
            <a:r>
              <a:rPr lang="tr-TR" dirty="0">
                <a:solidFill>
                  <a:schemeClr val="tx1">
                    <a:lumMod val="95000"/>
                    <a:lumOff val="5000"/>
                  </a:schemeClr>
                </a:solidFill>
                <a:cs typeface="Times New Roman" pitchFamily="18" charset="0"/>
              </a:rPr>
              <a:t>KİT konseyinden uygun olanlar kaydedilir</a:t>
            </a:r>
          </a:p>
          <a:p>
            <a:pPr>
              <a:buFont typeface="Wingdings" panose="05000000000000000000" pitchFamily="2" charset="2"/>
              <a:buChar char="§"/>
              <a:defRPr/>
            </a:pPr>
            <a:r>
              <a:rPr lang="tr-TR" dirty="0">
                <a:solidFill>
                  <a:schemeClr val="tx1">
                    <a:lumMod val="95000"/>
                    <a:lumOff val="5000"/>
                  </a:schemeClr>
                </a:solidFill>
                <a:cs typeface="Times New Roman" pitchFamily="18" charset="0"/>
              </a:rPr>
              <a:t>Alıcı ve verici hazırlıkları</a:t>
            </a:r>
          </a:p>
          <a:p>
            <a:pPr>
              <a:buFont typeface="Wingdings" panose="05000000000000000000" pitchFamily="2" charset="2"/>
              <a:buChar char="§"/>
              <a:defRPr/>
            </a:pPr>
            <a:r>
              <a:rPr lang="tr-TR" dirty="0">
                <a:solidFill>
                  <a:schemeClr val="tx1">
                    <a:lumMod val="95000"/>
                    <a:lumOff val="5000"/>
                  </a:schemeClr>
                </a:solidFill>
                <a:cs typeface="Times New Roman" pitchFamily="18" charset="0"/>
              </a:rPr>
              <a:t>Sağlık Bakanlığı Onayı Alınacak veya Yurtdışından getirtilecek ilaçlar için gerekli yazışmaların yapılması</a:t>
            </a:r>
          </a:p>
          <a:p>
            <a:pPr>
              <a:buFont typeface="Wingdings" panose="05000000000000000000" pitchFamily="2" charset="2"/>
              <a:buChar char="§"/>
              <a:defRPr/>
            </a:pPr>
            <a:r>
              <a:rPr lang="tr-TR" dirty="0">
                <a:solidFill>
                  <a:schemeClr val="tx1">
                    <a:lumMod val="95000"/>
                    <a:lumOff val="5000"/>
                  </a:schemeClr>
                </a:solidFill>
                <a:cs typeface="Times New Roman" pitchFamily="18" charset="0"/>
              </a:rPr>
              <a:t>Hazırlıkların onaylanması</a:t>
            </a:r>
          </a:p>
          <a:p>
            <a:pPr>
              <a:buFont typeface="Wingdings" panose="05000000000000000000" pitchFamily="2" charset="2"/>
              <a:buChar char="§"/>
              <a:defRPr/>
            </a:pPr>
            <a:r>
              <a:rPr lang="tr-TR" dirty="0">
                <a:solidFill>
                  <a:schemeClr val="tx1">
                    <a:lumMod val="95000"/>
                    <a:lumOff val="5000"/>
                  </a:schemeClr>
                </a:solidFill>
                <a:cs typeface="Times New Roman" pitchFamily="18" charset="0"/>
              </a:rPr>
              <a:t>Ünite içine giriş</a:t>
            </a:r>
          </a:p>
          <a:p>
            <a:pPr>
              <a:buFont typeface="Wingdings" panose="05000000000000000000" pitchFamily="2" charset="2"/>
              <a:buChar char="§"/>
              <a:defRPr/>
            </a:pPr>
            <a:r>
              <a:rPr lang="tr-TR" dirty="0">
                <a:solidFill>
                  <a:schemeClr val="tx1">
                    <a:lumMod val="95000"/>
                    <a:lumOff val="5000"/>
                  </a:schemeClr>
                </a:solidFill>
                <a:cs typeface="Times New Roman" pitchFamily="18" charset="0"/>
              </a:rPr>
              <a:t>Kök Hücre Nakli</a:t>
            </a:r>
          </a:p>
          <a:p>
            <a:pPr>
              <a:buFont typeface="Wingdings" panose="05000000000000000000" pitchFamily="2" charset="2"/>
              <a:buChar char="§"/>
              <a:defRPr/>
            </a:pPr>
            <a:r>
              <a:rPr lang="tr-TR" dirty="0">
                <a:solidFill>
                  <a:schemeClr val="tx1">
                    <a:lumMod val="95000"/>
                    <a:lumOff val="5000"/>
                  </a:schemeClr>
                </a:solidFill>
                <a:cs typeface="Times New Roman" pitchFamily="18" charset="0"/>
              </a:rPr>
              <a:t>Takip</a:t>
            </a:r>
          </a:p>
        </p:txBody>
      </p:sp>
    </p:spTree>
    <p:extLst>
      <p:ext uri="{BB962C8B-B14F-4D97-AF65-F5344CB8AC3E}">
        <p14:creationId xmlns:p14="http://schemas.microsoft.com/office/powerpoint/2010/main" val="2997020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981200" y="457201"/>
            <a:ext cx="8229600" cy="708025"/>
          </a:xfrm>
          <a:prstGeom prst="rect">
            <a:avLst/>
          </a:prstGeom>
          <a:noFill/>
          <a:ln w="9525">
            <a:noFill/>
            <a:miter lim="800000"/>
            <a:headEnd/>
            <a:tailEnd/>
          </a:ln>
          <a:effectLst/>
        </p:spPr>
        <p:txBody>
          <a:bodyPr>
            <a:spAutoFit/>
          </a:bodyPr>
          <a:lstStyle/>
          <a:p>
            <a:pPr algn="ctr" eaLnBrk="1" hangingPunct="1">
              <a:defRPr/>
            </a:pPr>
            <a:r>
              <a:rPr lang="tr-TR" sz="4000" b="1" dirty="0">
                <a:cs typeface="Arial" charset="0"/>
              </a:rPr>
              <a:t>TRANSPLANTASYONUN SEYRİ</a:t>
            </a:r>
          </a:p>
        </p:txBody>
      </p:sp>
      <p:grpSp>
        <p:nvGrpSpPr>
          <p:cNvPr id="54275" name="Group 3"/>
          <p:cNvGrpSpPr>
            <a:grpSpLocks/>
          </p:cNvGrpSpPr>
          <p:nvPr/>
        </p:nvGrpSpPr>
        <p:grpSpPr bwMode="auto">
          <a:xfrm>
            <a:off x="2209800" y="2438400"/>
            <a:ext cx="8229600" cy="3657600"/>
            <a:chOff x="144" y="1488"/>
            <a:chExt cx="5184" cy="2304"/>
          </a:xfrm>
        </p:grpSpPr>
        <p:sp>
          <p:nvSpPr>
            <p:cNvPr id="54279" name="AutoShape 4"/>
            <p:cNvSpPr>
              <a:spLocks noChangeArrowheads="1"/>
            </p:cNvSpPr>
            <p:nvPr/>
          </p:nvSpPr>
          <p:spPr bwMode="auto">
            <a:xfrm>
              <a:off x="192" y="2400"/>
              <a:ext cx="384" cy="576"/>
            </a:xfrm>
            <a:prstGeom prst="upArrowCallout">
              <a:avLst>
                <a:gd name="adj1" fmla="val 25000"/>
                <a:gd name="adj2" fmla="val 25000"/>
                <a:gd name="adj3" fmla="val 25000"/>
                <a:gd name="adj4" fmla="val 66667"/>
              </a:avLst>
            </a:prstGeom>
            <a:solidFill>
              <a:srgbClr val="6600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400" b="1">
                  <a:solidFill>
                    <a:srgbClr val="FFFF66"/>
                  </a:solidFill>
                  <a:latin typeface="Arial" panose="020B0604020202020204" pitchFamily="34" charset="0"/>
                </a:rPr>
                <a:t>Kateter</a:t>
              </a:r>
            </a:p>
          </p:txBody>
        </p:sp>
        <p:sp>
          <p:nvSpPr>
            <p:cNvPr id="54280" name="Text Box 5"/>
            <p:cNvSpPr txBox="1">
              <a:spLocks noChangeArrowheads="1"/>
            </p:cNvSpPr>
            <p:nvPr/>
          </p:nvSpPr>
          <p:spPr bwMode="auto">
            <a:xfrm>
              <a:off x="768" y="3072"/>
              <a:ext cx="1419" cy="582"/>
            </a:xfrm>
            <a:prstGeom prst="rect">
              <a:avLst/>
            </a:prstGeom>
            <a:solidFill>
              <a:srgbClr val="FFCCFF"/>
            </a:solidFill>
            <a:ln w="571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Kemoterapi ve/veya Radyoterapi</a:t>
              </a:r>
            </a:p>
          </p:txBody>
        </p:sp>
        <p:sp>
          <p:nvSpPr>
            <p:cNvPr id="54281" name="Line 6"/>
            <p:cNvSpPr>
              <a:spLocks noChangeShapeType="1"/>
            </p:cNvSpPr>
            <p:nvPr/>
          </p:nvSpPr>
          <p:spPr bwMode="auto">
            <a:xfrm flipV="1">
              <a:off x="252" y="2400"/>
              <a:ext cx="3924" cy="20"/>
            </a:xfrm>
            <a:prstGeom prst="line">
              <a:avLst/>
            </a:prstGeom>
            <a:noFill/>
            <a:ln w="127000">
              <a:solidFill>
                <a:srgbClr val="000066"/>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4282" name="Text Box 7"/>
            <p:cNvSpPr txBox="1">
              <a:spLocks noChangeArrowheads="1"/>
            </p:cNvSpPr>
            <p:nvPr/>
          </p:nvSpPr>
          <p:spPr bwMode="auto">
            <a:xfrm>
              <a:off x="2076" y="2178"/>
              <a:ext cx="7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sp>
          <p:nvSpPr>
            <p:cNvPr id="54283" name="AutoShape 8"/>
            <p:cNvSpPr>
              <a:spLocks noChangeArrowheads="1"/>
            </p:cNvSpPr>
            <p:nvPr/>
          </p:nvSpPr>
          <p:spPr bwMode="auto">
            <a:xfrm>
              <a:off x="288" y="1488"/>
              <a:ext cx="1056" cy="967"/>
            </a:xfrm>
            <a:prstGeom prst="downArrowCallout">
              <a:avLst>
                <a:gd name="adj1" fmla="val 27301"/>
                <a:gd name="adj2" fmla="val 27301"/>
                <a:gd name="adj3" fmla="val 16667"/>
                <a:gd name="adj4" fmla="val 66667"/>
              </a:avLst>
            </a:prstGeom>
            <a:solidFill>
              <a:srgbClr val="0000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200" b="1">
                  <a:solidFill>
                    <a:srgbClr val="00FF00"/>
                  </a:solidFill>
                  <a:latin typeface="Arial" panose="020B0604020202020204" pitchFamily="34" charset="0"/>
                </a:rPr>
                <a:t>Remisyonda </a:t>
              </a:r>
            </a:p>
            <a:p>
              <a:pPr algn="ctr" eaLnBrk="1" hangingPunct="1">
                <a:spcBef>
                  <a:spcPct val="0"/>
                </a:spcBef>
                <a:buFontTx/>
                <a:buNone/>
              </a:pPr>
              <a:r>
                <a:rPr lang="tr-TR" altLang="tr-TR" sz="2200" b="1">
                  <a:solidFill>
                    <a:srgbClr val="00FF00"/>
                  </a:solidFill>
                  <a:latin typeface="Arial" panose="020B0604020202020204" pitchFamily="34" charset="0"/>
                </a:rPr>
                <a:t>hasta</a:t>
              </a:r>
            </a:p>
          </p:txBody>
        </p:sp>
        <p:sp>
          <p:nvSpPr>
            <p:cNvPr id="54284" name="AutoShape 9"/>
            <p:cNvSpPr>
              <a:spLocks noChangeArrowheads="1"/>
            </p:cNvSpPr>
            <p:nvPr/>
          </p:nvSpPr>
          <p:spPr bwMode="auto">
            <a:xfrm>
              <a:off x="912" y="2448"/>
              <a:ext cx="864" cy="629"/>
            </a:xfrm>
            <a:prstGeom prst="downArrowCallout">
              <a:avLst>
                <a:gd name="adj1" fmla="val 34340"/>
                <a:gd name="adj2" fmla="val 34340"/>
                <a:gd name="adj3" fmla="val 16667"/>
                <a:gd name="adj4" fmla="val 66667"/>
              </a:avLst>
            </a:prstGeom>
            <a:solidFill>
              <a:srgbClr val="46466A"/>
            </a:solidFill>
            <a:ln w="57150">
              <a:solidFill>
                <a:srgbClr val="000066"/>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b="1">
                  <a:solidFill>
                    <a:srgbClr val="00FFFF"/>
                  </a:solidFill>
                  <a:latin typeface="Arial" panose="020B0604020202020204" pitchFamily="34" charset="0"/>
                </a:rPr>
                <a:t>Hazırlık rejimi</a:t>
              </a:r>
            </a:p>
          </p:txBody>
        </p:sp>
        <p:sp>
          <p:nvSpPr>
            <p:cNvPr id="54285" name="Text Box 10"/>
            <p:cNvSpPr txBox="1">
              <a:spLocks noChangeArrowheads="1"/>
            </p:cNvSpPr>
            <p:nvPr/>
          </p:nvSpPr>
          <p:spPr bwMode="auto">
            <a:xfrm>
              <a:off x="2016" y="2208"/>
              <a:ext cx="864" cy="407"/>
            </a:xfrm>
            <a:prstGeom prst="rect">
              <a:avLst/>
            </a:prstGeom>
            <a:solidFill>
              <a:schemeClr val="hlink"/>
            </a:solidFill>
            <a:ln w="57150">
              <a:solidFill>
                <a:schemeClr val="tx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Kök hücre infüzyonu</a:t>
              </a:r>
            </a:p>
          </p:txBody>
        </p:sp>
        <p:sp>
          <p:nvSpPr>
            <p:cNvPr id="54286" name="Line 11"/>
            <p:cNvSpPr>
              <a:spLocks noChangeShapeType="1"/>
            </p:cNvSpPr>
            <p:nvPr/>
          </p:nvSpPr>
          <p:spPr bwMode="auto">
            <a:xfrm>
              <a:off x="240" y="3552"/>
              <a:ext cx="5088" cy="0"/>
            </a:xfrm>
            <a:prstGeom prst="line">
              <a:avLst/>
            </a:prstGeom>
            <a:noFill/>
            <a:ln w="76200">
              <a:solidFill>
                <a:srgbClr val="660066"/>
              </a:solidFill>
              <a:prstDash val="sysDot"/>
              <a:round/>
              <a:headEnd/>
              <a:tailEnd/>
            </a:ln>
            <a:extLst>
              <a:ext uri="{909E8E84-426E-40DD-AFC4-6F175D3DCCD1}">
                <a14:hiddenFill xmlns:a14="http://schemas.microsoft.com/office/drawing/2010/main">
                  <a:noFill/>
                </a14:hiddenFill>
              </a:ext>
            </a:extLst>
          </p:spPr>
          <p:txBody>
            <a:bodyPr/>
            <a:lstStyle/>
            <a:p>
              <a:endParaRPr lang="tr-TR"/>
            </a:p>
          </p:txBody>
        </p:sp>
        <p:sp>
          <p:nvSpPr>
            <p:cNvPr id="54287" name="AutoShape 12"/>
            <p:cNvSpPr>
              <a:spLocks noChangeArrowheads="1"/>
            </p:cNvSpPr>
            <p:nvPr/>
          </p:nvSpPr>
          <p:spPr bwMode="auto">
            <a:xfrm>
              <a:off x="912" y="3360"/>
              <a:ext cx="672" cy="432"/>
            </a:xfrm>
            <a:prstGeom prst="upArrowCallout">
              <a:avLst>
                <a:gd name="adj1" fmla="val 38889"/>
                <a:gd name="adj2" fmla="val 38889"/>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-10/-1</a:t>
              </a:r>
            </a:p>
          </p:txBody>
        </p:sp>
        <p:sp>
          <p:nvSpPr>
            <p:cNvPr id="54288" name="AutoShape 13"/>
            <p:cNvSpPr>
              <a:spLocks noChangeArrowheads="1"/>
            </p:cNvSpPr>
            <p:nvPr/>
          </p:nvSpPr>
          <p:spPr bwMode="auto">
            <a:xfrm>
              <a:off x="2208" y="3360"/>
              <a:ext cx="624" cy="432"/>
            </a:xfrm>
            <a:prstGeom prst="upArrowCallout">
              <a:avLst>
                <a:gd name="adj1" fmla="val 36111"/>
                <a:gd name="adj2" fmla="val 36111"/>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0</a:t>
              </a:r>
            </a:p>
          </p:txBody>
        </p:sp>
        <p:sp>
          <p:nvSpPr>
            <p:cNvPr id="54289" name="AutoShape 14"/>
            <p:cNvSpPr>
              <a:spLocks noChangeArrowheads="1"/>
            </p:cNvSpPr>
            <p:nvPr/>
          </p:nvSpPr>
          <p:spPr bwMode="auto">
            <a:xfrm>
              <a:off x="144" y="3360"/>
              <a:ext cx="672" cy="432"/>
            </a:xfrm>
            <a:prstGeom prst="upArrowCallout">
              <a:avLst>
                <a:gd name="adj1" fmla="val 38889"/>
                <a:gd name="adj2" fmla="val 38889"/>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Günler</a:t>
              </a:r>
            </a:p>
          </p:txBody>
        </p:sp>
        <p:sp>
          <p:nvSpPr>
            <p:cNvPr id="54290" name="WordArt 15"/>
            <p:cNvSpPr>
              <a:spLocks noChangeArrowheads="1" noChangeShapeType="1" noTextEdit="1"/>
            </p:cNvSpPr>
            <p:nvPr/>
          </p:nvSpPr>
          <p:spPr bwMode="auto">
            <a:xfrm>
              <a:off x="4128" y="2064"/>
              <a:ext cx="789" cy="624"/>
            </a:xfrm>
            <a:prstGeom prst="rect">
              <a:avLst/>
            </a:prstGeom>
          </p:spPr>
          <p:txBody>
            <a:bodyPr wrap="none" fromWordArt="1">
              <a:prstTxWarp prst="textPlain">
                <a:avLst>
                  <a:gd name="adj" fmla="val 50000"/>
                </a:avLst>
              </a:prstTxWarp>
            </a:bodyPr>
            <a:lstStyle/>
            <a:p>
              <a:pPr algn="ctr"/>
              <a:r>
                <a:rPr lang="tr-TR" sz="3600" kern="10">
                  <a:ln w="12700">
                    <a:solidFill>
                      <a:srgbClr val="3333CC"/>
                    </a:solidFill>
                    <a:round/>
                    <a:headEnd/>
                    <a:tailEnd/>
                  </a:ln>
                  <a:solidFill>
                    <a:srgbClr val="A3171E"/>
                  </a:solidFill>
                  <a:effectLst>
                    <a:outerShdw dist="45791" dir="2021404" algn="ctr" rotWithShape="0">
                      <a:srgbClr val="9999FF"/>
                    </a:outerShdw>
                  </a:effectLst>
                  <a:latin typeface="Arial Black" panose="020B0A04020102020204" pitchFamily="34" charset="0"/>
                </a:rPr>
                <a:t>TABURCU</a:t>
              </a:r>
            </a:p>
          </p:txBody>
        </p:sp>
        <p:sp>
          <p:nvSpPr>
            <p:cNvPr id="54291" name="Text Box 17"/>
            <p:cNvSpPr txBox="1">
              <a:spLocks noChangeArrowheads="1"/>
            </p:cNvSpPr>
            <p:nvPr/>
          </p:nvSpPr>
          <p:spPr bwMode="auto">
            <a:xfrm>
              <a:off x="3072" y="2256"/>
              <a:ext cx="821" cy="368"/>
            </a:xfrm>
            <a:prstGeom prst="rect">
              <a:avLst/>
            </a:prstGeom>
            <a:solidFill>
              <a:schemeClr val="bg1"/>
            </a:solidFill>
            <a:ln w="57150">
              <a:solidFill>
                <a:srgbClr val="00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000066"/>
                  </a:solidFill>
                  <a:latin typeface="Arial" panose="020B0604020202020204" pitchFamily="34" charset="0"/>
                </a:rPr>
                <a:t>Engraftman</a:t>
              </a:r>
            </a:p>
          </p:txBody>
        </p:sp>
      </p:grpSp>
      <p:sp>
        <p:nvSpPr>
          <p:cNvPr id="54276" name="Line 18"/>
          <p:cNvSpPr>
            <a:spLocks noChangeShapeType="1"/>
          </p:cNvSpPr>
          <p:nvPr/>
        </p:nvSpPr>
        <p:spPr bwMode="auto">
          <a:xfrm flipH="1">
            <a:off x="5943600" y="4419600"/>
            <a:ext cx="0" cy="1143000"/>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54277" name="Text Box 19"/>
          <p:cNvSpPr txBox="1">
            <a:spLocks noChangeArrowheads="1"/>
          </p:cNvSpPr>
          <p:nvPr/>
        </p:nvSpPr>
        <p:spPr bwMode="auto">
          <a:xfrm>
            <a:off x="7391401" y="5638800"/>
            <a:ext cx="575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b="1">
                <a:solidFill>
                  <a:srgbClr val="000066"/>
                </a:solidFill>
                <a:latin typeface="Arial" panose="020B0604020202020204" pitchFamily="34" charset="0"/>
              </a:rPr>
              <a:t>+15</a:t>
            </a:r>
          </a:p>
        </p:txBody>
      </p:sp>
      <p:sp>
        <p:nvSpPr>
          <p:cNvPr id="140308" name="Oval 20"/>
          <p:cNvSpPr>
            <a:spLocks noChangeArrowheads="1"/>
          </p:cNvSpPr>
          <p:nvPr/>
        </p:nvSpPr>
        <p:spPr bwMode="auto">
          <a:xfrm>
            <a:off x="1828800" y="3733800"/>
            <a:ext cx="1371600" cy="1524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Arial" panose="020B0604020202020204" pitchFamily="34" charset="0"/>
            </a:endParaRPr>
          </a:p>
        </p:txBody>
      </p:sp>
    </p:spTree>
    <p:extLst>
      <p:ext uri="{BB962C8B-B14F-4D97-AF65-F5344CB8AC3E}">
        <p14:creationId xmlns:p14="http://schemas.microsoft.com/office/powerpoint/2010/main" val="3193027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0308"/>
                                        </p:tgtEl>
                                        <p:attrNameLst>
                                          <p:attrName>style.visibility</p:attrName>
                                        </p:attrNameLst>
                                      </p:cBhvr>
                                      <p:to>
                                        <p:strVal val="visible"/>
                                      </p:to>
                                    </p:set>
                                    <p:animEffect transition="in" filter="slide(fromBottom)">
                                      <p:cBhvr>
                                        <p:cTn id="7" dur="500"/>
                                        <p:tgtEl>
                                          <p:spTgt spid="140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1981200" y="457201"/>
            <a:ext cx="8229600" cy="708025"/>
          </a:xfrm>
          <a:prstGeom prst="rect">
            <a:avLst/>
          </a:prstGeom>
          <a:noFill/>
          <a:ln w="9525">
            <a:noFill/>
            <a:miter lim="800000"/>
            <a:headEnd/>
            <a:tailEnd/>
          </a:ln>
          <a:effectLst/>
        </p:spPr>
        <p:txBody>
          <a:bodyPr>
            <a:spAutoFit/>
          </a:bodyPr>
          <a:lstStyle/>
          <a:p>
            <a:pPr algn="ctr" eaLnBrk="1" hangingPunct="1">
              <a:defRPr/>
            </a:pPr>
            <a:r>
              <a:rPr lang="tr-TR" sz="4000" b="1" dirty="0">
                <a:cs typeface="Arial" charset="0"/>
              </a:rPr>
              <a:t>TRANSPLANTASYONUN SEYRİ</a:t>
            </a:r>
          </a:p>
        </p:txBody>
      </p:sp>
      <p:grpSp>
        <p:nvGrpSpPr>
          <p:cNvPr id="56323" name="Group 3"/>
          <p:cNvGrpSpPr>
            <a:grpSpLocks/>
          </p:cNvGrpSpPr>
          <p:nvPr/>
        </p:nvGrpSpPr>
        <p:grpSpPr bwMode="auto">
          <a:xfrm>
            <a:off x="2438400" y="2286000"/>
            <a:ext cx="8229600" cy="3962400"/>
            <a:chOff x="144" y="1296"/>
            <a:chExt cx="5184" cy="2496"/>
          </a:xfrm>
        </p:grpSpPr>
        <p:sp>
          <p:nvSpPr>
            <p:cNvPr id="56327" name="AutoShape 4"/>
            <p:cNvSpPr>
              <a:spLocks noChangeArrowheads="1"/>
            </p:cNvSpPr>
            <p:nvPr/>
          </p:nvSpPr>
          <p:spPr bwMode="auto">
            <a:xfrm>
              <a:off x="192" y="2400"/>
              <a:ext cx="384" cy="576"/>
            </a:xfrm>
            <a:prstGeom prst="upArrowCallout">
              <a:avLst>
                <a:gd name="adj1" fmla="val 25000"/>
                <a:gd name="adj2" fmla="val 25000"/>
                <a:gd name="adj3" fmla="val 25000"/>
                <a:gd name="adj4" fmla="val 66667"/>
              </a:avLst>
            </a:prstGeom>
            <a:solidFill>
              <a:srgbClr val="6600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400" b="1">
                  <a:solidFill>
                    <a:srgbClr val="FFFF66"/>
                  </a:solidFill>
                  <a:latin typeface="Arial" panose="020B0604020202020204" pitchFamily="34" charset="0"/>
                </a:rPr>
                <a:t>Kateter</a:t>
              </a:r>
            </a:p>
          </p:txBody>
        </p:sp>
        <p:sp>
          <p:nvSpPr>
            <p:cNvPr id="56328" name="Text Box 5"/>
            <p:cNvSpPr txBox="1">
              <a:spLocks noChangeArrowheads="1"/>
            </p:cNvSpPr>
            <p:nvPr/>
          </p:nvSpPr>
          <p:spPr bwMode="auto">
            <a:xfrm>
              <a:off x="768" y="3072"/>
              <a:ext cx="1365" cy="582"/>
            </a:xfrm>
            <a:prstGeom prst="rect">
              <a:avLst/>
            </a:prstGeom>
            <a:solidFill>
              <a:srgbClr val="FFCCFF"/>
            </a:solidFill>
            <a:ln w="571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Kemoterapi ve/veya Radyoterapi</a:t>
              </a:r>
            </a:p>
          </p:txBody>
        </p:sp>
        <p:sp>
          <p:nvSpPr>
            <p:cNvPr id="56329" name="Line 6"/>
            <p:cNvSpPr>
              <a:spLocks noChangeShapeType="1"/>
            </p:cNvSpPr>
            <p:nvPr/>
          </p:nvSpPr>
          <p:spPr bwMode="auto">
            <a:xfrm flipV="1">
              <a:off x="252" y="2400"/>
              <a:ext cx="3924" cy="20"/>
            </a:xfrm>
            <a:prstGeom prst="line">
              <a:avLst/>
            </a:prstGeom>
            <a:noFill/>
            <a:ln w="127000">
              <a:solidFill>
                <a:srgbClr val="000066"/>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6330" name="Text Box 7"/>
            <p:cNvSpPr txBox="1">
              <a:spLocks noChangeArrowheads="1"/>
            </p:cNvSpPr>
            <p:nvPr/>
          </p:nvSpPr>
          <p:spPr bwMode="auto">
            <a:xfrm>
              <a:off x="2076" y="2178"/>
              <a:ext cx="7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sp>
          <p:nvSpPr>
            <p:cNvPr id="56331" name="AutoShape 8"/>
            <p:cNvSpPr>
              <a:spLocks noChangeArrowheads="1"/>
            </p:cNvSpPr>
            <p:nvPr/>
          </p:nvSpPr>
          <p:spPr bwMode="auto">
            <a:xfrm>
              <a:off x="288" y="1488"/>
              <a:ext cx="1056" cy="967"/>
            </a:xfrm>
            <a:prstGeom prst="downArrowCallout">
              <a:avLst>
                <a:gd name="adj1" fmla="val 27301"/>
                <a:gd name="adj2" fmla="val 27301"/>
                <a:gd name="adj3" fmla="val 16667"/>
                <a:gd name="adj4" fmla="val 66667"/>
              </a:avLst>
            </a:prstGeom>
            <a:solidFill>
              <a:srgbClr val="0000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200" b="1">
                  <a:solidFill>
                    <a:srgbClr val="00FF00"/>
                  </a:solidFill>
                  <a:latin typeface="Arial" panose="020B0604020202020204" pitchFamily="34" charset="0"/>
                </a:rPr>
                <a:t>Remisyonda </a:t>
              </a:r>
            </a:p>
            <a:p>
              <a:pPr algn="ctr" eaLnBrk="1" hangingPunct="1">
                <a:spcBef>
                  <a:spcPct val="0"/>
                </a:spcBef>
                <a:buFontTx/>
                <a:buNone/>
              </a:pPr>
              <a:r>
                <a:rPr lang="tr-TR" altLang="tr-TR" sz="2200" b="1">
                  <a:solidFill>
                    <a:srgbClr val="00FF00"/>
                  </a:solidFill>
                  <a:latin typeface="Arial" panose="020B0604020202020204" pitchFamily="34" charset="0"/>
                </a:rPr>
                <a:t>hasta</a:t>
              </a:r>
            </a:p>
          </p:txBody>
        </p:sp>
        <p:sp>
          <p:nvSpPr>
            <p:cNvPr id="56332" name="AutoShape 9"/>
            <p:cNvSpPr>
              <a:spLocks noChangeArrowheads="1"/>
            </p:cNvSpPr>
            <p:nvPr/>
          </p:nvSpPr>
          <p:spPr bwMode="auto">
            <a:xfrm>
              <a:off x="912" y="2448"/>
              <a:ext cx="864" cy="629"/>
            </a:xfrm>
            <a:prstGeom prst="downArrowCallout">
              <a:avLst>
                <a:gd name="adj1" fmla="val 34340"/>
                <a:gd name="adj2" fmla="val 34340"/>
                <a:gd name="adj3" fmla="val 16667"/>
                <a:gd name="adj4" fmla="val 66667"/>
              </a:avLst>
            </a:prstGeom>
            <a:solidFill>
              <a:srgbClr val="46466A"/>
            </a:solidFill>
            <a:ln w="57150">
              <a:solidFill>
                <a:srgbClr val="000066"/>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b="1">
                  <a:solidFill>
                    <a:srgbClr val="00FFFF"/>
                  </a:solidFill>
                  <a:latin typeface="Arial" panose="020B0604020202020204" pitchFamily="34" charset="0"/>
                </a:rPr>
                <a:t>Hazırlık rejimi</a:t>
              </a:r>
            </a:p>
          </p:txBody>
        </p:sp>
        <p:sp>
          <p:nvSpPr>
            <p:cNvPr id="56333" name="Text Box 10"/>
            <p:cNvSpPr txBox="1">
              <a:spLocks noChangeArrowheads="1"/>
            </p:cNvSpPr>
            <p:nvPr/>
          </p:nvSpPr>
          <p:spPr bwMode="auto">
            <a:xfrm>
              <a:off x="2016" y="2208"/>
              <a:ext cx="864" cy="407"/>
            </a:xfrm>
            <a:prstGeom prst="rect">
              <a:avLst/>
            </a:prstGeom>
            <a:solidFill>
              <a:schemeClr val="hlink"/>
            </a:solidFill>
            <a:ln w="57150">
              <a:solidFill>
                <a:schemeClr val="tx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Kök hücre infüzyonu</a:t>
              </a:r>
            </a:p>
          </p:txBody>
        </p:sp>
        <p:sp>
          <p:nvSpPr>
            <p:cNvPr id="56334" name="Line 11"/>
            <p:cNvSpPr>
              <a:spLocks noChangeShapeType="1"/>
            </p:cNvSpPr>
            <p:nvPr/>
          </p:nvSpPr>
          <p:spPr bwMode="auto">
            <a:xfrm>
              <a:off x="240" y="3552"/>
              <a:ext cx="5088" cy="0"/>
            </a:xfrm>
            <a:prstGeom prst="line">
              <a:avLst/>
            </a:prstGeom>
            <a:noFill/>
            <a:ln w="76200">
              <a:solidFill>
                <a:srgbClr val="660066"/>
              </a:solidFill>
              <a:prstDash val="sysDot"/>
              <a:round/>
              <a:headEnd/>
              <a:tailEnd/>
            </a:ln>
            <a:extLst>
              <a:ext uri="{909E8E84-426E-40DD-AFC4-6F175D3DCCD1}">
                <a14:hiddenFill xmlns:a14="http://schemas.microsoft.com/office/drawing/2010/main">
                  <a:noFill/>
                </a14:hiddenFill>
              </a:ext>
            </a:extLst>
          </p:spPr>
          <p:txBody>
            <a:bodyPr/>
            <a:lstStyle/>
            <a:p>
              <a:endParaRPr lang="tr-TR"/>
            </a:p>
          </p:txBody>
        </p:sp>
        <p:sp>
          <p:nvSpPr>
            <p:cNvPr id="56335" name="AutoShape 12"/>
            <p:cNvSpPr>
              <a:spLocks noChangeArrowheads="1"/>
            </p:cNvSpPr>
            <p:nvPr/>
          </p:nvSpPr>
          <p:spPr bwMode="auto">
            <a:xfrm>
              <a:off x="912" y="3360"/>
              <a:ext cx="672" cy="432"/>
            </a:xfrm>
            <a:prstGeom prst="upArrowCallout">
              <a:avLst>
                <a:gd name="adj1" fmla="val 38889"/>
                <a:gd name="adj2" fmla="val 38889"/>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-10 / -1</a:t>
              </a:r>
            </a:p>
          </p:txBody>
        </p:sp>
        <p:sp>
          <p:nvSpPr>
            <p:cNvPr id="56336" name="AutoShape 13"/>
            <p:cNvSpPr>
              <a:spLocks noChangeArrowheads="1"/>
            </p:cNvSpPr>
            <p:nvPr/>
          </p:nvSpPr>
          <p:spPr bwMode="auto">
            <a:xfrm>
              <a:off x="2208" y="3360"/>
              <a:ext cx="624" cy="432"/>
            </a:xfrm>
            <a:prstGeom prst="upArrowCallout">
              <a:avLst>
                <a:gd name="adj1" fmla="val 36111"/>
                <a:gd name="adj2" fmla="val 36111"/>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0</a:t>
              </a:r>
            </a:p>
          </p:txBody>
        </p:sp>
        <p:sp>
          <p:nvSpPr>
            <p:cNvPr id="56337" name="AutoShape 14"/>
            <p:cNvSpPr>
              <a:spLocks noChangeArrowheads="1"/>
            </p:cNvSpPr>
            <p:nvPr/>
          </p:nvSpPr>
          <p:spPr bwMode="auto">
            <a:xfrm>
              <a:off x="144" y="3360"/>
              <a:ext cx="672" cy="432"/>
            </a:xfrm>
            <a:prstGeom prst="upArrowCallout">
              <a:avLst>
                <a:gd name="adj1" fmla="val 38889"/>
                <a:gd name="adj2" fmla="val 38889"/>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Günler</a:t>
              </a:r>
            </a:p>
          </p:txBody>
        </p:sp>
        <p:sp>
          <p:nvSpPr>
            <p:cNvPr id="56338" name="WordArt 15"/>
            <p:cNvSpPr>
              <a:spLocks noChangeArrowheads="1" noChangeShapeType="1" noTextEdit="1"/>
            </p:cNvSpPr>
            <p:nvPr/>
          </p:nvSpPr>
          <p:spPr bwMode="auto">
            <a:xfrm>
              <a:off x="4128" y="2064"/>
              <a:ext cx="789" cy="624"/>
            </a:xfrm>
            <a:prstGeom prst="rect">
              <a:avLst/>
            </a:prstGeom>
          </p:spPr>
          <p:txBody>
            <a:bodyPr wrap="none" fromWordArt="1">
              <a:prstTxWarp prst="textPlain">
                <a:avLst>
                  <a:gd name="adj" fmla="val 50000"/>
                </a:avLst>
              </a:prstTxWarp>
            </a:bodyPr>
            <a:lstStyle/>
            <a:p>
              <a:pPr algn="ctr"/>
              <a:r>
                <a:rPr lang="tr-TR" sz="3600" kern="10">
                  <a:ln w="12700">
                    <a:solidFill>
                      <a:srgbClr val="3333CC"/>
                    </a:solidFill>
                    <a:round/>
                    <a:headEnd/>
                    <a:tailEnd/>
                  </a:ln>
                  <a:solidFill>
                    <a:srgbClr val="A3171E"/>
                  </a:solidFill>
                  <a:effectLst>
                    <a:outerShdw dist="45791" dir="2021404" algn="ctr" rotWithShape="0">
                      <a:srgbClr val="9999FF"/>
                    </a:outerShdw>
                  </a:effectLst>
                  <a:latin typeface="Arial Black" panose="020B0A04020102020204" pitchFamily="34" charset="0"/>
                </a:rPr>
                <a:t>TABURCU</a:t>
              </a:r>
            </a:p>
          </p:txBody>
        </p:sp>
        <p:sp>
          <p:nvSpPr>
            <p:cNvPr id="56339" name="AutoShape 16"/>
            <p:cNvSpPr>
              <a:spLocks noChangeArrowheads="1"/>
            </p:cNvSpPr>
            <p:nvPr/>
          </p:nvSpPr>
          <p:spPr bwMode="auto">
            <a:xfrm>
              <a:off x="1776" y="1296"/>
              <a:ext cx="1392" cy="917"/>
            </a:xfrm>
            <a:prstGeom prst="downArrowCallout">
              <a:avLst>
                <a:gd name="adj1" fmla="val 37950"/>
                <a:gd name="adj2" fmla="val 37950"/>
                <a:gd name="adj3" fmla="val 16667"/>
                <a:gd name="adj4" fmla="val 66667"/>
              </a:avLst>
            </a:prstGeom>
            <a:solidFill>
              <a:schemeClr val="hlink"/>
            </a:solidFill>
            <a:ln w="57150">
              <a:solidFill>
                <a:srgbClr val="000066"/>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Vericiden kök hücre</a:t>
              </a:r>
            </a:p>
            <a:p>
              <a:pPr algn="ctr" eaLnBrk="1" hangingPunct="1">
                <a:spcBef>
                  <a:spcPct val="0"/>
                </a:spcBef>
                <a:buFontTx/>
                <a:buNone/>
              </a:pPr>
              <a:r>
                <a:rPr lang="tr-TR" altLang="tr-TR" sz="1800" b="1">
                  <a:solidFill>
                    <a:srgbClr val="000066"/>
                  </a:solidFill>
                  <a:latin typeface="Arial" panose="020B0604020202020204" pitchFamily="34" charset="0"/>
                </a:rPr>
                <a:t> toplanması </a:t>
              </a:r>
            </a:p>
            <a:p>
              <a:pPr algn="ctr" eaLnBrk="1" hangingPunct="1">
                <a:spcBef>
                  <a:spcPct val="0"/>
                </a:spcBef>
                <a:buFontTx/>
                <a:buNone/>
              </a:pPr>
              <a:r>
                <a:rPr lang="tr-TR" altLang="tr-TR" sz="1800" b="1">
                  <a:solidFill>
                    <a:srgbClr val="000066"/>
                  </a:solidFill>
                  <a:latin typeface="Arial" panose="020B0604020202020204" pitchFamily="34" charset="0"/>
                </a:rPr>
                <a:t>(Kİ veya PK)</a:t>
              </a:r>
            </a:p>
          </p:txBody>
        </p:sp>
        <p:sp>
          <p:nvSpPr>
            <p:cNvPr id="56340" name="Text Box 17"/>
            <p:cNvSpPr txBox="1">
              <a:spLocks noChangeArrowheads="1"/>
            </p:cNvSpPr>
            <p:nvPr/>
          </p:nvSpPr>
          <p:spPr bwMode="auto">
            <a:xfrm>
              <a:off x="3072" y="2256"/>
              <a:ext cx="821" cy="368"/>
            </a:xfrm>
            <a:prstGeom prst="rect">
              <a:avLst/>
            </a:prstGeom>
            <a:solidFill>
              <a:schemeClr val="bg1"/>
            </a:solidFill>
            <a:ln w="57150">
              <a:solidFill>
                <a:srgbClr val="00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000066"/>
                  </a:solidFill>
                  <a:latin typeface="Arial" panose="020B0604020202020204" pitchFamily="34" charset="0"/>
                </a:rPr>
                <a:t>Engraftman</a:t>
              </a:r>
            </a:p>
          </p:txBody>
        </p:sp>
      </p:grpSp>
      <p:sp>
        <p:nvSpPr>
          <p:cNvPr id="56324" name="Line 18"/>
          <p:cNvSpPr>
            <a:spLocks noChangeShapeType="1"/>
          </p:cNvSpPr>
          <p:nvPr/>
        </p:nvSpPr>
        <p:spPr bwMode="auto">
          <a:xfrm flipH="1">
            <a:off x="5943600" y="4419600"/>
            <a:ext cx="0" cy="1143000"/>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56325" name="Text Box 19"/>
          <p:cNvSpPr txBox="1">
            <a:spLocks noChangeArrowheads="1"/>
          </p:cNvSpPr>
          <p:nvPr/>
        </p:nvSpPr>
        <p:spPr bwMode="auto">
          <a:xfrm>
            <a:off x="7391401" y="5829300"/>
            <a:ext cx="575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b="1">
                <a:solidFill>
                  <a:srgbClr val="000066"/>
                </a:solidFill>
                <a:latin typeface="Arial" panose="020B0604020202020204" pitchFamily="34" charset="0"/>
              </a:rPr>
              <a:t>+15</a:t>
            </a:r>
          </a:p>
        </p:txBody>
      </p:sp>
      <p:sp>
        <p:nvSpPr>
          <p:cNvPr id="141332" name="Oval 20"/>
          <p:cNvSpPr>
            <a:spLocks noChangeArrowheads="1"/>
          </p:cNvSpPr>
          <p:nvPr/>
        </p:nvSpPr>
        <p:spPr bwMode="auto">
          <a:xfrm>
            <a:off x="3429000" y="3733800"/>
            <a:ext cx="1752600" cy="1295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Arial" panose="020B0604020202020204" pitchFamily="34" charset="0"/>
            </a:endParaRPr>
          </a:p>
        </p:txBody>
      </p:sp>
    </p:spTree>
    <p:extLst>
      <p:ext uri="{BB962C8B-B14F-4D97-AF65-F5344CB8AC3E}">
        <p14:creationId xmlns:p14="http://schemas.microsoft.com/office/powerpoint/2010/main" val="1891607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1332"/>
                                        </p:tgtEl>
                                        <p:attrNameLst>
                                          <p:attrName>style.visibility</p:attrName>
                                        </p:attrNameLst>
                                      </p:cBhvr>
                                      <p:to>
                                        <p:strVal val="visible"/>
                                      </p:to>
                                    </p:set>
                                    <p:anim calcmode="lin" valueType="num">
                                      <p:cBhvr additive="base">
                                        <p:cTn id="7" dur="500" fill="hold"/>
                                        <p:tgtEl>
                                          <p:spTgt spid="141332"/>
                                        </p:tgtEl>
                                        <p:attrNameLst>
                                          <p:attrName>ppt_x</p:attrName>
                                        </p:attrNameLst>
                                      </p:cBhvr>
                                      <p:tavLst>
                                        <p:tav tm="0">
                                          <p:val>
                                            <p:strVal val="1+#ppt_w/2"/>
                                          </p:val>
                                        </p:tav>
                                        <p:tav tm="100000">
                                          <p:val>
                                            <p:strVal val="#ppt_x"/>
                                          </p:val>
                                        </p:tav>
                                      </p:tavLst>
                                    </p:anim>
                                    <p:anim calcmode="lin" valueType="num">
                                      <p:cBhvr additive="base">
                                        <p:cTn id="8" dur="500" fill="hold"/>
                                        <p:tgtEl>
                                          <p:spTgt spid="141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1981200" y="457201"/>
            <a:ext cx="8229600" cy="708025"/>
          </a:xfrm>
          <a:prstGeom prst="rect">
            <a:avLst/>
          </a:prstGeom>
          <a:noFill/>
          <a:ln w="9525">
            <a:noFill/>
            <a:miter lim="800000"/>
            <a:headEnd/>
            <a:tailEnd/>
          </a:ln>
          <a:effectLst/>
        </p:spPr>
        <p:txBody>
          <a:bodyPr>
            <a:spAutoFit/>
          </a:bodyPr>
          <a:lstStyle/>
          <a:p>
            <a:pPr algn="ctr" eaLnBrk="1" hangingPunct="1">
              <a:defRPr/>
            </a:pPr>
            <a:r>
              <a:rPr lang="tr-TR" sz="4000" b="1" dirty="0">
                <a:cs typeface="Arial" charset="0"/>
              </a:rPr>
              <a:t>TRANSPLANTASYONUN SEYRİ</a:t>
            </a:r>
          </a:p>
        </p:txBody>
      </p:sp>
      <p:grpSp>
        <p:nvGrpSpPr>
          <p:cNvPr id="57347" name="Group 3"/>
          <p:cNvGrpSpPr>
            <a:grpSpLocks/>
          </p:cNvGrpSpPr>
          <p:nvPr/>
        </p:nvGrpSpPr>
        <p:grpSpPr bwMode="auto">
          <a:xfrm>
            <a:off x="2438400" y="2286000"/>
            <a:ext cx="8229600" cy="3962400"/>
            <a:chOff x="144" y="1296"/>
            <a:chExt cx="5184" cy="2496"/>
          </a:xfrm>
        </p:grpSpPr>
        <p:sp>
          <p:nvSpPr>
            <p:cNvPr id="57351" name="AutoShape 4"/>
            <p:cNvSpPr>
              <a:spLocks noChangeArrowheads="1"/>
            </p:cNvSpPr>
            <p:nvPr/>
          </p:nvSpPr>
          <p:spPr bwMode="auto">
            <a:xfrm>
              <a:off x="192" y="2400"/>
              <a:ext cx="384" cy="576"/>
            </a:xfrm>
            <a:prstGeom prst="upArrowCallout">
              <a:avLst>
                <a:gd name="adj1" fmla="val 25000"/>
                <a:gd name="adj2" fmla="val 25000"/>
                <a:gd name="adj3" fmla="val 25000"/>
                <a:gd name="adj4" fmla="val 66667"/>
              </a:avLst>
            </a:prstGeom>
            <a:solidFill>
              <a:srgbClr val="6600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400" b="1">
                  <a:solidFill>
                    <a:srgbClr val="FFFF66"/>
                  </a:solidFill>
                  <a:latin typeface="Arial" panose="020B0604020202020204" pitchFamily="34" charset="0"/>
                </a:rPr>
                <a:t>Kateter</a:t>
              </a:r>
            </a:p>
          </p:txBody>
        </p:sp>
        <p:sp>
          <p:nvSpPr>
            <p:cNvPr id="57352" name="Text Box 5"/>
            <p:cNvSpPr txBox="1">
              <a:spLocks noChangeArrowheads="1"/>
            </p:cNvSpPr>
            <p:nvPr/>
          </p:nvSpPr>
          <p:spPr bwMode="auto">
            <a:xfrm>
              <a:off x="768" y="3072"/>
              <a:ext cx="1365" cy="582"/>
            </a:xfrm>
            <a:prstGeom prst="rect">
              <a:avLst/>
            </a:prstGeom>
            <a:solidFill>
              <a:srgbClr val="FFCCFF"/>
            </a:solidFill>
            <a:ln w="571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Kemoterapi ve/veya Radyoterapi</a:t>
              </a:r>
            </a:p>
          </p:txBody>
        </p:sp>
        <p:sp>
          <p:nvSpPr>
            <p:cNvPr id="57353" name="Line 6"/>
            <p:cNvSpPr>
              <a:spLocks noChangeShapeType="1"/>
            </p:cNvSpPr>
            <p:nvPr/>
          </p:nvSpPr>
          <p:spPr bwMode="auto">
            <a:xfrm flipV="1">
              <a:off x="252" y="2400"/>
              <a:ext cx="3924" cy="20"/>
            </a:xfrm>
            <a:prstGeom prst="line">
              <a:avLst/>
            </a:prstGeom>
            <a:noFill/>
            <a:ln w="127000">
              <a:solidFill>
                <a:srgbClr val="000066"/>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7354" name="Text Box 7"/>
            <p:cNvSpPr txBox="1">
              <a:spLocks noChangeArrowheads="1"/>
            </p:cNvSpPr>
            <p:nvPr/>
          </p:nvSpPr>
          <p:spPr bwMode="auto">
            <a:xfrm>
              <a:off x="2076" y="2178"/>
              <a:ext cx="7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sp>
          <p:nvSpPr>
            <p:cNvPr id="57355" name="AutoShape 8"/>
            <p:cNvSpPr>
              <a:spLocks noChangeArrowheads="1"/>
            </p:cNvSpPr>
            <p:nvPr/>
          </p:nvSpPr>
          <p:spPr bwMode="auto">
            <a:xfrm>
              <a:off x="288" y="1488"/>
              <a:ext cx="1056" cy="967"/>
            </a:xfrm>
            <a:prstGeom prst="downArrowCallout">
              <a:avLst>
                <a:gd name="adj1" fmla="val 27301"/>
                <a:gd name="adj2" fmla="val 27301"/>
                <a:gd name="adj3" fmla="val 16667"/>
                <a:gd name="adj4" fmla="val 66667"/>
              </a:avLst>
            </a:prstGeom>
            <a:solidFill>
              <a:srgbClr val="0000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200" b="1">
                  <a:solidFill>
                    <a:srgbClr val="00FF00"/>
                  </a:solidFill>
                  <a:latin typeface="Arial" panose="020B0604020202020204" pitchFamily="34" charset="0"/>
                </a:rPr>
                <a:t>Remisyonda </a:t>
              </a:r>
            </a:p>
            <a:p>
              <a:pPr algn="ctr" eaLnBrk="1" hangingPunct="1">
                <a:spcBef>
                  <a:spcPct val="0"/>
                </a:spcBef>
                <a:buFontTx/>
                <a:buNone/>
              </a:pPr>
              <a:r>
                <a:rPr lang="tr-TR" altLang="tr-TR" sz="2200" b="1">
                  <a:solidFill>
                    <a:srgbClr val="00FF00"/>
                  </a:solidFill>
                  <a:latin typeface="Arial" panose="020B0604020202020204" pitchFamily="34" charset="0"/>
                </a:rPr>
                <a:t>hasta</a:t>
              </a:r>
            </a:p>
          </p:txBody>
        </p:sp>
        <p:sp>
          <p:nvSpPr>
            <p:cNvPr id="57356" name="AutoShape 9"/>
            <p:cNvSpPr>
              <a:spLocks noChangeArrowheads="1"/>
            </p:cNvSpPr>
            <p:nvPr/>
          </p:nvSpPr>
          <p:spPr bwMode="auto">
            <a:xfrm>
              <a:off x="912" y="2448"/>
              <a:ext cx="864" cy="629"/>
            </a:xfrm>
            <a:prstGeom prst="downArrowCallout">
              <a:avLst>
                <a:gd name="adj1" fmla="val 34340"/>
                <a:gd name="adj2" fmla="val 34340"/>
                <a:gd name="adj3" fmla="val 16667"/>
                <a:gd name="adj4" fmla="val 66667"/>
              </a:avLst>
            </a:prstGeom>
            <a:solidFill>
              <a:srgbClr val="46466A"/>
            </a:solidFill>
            <a:ln w="57150">
              <a:solidFill>
                <a:srgbClr val="000066"/>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b="1">
                  <a:solidFill>
                    <a:srgbClr val="00FFFF"/>
                  </a:solidFill>
                  <a:latin typeface="Arial" panose="020B0604020202020204" pitchFamily="34" charset="0"/>
                </a:rPr>
                <a:t>Hazırlık rejimi</a:t>
              </a:r>
            </a:p>
          </p:txBody>
        </p:sp>
        <p:sp>
          <p:nvSpPr>
            <p:cNvPr id="57357" name="Text Box 10"/>
            <p:cNvSpPr txBox="1">
              <a:spLocks noChangeArrowheads="1"/>
            </p:cNvSpPr>
            <p:nvPr/>
          </p:nvSpPr>
          <p:spPr bwMode="auto">
            <a:xfrm>
              <a:off x="2016" y="2208"/>
              <a:ext cx="864" cy="407"/>
            </a:xfrm>
            <a:prstGeom prst="rect">
              <a:avLst/>
            </a:prstGeom>
            <a:solidFill>
              <a:schemeClr val="hlink"/>
            </a:solidFill>
            <a:ln w="57150">
              <a:solidFill>
                <a:schemeClr val="tx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Kök hücre infüzyonu</a:t>
              </a:r>
            </a:p>
          </p:txBody>
        </p:sp>
        <p:sp>
          <p:nvSpPr>
            <p:cNvPr id="57358" name="Line 11"/>
            <p:cNvSpPr>
              <a:spLocks noChangeShapeType="1"/>
            </p:cNvSpPr>
            <p:nvPr/>
          </p:nvSpPr>
          <p:spPr bwMode="auto">
            <a:xfrm>
              <a:off x="240" y="3552"/>
              <a:ext cx="5088" cy="0"/>
            </a:xfrm>
            <a:prstGeom prst="line">
              <a:avLst/>
            </a:prstGeom>
            <a:noFill/>
            <a:ln w="76200">
              <a:solidFill>
                <a:srgbClr val="660066"/>
              </a:solidFill>
              <a:prstDash val="sysDot"/>
              <a:round/>
              <a:headEnd/>
              <a:tailEnd/>
            </a:ln>
            <a:extLst>
              <a:ext uri="{909E8E84-426E-40DD-AFC4-6F175D3DCCD1}">
                <a14:hiddenFill xmlns:a14="http://schemas.microsoft.com/office/drawing/2010/main">
                  <a:noFill/>
                </a14:hiddenFill>
              </a:ext>
            </a:extLst>
          </p:spPr>
          <p:txBody>
            <a:bodyPr/>
            <a:lstStyle/>
            <a:p>
              <a:endParaRPr lang="tr-TR"/>
            </a:p>
          </p:txBody>
        </p:sp>
        <p:sp>
          <p:nvSpPr>
            <p:cNvPr id="57359" name="AutoShape 12"/>
            <p:cNvSpPr>
              <a:spLocks noChangeArrowheads="1"/>
            </p:cNvSpPr>
            <p:nvPr/>
          </p:nvSpPr>
          <p:spPr bwMode="auto">
            <a:xfrm>
              <a:off x="912" y="3360"/>
              <a:ext cx="672" cy="432"/>
            </a:xfrm>
            <a:prstGeom prst="upArrowCallout">
              <a:avLst>
                <a:gd name="adj1" fmla="val 38889"/>
                <a:gd name="adj2" fmla="val 38889"/>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-10 / -1</a:t>
              </a:r>
            </a:p>
          </p:txBody>
        </p:sp>
        <p:sp>
          <p:nvSpPr>
            <p:cNvPr id="57360" name="AutoShape 13"/>
            <p:cNvSpPr>
              <a:spLocks noChangeArrowheads="1"/>
            </p:cNvSpPr>
            <p:nvPr/>
          </p:nvSpPr>
          <p:spPr bwMode="auto">
            <a:xfrm>
              <a:off x="2208" y="3360"/>
              <a:ext cx="624" cy="432"/>
            </a:xfrm>
            <a:prstGeom prst="upArrowCallout">
              <a:avLst>
                <a:gd name="adj1" fmla="val 36111"/>
                <a:gd name="adj2" fmla="val 36111"/>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0</a:t>
              </a:r>
            </a:p>
          </p:txBody>
        </p:sp>
        <p:sp>
          <p:nvSpPr>
            <p:cNvPr id="57361" name="AutoShape 14"/>
            <p:cNvSpPr>
              <a:spLocks noChangeArrowheads="1"/>
            </p:cNvSpPr>
            <p:nvPr/>
          </p:nvSpPr>
          <p:spPr bwMode="auto">
            <a:xfrm>
              <a:off x="144" y="3360"/>
              <a:ext cx="672" cy="432"/>
            </a:xfrm>
            <a:prstGeom prst="upArrowCallout">
              <a:avLst>
                <a:gd name="adj1" fmla="val 38889"/>
                <a:gd name="adj2" fmla="val 38889"/>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Günler</a:t>
              </a:r>
            </a:p>
          </p:txBody>
        </p:sp>
        <p:sp>
          <p:nvSpPr>
            <p:cNvPr id="57362" name="WordArt 15"/>
            <p:cNvSpPr>
              <a:spLocks noChangeArrowheads="1" noChangeShapeType="1" noTextEdit="1"/>
            </p:cNvSpPr>
            <p:nvPr/>
          </p:nvSpPr>
          <p:spPr bwMode="auto">
            <a:xfrm>
              <a:off x="4128" y="2064"/>
              <a:ext cx="789" cy="624"/>
            </a:xfrm>
            <a:prstGeom prst="rect">
              <a:avLst/>
            </a:prstGeom>
          </p:spPr>
          <p:txBody>
            <a:bodyPr wrap="none" fromWordArt="1">
              <a:prstTxWarp prst="textPlain">
                <a:avLst>
                  <a:gd name="adj" fmla="val 50000"/>
                </a:avLst>
              </a:prstTxWarp>
            </a:bodyPr>
            <a:lstStyle/>
            <a:p>
              <a:pPr algn="ctr"/>
              <a:r>
                <a:rPr lang="tr-TR" sz="3600" kern="10">
                  <a:ln w="12700">
                    <a:solidFill>
                      <a:srgbClr val="3333CC"/>
                    </a:solidFill>
                    <a:round/>
                    <a:headEnd/>
                    <a:tailEnd/>
                  </a:ln>
                  <a:solidFill>
                    <a:srgbClr val="A3171E"/>
                  </a:solidFill>
                  <a:effectLst>
                    <a:outerShdw dist="45791" dir="2021404" algn="ctr" rotWithShape="0">
                      <a:srgbClr val="9999FF"/>
                    </a:outerShdw>
                  </a:effectLst>
                  <a:latin typeface="Arial Black" panose="020B0A04020102020204" pitchFamily="34" charset="0"/>
                </a:rPr>
                <a:t>TABURCU</a:t>
              </a:r>
            </a:p>
          </p:txBody>
        </p:sp>
        <p:sp>
          <p:nvSpPr>
            <p:cNvPr id="57363" name="AutoShape 16"/>
            <p:cNvSpPr>
              <a:spLocks noChangeArrowheads="1"/>
            </p:cNvSpPr>
            <p:nvPr/>
          </p:nvSpPr>
          <p:spPr bwMode="auto">
            <a:xfrm>
              <a:off x="1776" y="1296"/>
              <a:ext cx="1392" cy="917"/>
            </a:xfrm>
            <a:prstGeom prst="downArrowCallout">
              <a:avLst>
                <a:gd name="adj1" fmla="val 37950"/>
                <a:gd name="adj2" fmla="val 37950"/>
                <a:gd name="adj3" fmla="val 16667"/>
                <a:gd name="adj4" fmla="val 66667"/>
              </a:avLst>
            </a:prstGeom>
            <a:solidFill>
              <a:schemeClr val="hlink"/>
            </a:solidFill>
            <a:ln w="57150">
              <a:solidFill>
                <a:srgbClr val="000066"/>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Vericiden kök hücre</a:t>
              </a:r>
            </a:p>
            <a:p>
              <a:pPr algn="ctr" eaLnBrk="1" hangingPunct="1">
                <a:spcBef>
                  <a:spcPct val="0"/>
                </a:spcBef>
                <a:buFontTx/>
                <a:buNone/>
              </a:pPr>
              <a:r>
                <a:rPr lang="tr-TR" altLang="tr-TR" sz="1800" b="1">
                  <a:solidFill>
                    <a:srgbClr val="000066"/>
                  </a:solidFill>
                  <a:latin typeface="Arial" panose="020B0604020202020204" pitchFamily="34" charset="0"/>
                </a:rPr>
                <a:t> toplanması </a:t>
              </a:r>
            </a:p>
            <a:p>
              <a:pPr algn="ctr" eaLnBrk="1" hangingPunct="1">
                <a:spcBef>
                  <a:spcPct val="0"/>
                </a:spcBef>
                <a:buFontTx/>
                <a:buNone/>
              </a:pPr>
              <a:r>
                <a:rPr lang="tr-TR" altLang="tr-TR" sz="1800" b="1">
                  <a:solidFill>
                    <a:srgbClr val="000066"/>
                  </a:solidFill>
                  <a:latin typeface="Arial" panose="020B0604020202020204" pitchFamily="34" charset="0"/>
                </a:rPr>
                <a:t>(Kİ veya PK)</a:t>
              </a:r>
            </a:p>
          </p:txBody>
        </p:sp>
        <p:sp>
          <p:nvSpPr>
            <p:cNvPr id="57364" name="Text Box 17"/>
            <p:cNvSpPr txBox="1">
              <a:spLocks noChangeArrowheads="1"/>
            </p:cNvSpPr>
            <p:nvPr/>
          </p:nvSpPr>
          <p:spPr bwMode="auto">
            <a:xfrm>
              <a:off x="3072" y="2256"/>
              <a:ext cx="821" cy="368"/>
            </a:xfrm>
            <a:prstGeom prst="rect">
              <a:avLst/>
            </a:prstGeom>
            <a:solidFill>
              <a:schemeClr val="bg1"/>
            </a:solidFill>
            <a:ln w="57150">
              <a:solidFill>
                <a:srgbClr val="00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000066"/>
                  </a:solidFill>
                  <a:latin typeface="Arial" panose="020B0604020202020204" pitchFamily="34" charset="0"/>
                </a:rPr>
                <a:t>Engraftman</a:t>
              </a:r>
            </a:p>
          </p:txBody>
        </p:sp>
      </p:grpSp>
      <p:sp>
        <p:nvSpPr>
          <p:cNvPr id="57348" name="Line 18"/>
          <p:cNvSpPr>
            <a:spLocks noChangeShapeType="1"/>
          </p:cNvSpPr>
          <p:nvPr/>
        </p:nvSpPr>
        <p:spPr bwMode="auto">
          <a:xfrm flipH="1">
            <a:off x="5943600" y="4419600"/>
            <a:ext cx="0" cy="1143000"/>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57349" name="Text Box 19"/>
          <p:cNvSpPr txBox="1">
            <a:spLocks noChangeArrowheads="1"/>
          </p:cNvSpPr>
          <p:nvPr/>
        </p:nvSpPr>
        <p:spPr bwMode="auto">
          <a:xfrm>
            <a:off x="7391401" y="5829300"/>
            <a:ext cx="575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b="1">
                <a:solidFill>
                  <a:srgbClr val="000066"/>
                </a:solidFill>
                <a:latin typeface="Arial" panose="020B0604020202020204" pitchFamily="34" charset="0"/>
              </a:rPr>
              <a:t>+15</a:t>
            </a:r>
          </a:p>
        </p:txBody>
      </p:sp>
      <p:sp>
        <p:nvSpPr>
          <p:cNvPr id="21" name="Oval 20"/>
          <p:cNvSpPr>
            <a:spLocks noChangeArrowheads="1"/>
          </p:cNvSpPr>
          <p:nvPr/>
        </p:nvSpPr>
        <p:spPr bwMode="auto">
          <a:xfrm>
            <a:off x="4648200" y="1905000"/>
            <a:ext cx="2895600" cy="1524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Arial" panose="020B0604020202020204" pitchFamily="34" charset="0"/>
            </a:endParaRPr>
          </a:p>
        </p:txBody>
      </p:sp>
    </p:spTree>
    <p:extLst>
      <p:ext uri="{BB962C8B-B14F-4D97-AF65-F5344CB8AC3E}">
        <p14:creationId xmlns:p14="http://schemas.microsoft.com/office/powerpoint/2010/main" val="593482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1981200" y="457201"/>
            <a:ext cx="8229600" cy="646331"/>
          </a:xfrm>
          <a:prstGeom prst="rect">
            <a:avLst/>
          </a:prstGeom>
          <a:noFill/>
          <a:ln w="9525">
            <a:noFill/>
            <a:miter lim="800000"/>
            <a:headEnd/>
            <a:tailEnd/>
          </a:ln>
          <a:effectLst/>
        </p:spPr>
        <p:txBody>
          <a:bodyPr>
            <a:spAutoFit/>
          </a:bodyPr>
          <a:lstStyle/>
          <a:p>
            <a:pPr algn="ctr">
              <a:defRPr/>
            </a:pPr>
            <a:r>
              <a:rPr lang="tr-TR" sz="3600" b="1" cap="all" dirty="0">
                <a:effectLst>
                  <a:reflection blurRad="12700" stA="48000" endA="300" endPos="55000" dir="5400000" sy="-90000" algn="bl" rotWithShape="0"/>
                </a:effectLst>
                <a:ea typeface="+mj-ea"/>
                <a:cs typeface="Times New Roman" pitchFamily="18" charset="0"/>
              </a:rPr>
              <a:t>TRANSPLANTASYONUN SEYRİ</a:t>
            </a:r>
          </a:p>
        </p:txBody>
      </p:sp>
      <p:grpSp>
        <p:nvGrpSpPr>
          <p:cNvPr id="58371" name="Group 3"/>
          <p:cNvGrpSpPr>
            <a:grpSpLocks/>
          </p:cNvGrpSpPr>
          <p:nvPr/>
        </p:nvGrpSpPr>
        <p:grpSpPr bwMode="auto">
          <a:xfrm>
            <a:off x="2438400" y="2286000"/>
            <a:ext cx="8229600" cy="3962400"/>
            <a:chOff x="144" y="1296"/>
            <a:chExt cx="5184" cy="2496"/>
          </a:xfrm>
        </p:grpSpPr>
        <p:sp>
          <p:nvSpPr>
            <p:cNvPr id="58375" name="AutoShape 4"/>
            <p:cNvSpPr>
              <a:spLocks noChangeArrowheads="1"/>
            </p:cNvSpPr>
            <p:nvPr/>
          </p:nvSpPr>
          <p:spPr bwMode="auto">
            <a:xfrm>
              <a:off x="192" y="2400"/>
              <a:ext cx="384" cy="576"/>
            </a:xfrm>
            <a:prstGeom prst="upArrowCallout">
              <a:avLst>
                <a:gd name="adj1" fmla="val 25000"/>
                <a:gd name="adj2" fmla="val 25000"/>
                <a:gd name="adj3" fmla="val 25000"/>
                <a:gd name="adj4" fmla="val 66667"/>
              </a:avLst>
            </a:prstGeom>
            <a:solidFill>
              <a:srgbClr val="6600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400" b="1">
                  <a:solidFill>
                    <a:srgbClr val="FFFF66"/>
                  </a:solidFill>
                  <a:latin typeface="Arial" panose="020B0604020202020204" pitchFamily="34" charset="0"/>
                </a:rPr>
                <a:t>Kateter</a:t>
              </a:r>
            </a:p>
          </p:txBody>
        </p:sp>
        <p:sp>
          <p:nvSpPr>
            <p:cNvPr id="58376" name="Text Box 5"/>
            <p:cNvSpPr txBox="1">
              <a:spLocks noChangeArrowheads="1"/>
            </p:cNvSpPr>
            <p:nvPr/>
          </p:nvSpPr>
          <p:spPr bwMode="auto">
            <a:xfrm>
              <a:off x="768" y="3072"/>
              <a:ext cx="1365" cy="582"/>
            </a:xfrm>
            <a:prstGeom prst="rect">
              <a:avLst/>
            </a:prstGeom>
            <a:solidFill>
              <a:srgbClr val="FFCCFF"/>
            </a:solidFill>
            <a:ln w="571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Kemoterapi ve/veya Radyoterapi</a:t>
              </a:r>
            </a:p>
          </p:txBody>
        </p:sp>
        <p:sp>
          <p:nvSpPr>
            <p:cNvPr id="58377" name="Line 6"/>
            <p:cNvSpPr>
              <a:spLocks noChangeShapeType="1"/>
            </p:cNvSpPr>
            <p:nvPr/>
          </p:nvSpPr>
          <p:spPr bwMode="auto">
            <a:xfrm flipV="1">
              <a:off x="252" y="2400"/>
              <a:ext cx="3924" cy="20"/>
            </a:xfrm>
            <a:prstGeom prst="line">
              <a:avLst/>
            </a:prstGeom>
            <a:noFill/>
            <a:ln w="127000">
              <a:solidFill>
                <a:srgbClr val="000066"/>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8378" name="Text Box 7"/>
            <p:cNvSpPr txBox="1">
              <a:spLocks noChangeArrowheads="1"/>
            </p:cNvSpPr>
            <p:nvPr/>
          </p:nvSpPr>
          <p:spPr bwMode="auto">
            <a:xfrm>
              <a:off x="2076" y="2178"/>
              <a:ext cx="7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sp>
          <p:nvSpPr>
            <p:cNvPr id="58379" name="AutoShape 8"/>
            <p:cNvSpPr>
              <a:spLocks noChangeArrowheads="1"/>
            </p:cNvSpPr>
            <p:nvPr/>
          </p:nvSpPr>
          <p:spPr bwMode="auto">
            <a:xfrm>
              <a:off x="288" y="1488"/>
              <a:ext cx="1056" cy="967"/>
            </a:xfrm>
            <a:prstGeom prst="downArrowCallout">
              <a:avLst>
                <a:gd name="adj1" fmla="val 27301"/>
                <a:gd name="adj2" fmla="val 27301"/>
                <a:gd name="adj3" fmla="val 16667"/>
                <a:gd name="adj4" fmla="val 66667"/>
              </a:avLst>
            </a:prstGeom>
            <a:solidFill>
              <a:srgbClr val="0000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200" b="1">
                  <a:solidFill>
                    <a:srgbClr val="00FF00"/>
                  </a:solidFill>
                  <a:latin typeface="Arial" panose="020B0604020202020204" pitchFamily="34" charset="0"/>
                </a:rPr>
                <a:t>Remisyonda </a:t>
              </a:r>
            </a:p>
            <a:p>
              <a:pPr algn="ctr" eaLnBrk="1" hangingPunct="1">
                <a:spcBef>
                  <a:spcPct val="0"/>
                </a:spcBef>
                <a:buFontTx/>
                <a:buNone/>
              </a:pPr>
              <a:r>
                <a:rPr lang="tr-TR" altLang="tr-TR" sz="2200" b="1">
                  <a:solidFill>
                    <a:srgbClr val="00FF00"/>
                  </a:solidFill>
                  <a:latin typeface="Arial" panose="020B0604020202020204" pitchFamily="34" charset="0"/>
                </a:rPr>
                <a:t>hasta</a:t>
              </a:r>
            </a:p>
          </p:txBody>
        </p:sp>
        <p:sp>
          <p:nvSpPr>
            <p:cNvPr id="58380" name="AutoShape 9"/>
            <p:cNvSpPr>
              <a:spLocks noChangeArrowheads="1"/>
            </p:cNvSpPr>
            <p:nvPr/>
          </p:nvSpPr>
          <p:spPr bwMode="auto">
            <a:xfrm>
              <a:off x="912" y="2448"/>
              <a:ext cx="864" cy="629"/>
            </a:xfrm>
            <a:prstGeom prst="downArrowCallout">
              <a:avLst>
                <a:gd name="adj1" fmla="val 34340"/>
                <a:gd name="adj2" fmla="val 34340"/>
                <a:gd name="adj3" fmla="val 16667"/>
                <a:gd name="adj4" fmla="val 66667"/>
              </a:avLst>
            </a:prstGeom>
            <a:solidFill>
              <a:srgbClr val="46466A"/>
            </a:solidFill>
            <a:ln w="57150">
              <a:solidFill>
                <a:srgbClr val="000066"/>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600" b="1">
                  <a:solidFill>
                    <a:srgbClr val="00FFFF"/>
                  </a:solidFill>
                  <a:latin typeface="Arial" panose="020B0604020202020204" pitchFamily="34" charset="0"/>
                </a:rPr>
                <a:t>Hazırlık rejimi</a:t>
              </a:r>
            </a:p>
          </p:txBody>
        </p:sp>
        <p:sp>
          <p:nvSpPr>
            <p:cNvPr id="58381" name="Text Box 10"/>
            <p:cNvSpPr txBox="1">
              <a:spLocks noChangeArrowheads="1"/>
            </p:cNvSpPr>
            <p:nvPr/>
          </p:nvSpPr>
          <p:spPr bwMode="auto">
            <a:xfrm>
              <a:off x="2016" y="2208"/>
              <a:ext cx="864" cy="407"/>
            </a:xfrm>
            <a:prstGeom prst="rect">
              <a:avLst/>
            </a:prstGeom>
            <a:solidFill>
              <a:schemeClr val="hlink"/>
            </a:solidFill>
            <a:ln w="57150">
              <a:solidFill>
                <a:schemeClr val="tx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Kök hücre infüzyonu</a:t>
              </a:r>
            </a:p>
          </p:txBody>
        </p:sp>
        <p:sp>
          <p:nvSpPr>
            <p:cNvPr id="58382" name="Line 11"/>
            <p:cNvSpPr>
              <a:spLocks noChangeShapeType="1"/>
            </p:cNvSpPr>
            <p:nvPr/>
          </p:nvSpPr>
          <p:spPr bwMode="auto">
            <a:xfrm>
              <a:off x="240" y="3552"/>
              <a:ext cx="5088" cy="0"/>
            </a:xfrm>
            <a:prstGeom prst="line">
              <a:avLst/>
            </a:prstGeom>
            <a:noFill/>
            <a:ln w="76200">
              <a:solidFill>
                <a:srgbClr val="660066"/>
              </a:solidFill>
              <a:prstDash val="sysDot"/>
              <a:round/>
              <a:headEnd/>
              <a:tailEnd/>
            </a:ln>
            <a:extLst>
              <a:ext uri="{909E8E84-426E-40DD-AFC4-6F175D3DCCD1}">
                <a14:hiddenFill xmlns:a14="http://schemas.microsoft.com/office/drawing/2010/main">
                  <a:noFill/>
                </a14:hiddenFill>
              </a:ext>
            </a:extLst>
          </p:spPr>
          <p:txBody>
            <a:bodyPr/>
            <a:lstStyle/>
            <a:p>
              <a:endParaRPr lang="tr-TR"/>
            </a:p>
          </p:txBody>
        </p:sp>
        <p:sp>
          <p:nvSpPr>
            <p:cNvPr id="58383" name="AutoShape 12"/>
            <p:cNvSpPr>
              <a:spLocks noChangeArrowheads="1"/>
            </p:cNvSpPr>
            <p:nvPr/>
          </p:nvSpPr>
          <p:spPr bwMode="auto">
            <a:xfrm>
              <a:off x="912" y="3360"/>
              <a:ext cx="672" cy="432"/>
            </a:xfrm>
            <a:prstGeom prst="upArrowCallout">
              <a:avLst>
                <a:gd name="adj1" fmla="val 38889"/>
                <a:gd name="adj2" fmla="val 38889"/>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-10 / -1</a:t>
              </a:r>
            </a:p>
          </p:txBody>
        </p:sp>
        <p:sp>
          <p:nvSpPr>
            <p:cNvPr id="58384" name="AutoShape 13"/>
            <p:cNvSpPr>
              <a:spLocks noChangeArrowheads="1"/>
            </p:cNvSpPr>
            <p:nvPr/>
          </p:nvSpPr>
          <p:spPr bwMode="auto">
            <a:xfrm>
              <a:off x="2208" y="3360"/>
              <a:ext cx="624" cy="432"/>
            </a:xfrm>
            <a:prstGeom prst="upArrowCallout">
              <a:avLst>
                <a:gd name="adj1" fmla="val 36111"/>
                <a:gd name="adj2" fmla="val 36111"/>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0</a:t>
              </a:r>
            </a:p>
          </p:txBody>
        </p:sp>
        <p:sp>
          <p:nvSpPr>
            <p:cNvPr id="58385" name="AutoShape 14"/>
            <p:cNvSpPr>
              <a:spLocks noChangeArrowheads="1"/>
            </p:cNvSpPr>
            <p:nvPr/>
          </p:nvSpPr>
          <p:spPr bwMode="auto">
            <a:xfrm>
              <a:off x="144" y="3360"/>
              <a:ext cx="672" cy="432"/>
            </a:xfrm>
            <a:prstGeom prst="upArrowCallout">
              <a:avLst>
                <a:gd name="adj1" fmla="val 38889"/>
                <a:gd name="adj2" fmla="val 38889"/>
                <a:gd name="adj3" fmla="val 16667"/>
                <a:gd name="adj4" fmla="val 6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Günler</a:t>
              </a:r>
            </a:p>
          </p:txBody>
        </p:sp>
        <p:sp>
          <p:nvSpPr>
            <p:cNvPr id="58386" name="WordArt 15"/>
            <p:cNvSpPr>
              <a:spLocks noChangeArrowheads="1" noChangeShapeType="1" noTextEdit="1"/>
            </p:cNvSpPr>
            <p:nvPr/>
          </p:nvSpPr>
          <p:spPr bwMode="auto">
            <a:xfrm>
              <a:off x="4128" y="2064"/>
              <a:ext cx="789" cy="624"/>
            </a:xfrm>
            <a:prstGeom prst="rect">
              <a:avLst/>
            </a:prstGeom>
          </p:spPr>
          <p:txBody>
            <a:bodyPr wrap="none" fromWordArt="1">
              <a:prstTxWarp prst="textPlain">
                <a:avLst>
                  <a:gd name="adj" fmla="val 50000"/>
                </a:avLst>
              </a:prstTxWarp>
            </a:bodyPr>
            <a:lstStyle/>
            <a:p>
              <a:pPr algn="ctr"/>
              <a:r>
                <a:rPr lang="tr-TR" sz="3600" kern="10">
                  <a:ln w="12700">
                    <a:solidFill>
                      <a:srgbClr val="3333CC"/>
                    </a:solidFill>
                    <a:round/>
                    <a:headEnd/>
                    <a:tailEnd/>
                  </a:ln>
                  <a:solidFill>
                    <a:srgbClr val="A3171E"/>
                  </a:solidFill>
                  <a:effectLst>
                    <a:outerShdw dist="45791" dir="2021404" algn="ctr" rotWithShape="0">
                      <a:srgbClr val="9999FF"/>
                    </a:outerShdw>
                  </a:effectLst>
                  <a:latin typeface="Arial Black" panose="020B0A04020102020204" pitchFamily="34" charset="0"/>
                </a:rPr>
                <a:t>TABURCU</a:t>
              </a:r>
            </a:p>
          </p:txBody>
        </p:sp>
        <p:sp>
          <p:nvSpPr>
            <p:cNvPr id="58387" name="AutoShape 16"/>
            <p:cNvSpPr>
              <a:spLocks noChangeArrowheads="1"/>
            </p:cNvSpPr>
            <p:nvPr/>
          </p:nvSpPr>
          <p:spPr bwMode="auto">
            <a:xfrm>
              <a:off x="1776" y="1296"/>
              <a:ext cx="1392" cy="917"/>
            </a:xfrm>
            <a:prstGeom prst="downArrowCallout">
              <a:avLst>
                <a:gd name="adj1" fmla="val 37950"/>
                <a:gd name="adj2" fmla="val 37950"/>
                <a:gd name="adj3" fmla="val 16667"/>
                <a:gd name="adj4" fmla="val 66667"/>
              </a:avLst>
            </a:prstGeom>
            <a:solidFill>
              <a:schemeClr val="hlink"/>
            </a:solidFill>
            <a:ln w="57150">
              <a:solidFill>
                <a:srgbClr val="000066"/>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b="1">
                  <a:solidFill>
                    <a:srgbClr val="000066"/>
                  </a:solidFill>
                  <a:latin typeface="Arial" panose="020B0604020202020204" pitchFamily="34" charset="0"/>
                </a:rPr>
                <a:t>Vericiden kök hücre</a:t>
              </a:r>
            </a:p>
            <a:p>
              <a:pPr algn="ctr" eaLnBrk="1" hangingPunct="1">
                <a:spcBef>
                  <a:spcPct val="0"/>
                </a:spcBef>
                <a:buFontTx/>
                <a:buNone/>
              </a:pPr>
              <a:r>
                <a:rPr lang="tr-TR" altLang="tr-TR" sz="1800" b="1">
                  <a:solidFill>
                    <a:srgbClr val="000066"/>
                  </a:solidFill>
                  <a:latin typeface="Arial" panose="020B0604020202020204" pitchFamily="34" charset="0"/>
                </a:rPr>
                <a:t> toplanması </a:t>
              </a:r>
            </a:p>
            <a:p>
              <a:pPr algn="ctr" eaLnBrk="1" hangingPunct="1">
                <a:spcBef>
                  <a:spcPct val="0"/>
                </a:spcBef>
                <a:buFontTx/>
                <a:buNone/>
              </a:pPr>
              <a:r>
                <a:rPr lang="tr-TR" altLang="tr-TR" sz="1800" b="1">
                  <a:solidFill>
                    <a:srgbClr val="000066"/>
                  </a:solidFill>
                  <a:latin typeface="Arial" panose="020B0604020202020204" pitchFamily="34" charset="0"/>
                </a:rPr>
                <a:t>(Kİ veya PK)</a:t>
              </a:r>
            </a:p>
          </p:txBody>
        </p:sp>
        <p:sp>
          <p:nvSpPr>
            <p:cNvPr id="58388" name="Text Box 17"/>
            <p:cNvSpPr txBox="1">
              <a:spLocks noChangeArrowheads="1"/>
            </p:cNvSpPr>
            <p:nvPr/>
          </p:nvSpPr>
          <p:spPr bwMode="auto">
            <a:xfrm>
              <a:off x="3072" y="2256"/>
              <a:ext cx="821" cy="368"/>
            </a:xfrm>
            <a:prstGeom prst="rect">
              <a:avLst/>
            </a:prstGeom>
            <a:solidFill>
              <a:schemeClr val="bg1"/>
            </a:solidFill>
            <a:ln w="57150">
              <a:solidFill>
                <a:srgbClr val="00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600" b="1">
                  <a:solidFill>
                    <a:srgbClr val="000066"/>
                  </a:solidFill>
                  <a:latin typeface="Arial" panose="020B0604020202020204" pitchFamily="34" charset="0"/>
                </a:rPr>
                <a:t>Engraftman</a:t>
              </a:r>
            </a:p>
          </p:txBody>
        </p:sp>
      </p:grpSp>
      <p:sp>
        <p:nvSpPr>
          <p:cNvPr id="58372" name="Line 18"/>
          <p:cNvSpPr>
            <a:spLocks noChangeShapeType="1"/>
          </p:cNvSpPr>
          <p:nvPr/>
        </p:nvSpPr>
        <p:spPr bwMode="auto">
          <a:xfrm flipH="1">
            <a:off x="5943600" y="4419600"/>
            <a:ext cx="0" cy="1143000"/>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58373" name="Text Box 19"/>
          <p:cNvSpPr txBox="1">
            <a:spLocks noChangeArrowheads="1"/>
          </p:cNvSpPr>
          <p:nvPr/>
        </p:nvSpPr>
        <p:spPr bwMode="auto">
          <a:xfrm>
            <a:off x="7391401" y="5829300"/>
            <a:ext cx="575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b="1">
                <a:solidFill>
                  <a:srgbClr val="000066"/>
                </a:solidFill>
                <a:latin typeface="Arial" panose="020B0604020202020204" pitchFamily="34" charset="0"/>
              </a:rPr>
              <a:t>+15</a:t>
            </a:r>
          </a:p>
        </p:txBody>
      </p:sp>
      <p:sp>
        <p:nvSpPr>
          <p:cNvPr id="22" name="Oval 20"/>
          <p:cNvSpPr>
            <a:spLocks noChangeArrowheads="1"/>
          </p:cNvSpPr>
          <p:nvPr/>
        </p:nvSpPr>
        <p:spPr bwMode="auto">
          <a:xfrm>
            <a:off x="5283200" y="3441700"/>
            <a:ext cx="1676400" cy="1066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Arial" panose="020B0604020202020204" pitchFamily="34" charset="0"/>
            </a:endParaRPr>
          </a:p>
        </p:txBody>
      </p:sp>
    </p:spTree>
    <p:extLst>
      <p:ext uri="{BB962C8B-B14F-4D97-AF65-F5344CB8AC3E}">
        <p14:creationId xmlns:p14="http://schemas.microsoft.com/office/powerpoint/2010/main" val="119987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7536160" y="1196752"/>
            <a:ext cx="2952328" cy="5040560"/>
          </a:xfrm>
          <a:prstGeom prst="rect">
            <a:avLst/>
          </a:prstGeom>
          <a:noFill/>
          <a:ln w="9525">
            <a:noFill/>
            <a:miter lim="800000"/>
            <a:headEnd/>
            <a:tailEnd/>
          </a:ln>
        </p:spPr>
      </p:pic>
      <p:sp>
        <p:nvSpPr>
          <p:cNvPr id="5" name="4 Dikdörtgen"/>
          <p:cNvSpPr/>
          <p:nvPr/>
        </p:nvSpPr>
        <p:spPr>
          <a:xfrm>
            <a:off x="1775520" y="691329"/>
            <a:ext cx="5400600" cy="400110"/>
          </a:xfrm>
          <a:prstGeom prst="rect">
            <a:avLst/>
          </a:prstGeom>
        </p:spPr>
        <p:txBody>
          <a:bodyPr wrap="square">
            <a:spAutoFit/>
          </a:bodyPr>
          <a:lstStyle/>
          <a:p>
            <a:pPr indent="-342900">
              <a:buFont typeface="Wingdings" panose="05000000000000000000" pitchFamily="2" charset="2"/>
              <a:buChar char="§"/>
            </a:pPr>
            <a:r>
              <a:rPr lang="tr-TR" sz="2000" b="1" dirty="0">
                <a:cs typeface="Times New Roman" pitchFamily="18" charset="0"/>
              </a:rPr>
              <a:t>Kemik İliği Kaynaklı Kök Hücre Toplama </a:t>
            </a:r>
          </a:p>
        </p:txBody>
      </p:sp>
      <p:sp>
        <p:nvSpPr>
          <p:cNvPr id="6" name="5 Dikdörtgen"/>
          <p:cNvSpPr/>
          <p:nvPr/>
        </p:nvSpPr>
        <p:spPr>
          <a:xfrm>
            <a:off x="1989098" y="1124745"/>
            <a:ext cx="4829428" cy="3477875"/>
          </a:xfrm>
          <a:prstGeom prst="rect">
            <a:avLst/>
          </a:prstGeom>
        </p:spPr>
        <p:txBody>
          <a:bodyPr wrap="square">
            <a:spAutoFit/>
          </a:bodyPr>
          <a:lstStyle/>
          <a:p>
            <a:pPr marL="342900" indent="-342900" algn="just">
              <a:buFont typeface="Wingdings" panose="05000000000000000000" pitchFamily="2" charset="2"/>
              <a:buChar char="§"/>
            </a:pPr>
            <a:r>
              <a:rPr lang="tr-TR" sz="2000" dirty="0">
                <a:cs typeface="Times New Roman" pitchFamily="18" charset="0"/>
              </a:rPr>
              <a:t>(KI &gt;MNH %1-4)</a:t>
            </a:r>
          </a:p>
          <a:p>
            <a:pPr marL="342900" indent="-342900" algn="just">
              <a:buFont typeface="Wingdings" panose="05000000000000000000" pitchFamily="2" charset="2"/>
              <a:buChar char="§"/>
            </a:pPr>
            <a:r>
              <a:rPr lang="tr-TR" sz="2000" dirty="0">
                <a:cs typeface="Times New Roman" pitchFamily="18" charset="0"/>
              </a:rPr>
              <a:t>Alıcının kilogramı başına ~10-20 ml ilik materyali alınır.</a:t>
            </a:r>
          </a:p>
          <a:p>
            <a:pPr marL="342900" indent="-342900" algn="just">
              <a:buFont typeface="Wingdings" panose="05000000000000000000" pitchFamily="2" charset="2"/>
              <a:buChar char="§"/>
            </a:pPr>
            <a:r>
              <a:rPr lang="tr-TR" sz="2000" dirty="0">
                <a:cs typeface="Times New Roman" pitchFamily="18" charset="0"/>
              </a:rPr>
              <a:t>Kemik iliği genellikle, </a:t>
            </a:r>
            <a:r>
              <a:rPr lang="tr-TR" sz="2000" dirty="0" err="1">
                <a:cs typeface="Times New Roman" pitchFamily="18" charset="0"/>
              </a:rPr>
              <a:t>donörün</a:t>
            </a:r>
            <a:r>
              <a:rPr lang="tr-TR" sz="2000" dirty="0">
                <a:cs typeface="Times New Roman" pitchFamily="18" charset="0"/>
              </a:rPr>
              <a:t> </a:t>
            </a:r>
            <a:r>
              <a:rPr lang="tr-TR" sz="2000" dirty="0" err="1">
                <a:cs typeface="Times New Roman" pitchFamily="18" charset="0"/>
              </a:rPr>
              <a:t>posterior</a:t>
            </a:r>
            <a:r>
              <a:rPr lang="tr-TR" sz="2000" dirty="0">
                <a:cs typeface="Times New Roman" pitchFamily="18" charset="0"/>
              </a:rPr>
              <a:t> </a:t>
            </a:r>
            <a:r>
              <a:rPr lang="tr-TR" sz="2000" dirty="0" err="1">
                <a:cs typeface="Times New Roman" pitchFamily="18" charset="0"/>
              </a:rPr>
              <a:t>iliyak</a:t>
            </a:r>
            <a:r>
              <a:rPr lang="tr-TR" sz="2000" dirty="0">
                <a:cs typeface="Times New Roman" pitchFamily="18" charset="0"/>
              </a:rPr>
              <a:t> </a:t>
            </a:r>
            <a:r>
              <a:rPr lang="tr-TR" sz="2000" dirty="0" err="1">
                <a:cs typeface="Times New Roman" pitchFamily="18" charset="0"/>
              </a:rPr>
              <a:t>krestinden</a:t>
            </a:r>
            <a:r>
              <a:rPr lang="tr-TR" sz="2000" dirty="0">
                <a:cs typeface="Times New Roman" pitchFamily="18" charset="0"/>
              </a:rPr>
              <a:t> toplanmaktadır. Genel anestezi altında yapılır. İğne kemik korteksini geçtiğinde, </a:t>
            </a:r>
            <a:r>
              <a:rPr lang="tr-TR" sz="2000" dirty="0" err="1">
                <a:cs typeface="Times New Roman" pitchFamily="18" charset="0"/>
              </a:rPr>
              <a:t>heparinize</a:t>
            </a:r>
            <a:r>
              <a:rPr lang="tr-TR" sz="2000" dirty="0">
                <a:cs typeface="Times New Roman" pitchFamily="18" charset="0"/>
              </a:rPr>
              <a:t> şırıngalar kullanılarak, 5-10 ml'den fazla olmamak üzere güçlü bir çekimle kemik iliği </a:t>
            </a:r>
            <a:r>
              <a:rPr lang="tr-TR" sz="2000" dirty="0" err="1">
                <a:cs typeface="Times New Roman" pitchFamily="18" charset="0"/>
              </a:rPr>
              <a:t>aspirasyonu</a:t>
            </a:r>
            <a:r>
              <a:rPr lang="tr-TR" sz="2000" dirty="0">
                <a:cs typeface="Times New Roman" pitchFamily="18" charset="0"/>
              </a:rPr>
              <a:t> yapılır. </a:t>
            </a:r>
          </a:p>
          <a:p>
            <a:pPr marL="342900" indent="-342900" algn="just">
              <a:buFont typeface="Wingdings" panose="05000000000000000000" pitchFamily="2" charset="2"/>
              <a:buChar char="§"/>
            </a:pPr>
            <a:endParaRPr lang="tr-TR" sz="2000" dirty="0">
              <a:cs typeface="Times New Roman" pitchFamily="18" charset="0"/>
            </a:endParaRPr>
          </a:p>
        </p:txBody>
      </p:sp>
      <p:pic>
        <p:nvPicPr>
          <p:cNvPr id="5123" name="Picture 3"/>
          <p:cNvPicPr>
            <a:picLocks noChangeAspect="1" noChangeArrowheads="1"/>
          </p:cNvPicPr>
          <p:nvPr/>
        </p:nvPicPr>
        <p:blipFill>
          <a:blip r:embed="rId3" cstate="print"/>
          <a:srcRect/>
          <a:stretch>
            <a:fillRect/>
          </a:stretch>
        </p:blipFill>
        <p:spPr bwMode="auto">
          <a:xfrm>
            <a:off x="1919536" y="4437113"/>
            <a:ext cx="5544616" cy="1847081"/>
          </a:xfrm>
          <a:prstGeom prst="rect">
            <a:avLst/>
          </a:prstGeom>
          <a:noFill/>
          <a:ln w="9525">
            <a:noFill/>
            <a:miter lim="800000"/>
            <a:headEnd/>
            <a:tailEnd/>
          </a:ln>
        </p:spPr>
      </p:pic>
    </p:spTree>
    <p:extLst>
      <p:ext uri="{BB962C8B-B14F-4D97-AF65-F5344CB8AC3E}">
        <p14:creationId xmlns:p14="http://schemas.microsoft.com/office/powerpoint/2010/main" val="935334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19288" y="836614"/>
            <a:ext cx="8229600" cy="788987"/>
          </a:xfrm>
        </p:spPr>
        <p:txBody>
          <a:bodyPr/>
          <a:lstStyle/>
          <a:p>
            <a:pPr eaLnBrk="1" hangingPunct="1"/>
            <a:r>
              <a:rPr lang="tr-TR" sz="3200" dirty="0">
                <a:solidFill>
                  <a:srgbClr val="000000"/>
                </a:solidFill>
                <a:latin typeface="+mn-lt"/>
              </a:rPr>
              <a:t>Kök  Hücre Gelişim Basamakları…</a:t>
            </a:r>
          </a:p>
        </p:txBody>
      </p:sp>
      <p:sp>
        <p:nvSpPr>
          <p:cNvPr id="5123" name="Line 3"/>
          <p:cNvSpPr>
            <a:spLocks noChangeShapeType="1"/>
          </p:cNvSpPr>
          <p:nvPr/>
        </p:nvSpPr>
        <p:spPr bwMode="auto">
          <a:xfrm>
            <a:off x="2566988" y="1844675"/>
            <a:ext cx="7010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58052" name="Rectangle 4"/>
          <p:cNvSpPr>
            <a:spLocks noChangeArrowheads="1"/>
          </p:cNvSpPr>
          <p:nvPr/>
        </p:nvSpPr>
        <p:spPr bwMode="auto">
          <a:xfrm>
            <a:off x="3000376" y="2349501"/>
            <a:ext cx="6913563"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nSpc>
                <a:spcPct val="130000"/>
              </a:lnSpc>
              <a:spcBef>
                <a:spcPct val="20000"/>
              </a:spcBef>
              <a:buClr>
                <a:schemeClr val="hlink"/>
              </a:buClr>
              <a:buSzPct val="90000"/>
              <a:buFont typeface="Wingdings" pitchFamily="2" charset="2"/>
              <a:buChar char="v"/>
              <a:defRPr/>
            </a:pPr>
            <a:r>
              <a:rPr lang="tr-TR" sz="2800" dirty="0" err="1">
                <a:solidFill>
                  <a:srgbClr val="000000"/>
                </a:solidFill>
                <a:effectLst>
                  <a:outerShdw blurRad="38100" dist="38100" dir="2700000" algn="tl">
                    <a:srgbClr val="C0C0C0"/>
                  </a:outerShdw>
                </a:effectLst>
                <a:latin typeface="Calibri" pitchFamily="34" charset="0"/>
              </a:rPr>
              <a:t>Totipotent</a:t>
            </a:r>
            <a:r>
              <a:rPr lang="tr-TR" sz="2800" dirty="0">
                <a:solidFill>
                  <a:srgbClr val="000000"/>
                </a:solidFill>
                <a:effectLst>
                  <a:outerShdw blurRad="38100" dist="38100" dir="2700000" algn="tl">
                    <a:srgbClr val="C0C0C0"/>
                  </a:outerShdw>
                </a:effectLst>
                <a:latin typeface="Calibri" pitchFamily="34" charset="0"/>
              </a:rPr>
              <a:t> kök hücre </a:t>
            </a:r>
            <a:endParaRPr lang="en-US" sz="2800" dirty="0">
              <a:solidFill>
                <a:srgbClr val="000000"/>
              </a:solidFill>
              <a:effectLst>
                <a:outerShdw blurRad="38100" dist="38100" dir="2700000" algn="tl">
                  <a:srgbClr val="C0C0C0"/>
                </a:outerShdw>
              </a:effectLst>
              <a:latin typeface="Calibri" pitchFamily="34" charset="0"/>
            </a:endParaRPr>
          </a:p>
          <a:p>
            <a:pPr marL="457200" indent="-457200">
              <a:lnSpc>
                <a:spcPct val="130000"/>
              </a:lnSpc>
              <a:spcBef>
                <a:spcPct val="20000"/>
              </a:spcBef>
              <a:buClr>
                <a:schemeClr val="hlink"/>
              </a:buClr>
              <a:buSzPct val="90000"/>
              <a:buFont typeface="Wingdings" pitchFamily="2" charset="2"/>
              <a:buChar char="v"/>
              <a:defRPr/>
            </a:pPr>
            <a:r>
              <a:rPr lang="tr-TR" sz="2800" dirty="0" err="1">
                <a:solidFill>
                  <a:srgbClr val="000000"/>
                </a:solidFill>
                <a:effectLst>
                  <a:outerShdw blurRad="38100" dist="38100" dir="2700000" algn="tl">
                    <a:srgbClr val="C0C0C0"/>
                  </a:outerShdw>
                </a:effectLst>
                <a:latin typeface="Calibri" pitchFamily="34" charset="0"/>
              </a:rPr>
              <a:t>Puliripotent</a:t>
            </a:r>
            <a:r>
              <a:rPr lang="tr-TR" sz="2800" dirty="0">
                <a:solidFill>
                  <a:srgbClr val="000000"/>
                </a:solidFill>
                <a:effectLst>
                  <a:outerShdw blurRad="38100" dist="38100" dir="2700000" algn="tl">
                    <a:srgbClr val="C0C0C0"/>
                  </a:outerShdw>
                </a:effectLst>
                <a:latin typeface="Calibri" pitchFamily="34" charset="0"/>
              </a:rPr>
              <a:t> kök hücre</a:t>
            </a:r>
          </a:p>
          <a:p>
            <a:pPr marL="457200" indent="-457200">
              <a:lnSpc>
                <a:spcPct val="130000"/>
              </a:lnSpc>
              <a:spcBef>
                <a:spcPct val="20000"/>
              </a:spcBef>
              <a:buClr>
                <a:schemeClr val="hlink"/>
              </a:buClr>
              <a:buSzPct val="90000"/>
              <a:buFont typeface="Wingdings" pitchFamily="2" charset="2"/>
              <a:buChar char="v"/>
              <a:defRPr/>
            </a:pPr>
            <a:r>
              <a:rPr lang="tr-TR" sz="2800" dirty="0" err="1">
                <a:solidFill>
                  <a:srgbClr val="000000"/>
                </a:solidFill>
                <a:effectLst>
                  <a:outerShdw blurRad="38100" dist="38100" dir="2700000" algn="tl">
                    <a:srgbClr val="C0C0C0"/>
                  </a:outerShdw>
                </a:effectLst>
                <a:latin typeface="Calibri" pitchFamily="34" charset="0"/>
              </a:rPr>
              <a:t>Multipotent</a:t>
            </a:r>
            <a:r>
              <a:rPr lang="tr-TR" sz="2800" dirty="0">
                <a:solidFill>
                  <a:srgbClr val="000000"/>
                </a:solidFill>
                <a:effectLst>
                  <a:outerShdw blurRad="38100" dist="38100" dir="2700000" algn="tl">
                    <a:srgbClr val="C0C0C0"/>
                  </a:outerShdw>
                </a:effectLst>
                <a:latin typeface="Calibri" pitchFamily="34" charset="0"/>
              </a:rPr>
              <a:t> kök hücre</a:t>
            </a:r>
          </a:p>
          <a:p>
            <a:pPr marL="457200" indent="-457200">
              <a:lnSpc>
                <a:spcPct val="130000"/>
              </a:lnSpc>
              <a:spcBef>
                <a:spcPct val="20000"/>
              </a:spcBef>
              <a:buClr>
                <a:schemeClr val="hlink"/>
              </a:buClr>
              <a:buSzPct val="90000"/>
              <a:buFont typeface="Wingdings" pitchFamily="2" charset="2"/>
              <a:buChar char="v"/>
              <a:defRPr/>
            </a:pPr>
            <a:r>
              <a:rPr lang="tr-TR" sz="2800" dirty="0" err="1">
                <a:solidFill>
                  <a:srgbClr val="000000"/>
                </a:solidFill>
                <a:effectLst>
                  <a:outerShdw blurRad="38100" dist="38100" dir="2700000" algn="tl">
                    <a:srgbClr val="C0C0C0"/>
                  </a:outerShdw>
                </a:effectLst>
                <a:latin typeface="Calibri" pitchFamily="34" charset="0"/>
              </a:rPr>
              <a:t>Unipotent</a:t>
            </a:r>
            <a:r>
              <a:rPr lang="tr-TR" sz="2800" dirty="0">
                <a:solidFill>
                  <a:srgbClr val="000000"/>
                </a:solidFill>
                <a:effectLst>
                  <a:outerShdw blurRad="38100" dist="38100" dir="2700000" algn="tl">
                    <a:srgbClr val="C0C0C0"/>
                  </a:outerShdw>
                </a:effectLst>
                <a:latin typeface="Calibri" pitchFamily="34" charset="0"/>
              </a:rPr>
              <a:t> kök hücre                            </a:t>
            </a:r>
            <a:r>
              <a:rPr lang="tr-TR" sz="2000" dirty="0" err="1">
                <a:solidFill>
                  <a:srgbClr val="000000"/>
                </a:solidFill>
                <a:effectLst>
                  <a:outerShdw blurRad="38100" dist="38100" dir="2700000" algn="tl">
                    <a:srgbClr val="C0C0C0"/>
                  </a:outerShdw>
                </a:effectLst>
                <a:latin typeface="Calibri" pitchFamily="34" charset="0"/>
              </a:rPr>
              <a:t>Hemostasis</a:t>
            </a:r>
            <a:r>
              <a:rPr lang="tr-TR" sz="2000" dirty="0">
                <a:solidFill>
                  <a:srgbClr val="000000"/>
                </a:solidFill>
                <a:effectLst>
                  <a:outerShdw blurRad="38100" dist="38100" dir="2700000" algn="tl">
                    <a:srgbClr val="C0C0C0"/>
                  </a:outerShdw>
                </a:effectLst>
                <a:latin typeface="Calibri" pitchFamily="34" charset="0"/>
              </a:rPr>
              <a:t> ve doku </a:t>
            </a:r>
            <a:r>
              <a:rPr lang="tr-TR" sz="2000" dirty="0" err="1">
                <a:solidFill>
                  <a:srgbClr val="000000"/>
                </a:solidFill>
                <a:effectLst>
                  <a:outerShdw blurRad="38100" dist="38100" dir="2700000" algn="tl">
                    <a:srgbClr val="C0C0C0"/>
                  </a:outerShdw>
                </a:effectLst>
                <a:latin typeface="Calibri" pitchFamily="34" charset="0"/>
              </a:rPr>
              <a:t>replasmanından</a:t>
            </a:r>
            <a:r>
              <a:rPr lang="tr-TR" sz="2000" dirty="0">
                <a:solidFill>
                  <a:srgbClr val="000000"/>
                </a:solidFill>
                <a:effectLst>
                  <a:outerShdw blurRad="38100" dist="38100" dir="2700000" algn="tl">
                    <a:srgbClr val="C0C0C0"/>
                  </a:outerShdw>
                </a:effectLst>
                <a:latin typeface="Calibri" pitchFamily="34" charset="0"/>
              </a:rPr>
              <a:t> sorumlu</a:t>
            </a:r>
          </a:p>
          <a:p>
            <a:pPr marL="342900" indent="-342900">
              <a:lnSpc>
                <a:spcPct val="130000"/>
              </a:lnSpc>
              <a:spcBef>
                <a:spcPct val="20000"/>
              </a:spcBef>
              <a:buClr>
                <a:schemeClr val="hlink"/>
              </a:buClr>
              <a:buSzPct val="90000"/>
              <a:defRPr/>
            </a:pPr>
            <a:endParaRPr lang="en-CA" sz="2800" dirty="0">
              <a:solidFill>
                <a:srgbClr val="000000"/>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64833864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19536" y="0"/>
            <a:ext cx="8301608" cy="1143000"/>
          </a:xfrm>
        </p:spPr>
        <p:txBody>
          <a:bodyPr>
            <a:normAutofit/>
          </a:bodyPr>
          <a:lstStyle/>
          <a:p>
            <a:r>
              <a:rPr lang="tr-TR" sz="2800" b="1" dirty="0">
                <a:latin typeface="Times New Roman" pitchFamily="18" charset="0"/>
                <a:cs typeface="Times New Roman" pitchFamily="18" charset="0"/>
              </a:rPr>
              <a:t>Kemik iliği kaynaklı kök hücre toplama</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1919536" y="836712"/>
            <a:ext cx="5256584" cy="5256584"/>
          </a:xfrm>
          <a:prstGeom prst="rect">
            <a:avLst/>
          </a:prstGeom>
          <a:noFill/>
          <a:ln w="9525">
            <a:noFill/>
            <a:miter lim="800000"/>
            <a:headEnd/>
            <a:tailEnd/>
          </a:ln>
        </p:spPr>
      </p:pic>
      <p:sp>
        <p:nvSpPr>
          <p:cNvPr id="3" name="Dikdörtgen 2"/>
          <p:cNvSpPr/>
          <p:nvPr/>
        </p:nvSpPr>
        <p:spPr>
          <a:xfrm>
            <a:off x="7320136" y="1951672"/>
            <a:ext cx="2808312" cy="2862322"/>
          </a:xfrm>
          <a:prstGeom prst="rect">
            <a:avLst/>
          </a:prstGeom>
        </p:spPr>
        <p:txBody>
          <a:bodyPr wrap="square">
            <a:spAutoFit/>
          </a:bodyPr>
          <a:lstStyle/>
          <a:p>
            <a:pPr marL="285750" indent="-285750" algn="just">
              <a:buFont typeface="Wingdings" panose="05000000000000000000" pitchFamily="2" charset="2"/>
              <a:buChar char="§"/>
            </a:pPr>
            <a:r>
              <a:rPr lang="tr-TR" dirty="0" err="1"/>
              <a:t>Aspire</a:t>
            </a:r>
            <a:r>
              <a:rPr lang="tr-TR" dirty="0"/>
              <a:t> edilen ürün </a:t>
            </a:r>
            <a:r>
              <a:rPr lang="tr-TR" dirty="0" err="1"/>
              <a:t>antikoagülan</a:t>
            </a:r>
            <a:r>
              <a:rPr lang="tr-TR" dirty="0"/>
              <a:t> çözeltiye aktarılır ve işlem sonunda filtreden geçirilir. </a:t>
            </a:r>
          </a:p>
          <a:p>
            <a:pPr marL="285750" indent="-285750" algn="just">
              <a:buFont typeface="Wingdings" panose="05000000000000000000" pitchFamily="2" charset="2"/>
              <a:buChar char="§"/>
            </a:pPr>
            <a:r>
              <a:rPr lang="tr-TR" dirty="0"/>
              <a:t>Genellikle ACD 1:10 hacim ACD:Kİ hacmi konsantrasyonunda ve/veya her 1 ml Kİ için 10 IU </a:t>
            </a:r>
            <a:r>
              <a:rPr lang="tr-TR" dirty="0" err="1"/>
              <a:t>heparin</a:t>
            </a:r>
            <a:r>
              <a:rPr lang="tr-TR" dirty="0"/>
              <a:t> kullanılır.</a:t>
            </a:r>
          </a:p>
        </p:txBody>
      </p:sp>
    </p:spTree>
    <p:extLst>
      <p:ext uri="{BB962C8B-B14F-4D97-AF65-F5344CB8AC3E}">
        <p14:creationId xmlns:p14="http://schemas.microsoft.com/office/powerpoint/2010/main" val="2317847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47528" y="188640"/>
            <a:ext cx="8229600" cy="936104"/>
          </a:xfrm>
        </p:spPr>
        <p:txBody>
          <a:bodyPr>
            <a:normAutofit/>
          </a:bodyPr>
          <a:lstStyle/>
          <a:p>
            <a:pPr>
              <a:buFont typeface="Wingdings" pitchFamily="2" charset="2"/>
            </a:pPr>
            <a:r>
              <a:rPr lang="tr-TR" sz="3200" b="1" dirty="0" err="1">
                <a:latin typeface="+mn-lt"/>
                <a:ea typeface="+mn-ea"/>
                <a:cs typeface="Times New Roman" pitchFamily="18" charset="0"/>
              </a:rPr>
              <a:t>Periferik</a:t>
            </a:r>
            <a:r>
              <a:rPr lang="tr-TR" sz="3200" b="1" dirty="0">
                <a:latin typeface="+mn-lt"/>
                <a:ea typeface="+mn-ea"/>
                <a:cs typeface="Times New Roman" pitchFamily="18" charset="0"/>
              </a:rPr>
              <a:t> Kök Hücre Toplama</a:t>
            </a:r>
          </a:p>
        </p:txBody>
      </p:sp>
      <p:pic>
        <p:nvPicPr>
          <p:cNvPr id="7170" name="Picture 2"/>
          <p:cNvPicPr>
            <a:picLocks noGrp="1" noChangeAspect="1" noChangeArrowheads="1"/>
          </p:cNvPicPr>
          <p:nvPr>
            <p:ph idx="1"/>
          </p:nvPr>
        </p:nvPicPr>
        <p:blipFill>
          <a:blip r:embed="rId2" cstate="print"/>
          <a:stretch>
            <a:fillRect/>
          </a:stretch>
        </p:blipFill>
        <p:spPr bwMode="auto">
          <a:xfrm>
            <a:off x="7473256" y="3501008"/>
            <a:ext cx="2943225" cy="2864916"/>
          </a:xfrm>
          <a:prstGeom prst="rect">
            <a:avLst/>
          </a:prstGeom>
          <a:noFill/>
          <a:ln w="9525">
            <a:noFill/>
            <a:miter lim="800000"/>
            <a:headEnd/>
            <a:tailEnd/>
          </a:ln>
        </p:spPr>
      </p:pic>
      <p:sp>
        <p:nvSpPr>
          <p:cNvPr id="5" name="4 Dikdörtgen"/>
          <p:cNvSpPr/>
          <p:nvPr/>
        </p:nvSpPr>
        <p:spPr>
          <a:xfrm>
            <a:off x="1847528" y="1228904"/>
            <a:ext cx="5112568" cy="4401205"/>
          </a:xfrm>
          <a:prstGeom prst="rect">
            <a:avLst/>
          </a:prstGeom>
        </p:spPr>
        <p:txBody>
          <a:bodyPr wrap="square">
            <a:spAutoFit/>
          </a:bodyPr>
          <a:lstStyle/>
          <a:p>
            <a:pPr marL="342900" indent="-342900">
              <a:buFont typeface="Wingdings" panose="05000000000000000000" pitchFamily="2" charset="2"/>
              <a:buChar char="§"/>
            </a:pPr>
            <a:r>
              <a:rPr lang="tr-TR" sz="2000" dirty="0" err="1">
                <a:cs typeface="Times New Roman" pitchFamily="18" charset="0"/>
              </a:rPr>
              <a:t>Aferez</a:t>
            </a:r>
            <a:r>
              <a:rPr lang="tr-TR" sz="2000" dirty="0">
                <a:cs typeface="Times New Roman" pitchFamily="18" charset="0"/>
              </a:rPr>
              <a:t> cihazlarının çekiş hızı genellikle erişkinde 60-150 ml/</a:t>
            </a:r>
            <a:r>
              <a:rPr lang="tr-TR" sz="2000" dirty="0" err="1">
                <a:cs typeface="Times New Roman" pitchFamily="18" charset="0"/>
              </a:rPr>
              <a:t>dk</a:t>
            </a:r>
            <a:endParaRPr lang="tr-TR" sz="2000" dirty="0">
              <a:cs typeface="Times New Roman" pitchFamily="18" charset="0"/>
            </a:endParaRPr>
          </a:p>
          <a:p>
            <a:pPr marL="342900" indent="-342900">
              <a:buFont typeface="Wingdings" panose="05000000000000000000" pitchFamily="2" charset="2"/>
              <a:buChar char="§"/>
            </a:pPr>
            <a:r>
              <a:rPr lang="tr-TR" sz="2000" dirty="0">
                <a:cs typeface="Times New Roman" pitchFamily="18" charset="0"/>
              </a:rPr>
              <a:t>Bu nedenle yüksek debili akıma izin veren, sürekliliği olan damar yoluna ihtiyaç var.</a:t>
            </a:r>
          </a:p>
          <a:p>
            <a:r>
              <a:rPr lang="tr-TR" sz="2000" b="1" dirty="0">
                <a:cs typeface="Times New Roman" pitchFamily="18" charset="0"/>
              </a:rPr>
              <a:t>Uygulama kolaylıkları</a:t>
            </a:r>
          </a:p>
          <a:p>
            <a:pPr marL="342900" indent="-342900">
              <a:buFont typeface="Wingdings" panose="05000000000000000000" pitchFamily="2" charset="2"/>
              <a:buChar char="§"/>
            </a:pPr>
            <a:r>
              <a:rPr lang="tr-TR" sz="2000" dirty="0">
                <a:cs typeface="Times New Roman" pitchFamily="18" charset="0"/>
              </a:rPr>
              <a:t>Genel anestezi gerektirmiyor</a:t>
            </a:r>
          </a:p>
          <a:p>
            <a:pPr marL="342900" indent="-342900">
              <a:buFont typeface="Wingdings" panose="05000000000000000000" pitchFamily="2" charset="2"/>
              <a:buChar char="§"/>
            </a:pPr>
            <a:r>
              <a:rPr lang="tr-TR" sz="2000" dirty="0">
                <a:cs typeface="Times New Roman" pitchFamily="18" charset="0"/>
              </a:rPr>
              <a:t>Hastaneye yatırılmadan, ayaktan yapılabiliyor</a:t>
            </a:r>
          </a:p>
          <a:p>
            <a:pPr marL="342900" indent="-342900">
              <a:buFont typeface="Wingdings" panose="05000000000000000000" pitchFamily="2" charset="2"/>
              <a:buChar char="§"/>
            </a:pPr>
            <a:r>
              <a:rPr lang="tr-TR" sz="2000" dirty="0">
                <a:cs typeface="Times New Roman" pitchFamily="18" charset="0"/>
              </a:rPr>
              <a:t>Daha az </a:t>
            </a:r>
            <a:r>
              <a:rPr lang="tr-TR" sz="2000" dirty="0" err="1">
                <a:cs typeface="Times New Roman" pitchFamily="18" charset="0"/>
              </a:rPr>
              <a:t>travmatik</a:t>
            </a:r>
            <a:r>
              <a:rPr lang="tr-TR" sz="2000" dirty="0">
                <a:cs typeface="Times New Roman" pitchFamily="18" charset="0"/>
              </a:rPr>
              <a:t> ve ağrısız</a:t>
            </a:r>
          </a:p>
          <a:p>
            <a:pPr marL="342900" indent="-342900">
              <a:buFont typeface="Wingdings" panose="05000000000000000000" pitchFamily="2" charset="2"/>
              <a:buChar char="§"/>
            </a:pPr>
            <a:r>
              <a:rPr lang="tr-TR" sz="2000" dirty="0" err="1">
                <a:cs typeface="Times New Roman" pitchFamily="18" charset="0"/>
              </a:rPr>
              <a:t>Aferez</a:t>
            </a:r>
            <a:r>
              <a:rPr lang="tr-TR" sz="2000" dirty="0">
                <a:cs typeface="Times New Roman" pitchFamily="18" charset="0"/>
              </a:rPr>
              <a:t> öncesi transfüzyon gereksinimi daha az </a:t>
            </a:r>
          </a:p>
          <a:p>
            <a:pPr marL="342900" indent="-342900">
              <a:buFont typeface="Wingdings" panose="05000000000000000000" pitchFamily="2" charset="2"/>
              <a:buChar char="§"/>
            </a:pPr>
            <a:r>
              <a:rPr lang="tr-TR" sz="2000" dirty="0">
                <a:cs typeface="Times New Roman" pitchFamily="18" charset="0"/>
              </a:rPr>
              <a:t>Nakil sonrası </a:t>
            </a:r>
            <a:r>
              <a:rPr lang="tr-TR" sz="2000" dirty="0" err="1">
                <a:cs typeface="Times New Roman" pitchFamily="18" charset="0"/>
              </a:rPr>
              <a:t>engraftman</a:t>
            </a:r>
            <a:r>
              <a:rPr lang="tr-TR" sz="2000" dirty="0">
                <a:cs typeface="Times New Roman" pitchFamily="18" charset="0"/>
              </a:rPr>
              <a:t> daha hızlı</a:t>
            </a:r>
          </a:p>
          <a:p>
            <a:pPr marL="342900" indent="-342900">
              <a:buFont typeface="Wingdings" panose="05000000000000000000" pitchFamily="2" charset="2"/>
              <a:buChar char="§"/>
            </a:pPr>
            <a:r>
              <a:rPr lang="tr-TR" sz="2000" dirty="0" err="1">
                <a:cs typeface="Times New Roman" pitchFamily="18" charset="0"/>
              </a:rPr>
              <a:t>Morbidite</a:t>
            </a:r>
            <a:r>
              <a:rPr lang="tr-TR" sz="2000" dirty="0">
                <a:cs typeface="Times New Roman" pitchFamily="18" charset="0"/>
              </a:rPr>
              <a:t> ve </a:t>
            </a:r>
            <a:r>
              <a:rPr lang="tr-TR" sz="2000" dirty="0" err="1">
                <a:cs typeface="Times New Roman" pitchFamily="18" charset="0"/>
              </a:rPr>
              <a:t>mortalite</a:t>
            </a:r>
            <a:r>
              <a:rPr lang="tr-TR" sz="2000" dirty="0">
                <a:cs typeface="Times New Roman" pitchFamily="18" charset="0"/>
              </a:rPr>
              <a:t> oranı daha düşük </a:t>
            </a:r>
          </a:p>
          <a:p>
            <a:pPr marL="342900" indent="-342900">
              <a:buFont typeface="Wingdings" panose="05000000000000000000" pitchFamily="2" charset="2"/>
              <a:buChar char="§"/>
            </a:pPr>
            <a:endParaRPr lang="tr-TR" sz="2000" dirty="0">
              <a:cs typeface="Times New Roman" pitchFamily="18" charset="0"/>
            </a:endParaRPr>
          </a:p>
        </p:txBody>
      </p:sp>
      <p:pic>
        <p:nvPicPr>
          <p:cNvPr id="7172" name="Picture 4"/>
          <p:cNvPicPr>
            <a:picLocks noChangeAspect="1" noChangeArrowheads="1"/>
          </p:cNvPicPr>
          <p:nvPr/>
        </p:nvPicPr>
        <p:blipFill>
          <a:blip r:embed="rId3" cstate="print"/>
          <a:srcRect/>
          <a:stretch>
            <a:fillRect/>
          </a:stretch>
        </p:blipFill>
        <p:spPr bwMode="auto">
          <a:xfrm>
            <a:off x="7320136" y="1196753"/>
            <a:ext cx="3096344" cy="2166739"/>
          </a:xfrm>
          <a:prstGeom prst="rect">
            <a:avLst/>
          </a:prstGeom>
          <a:noFill/>
          <a:ln w="9525">
            <a:noFill/>
            <a:miter lim="800000"/>
            <a:headEnd/>
            <a:tailEnd/>
          </a:ln>
        </p:spPr>
      </p:pic>
      <p:sp>
        <p:nvSpPr>
          <p:cNvPr id="3" name="Dikdörtgen 2"/>
          <p:cNvSpPr/>
          <p:nvPr/>
        </p:nvSpPr>
        <p:spPr>
          <a:xfrm>
            <a:off x="2063552" y="6237313"/>
            <a:ext cx="5148064" cy="430887"/>
          </a:xfrm>
          <a:prstGeom prst="rect">
            <a:avLst/>
          </a:prstGeom>
        </p:spPr>
        <p:txBody>
          <a:bodyPr wrap="square">
            <a:spAutoFit/>
          </a:bodyPr>
          <a:lstStyle/>
          <a:p>
            <a:r>
              <a:rPr lang="tr-TR" sz="1100" dirty="0">
                <a:latin typeface="Times New Roman" pitchFamily="18" charset="0"/>
                <a:cs typeface="Times New Roman" pitchFamily="18" charset="0"/>
              </a:rPr>
              <a:t>L. </a:t>
            </a:r>
            <a:r>
              <a:rPr lang="tr-TR" sz="1100" dirty="0" err="1">
                <a:latin typeface="Times New Roman" pitchFamily="18" charset="0"/>
                <a:cs typeface="Times New Roman" pitchFamily="18" charset="0"/>
              </a:rPr>
              <a:t>Bik</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To</a:t>
            </a:r>
            <a:r>
              <a:rPr lang="tr-TR" sz="1100" dirty="0">
                <a:latin typeface="Times New Roman" pitchFamily="18" charset="0"/>
                <a:cs typeface="Times New Roman" pitchFamily="18" charset="0"/>
              </a:rPr>
              <a:t>, et al. How I </a:t>
            </a:r>
            <a:r>
              <a:rPr lang="tr-TR" sz="1100" dirty="0" err="1">
                <a:latin typeface="Times New Roman" pitchFamily="18" charset="0"/>
                <a:cs typeface="Times New Roman" pitchFamily="18" charset="0"/>
              </a:rPr>
              <a:t>treat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patients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who</a:t>
            </a:r>
            <a:r>
              <a:rPr lang="tr-TR" sz="1100" dirty="0">
                <a:latin typeface="Times New Roman" pitchFamily="18" charset="0"/>
                <a:cs typeface="Times New Roman" pitchFamily="18" charset="0"/>
              </a:rPr>
              <a:t> mobilize </a:t>
            </a:r>
            <a:r>
              <a:rPr lang="tr-TR" sz="1100" dirty="0" err="1">
                <a:latin typeface="Times New Roman" pitchFamily="18" charset="0"/>
                <a:cs typeface="Times New Roman" pitchFamily="18" charset="0"/>
              </a:rPr>
              <a:t>hematopoietic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stem</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cells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poorly</a:t>
            </a:r>
            <a:r>
              <a:rPr lang="tr-TR" sz="1100" dirty="0">
                <a:latin typeface="Times New Roman" pitchFamily="18" charset="0"/>
                <a:cs typeface="Times New Roman" pitchFamily="18" charset="0"/>
              </a:rPr>
              <a:t>. Blood 2011; 118(17): 4530-4540</a:t>
            </a:r>
          </a:p>
        </p:txBody>
      </p:sp>
    </p:spTree>
    <p:extLst>
      <p:ext uri="{BB962C8B-B14F-4D97-AF65-F5344CB8AC3E}">
        <p14:creationId xmlns:p14="http://schemas.microsoft.com/office/powerpoint/2010/main" val="4045756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a:extLst>
              <a:ext uri="{FF2B5EF4-FFF2-40B4-BE49-F238E27FC236}">
                <a16:creationId xmlns:a16="http://schemas.microsoft.com/office/drawing/2014/main" id="{949F1CF2-514D-1C48-8679-6A77102BD5AB}"/>
              </a:ext>
            </a:extLst>
          </p:cNvPr>
          <p:cNvSpPr>
            <a:spLocks noGrp="1" noChangeArrowheads="1"/>
          </p:cNvSpPr>
          <p:nvPr>
            <p:ph type="body" idx="1"/>
          </p:nvPr>
        </p:nvSpPr>
        <p:spPr bwMode="auto">
          <a:xfrm>
            <a:off x="1774826" y="1323975"/>
            <a:ext cx="8785225" cy="4967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lnSpc>
                <a:spcPct val="110000"/>
              </a:lnSpc>
              <a:buFont typeface="Wingdings" panose="05000000000000000000" pitchFamily="2" charset="2"/>
              <a:buChar char="§"/>
            </a:pPr>
            <a:r>
              <a:rPr lang="tr-TR" altLang="tr-TR" sz="2100" dirty="0">
                <a:ea typeface="ＭＳ Ｐゴシック" panose="020B0600070205080204" pitchFamily="34" charset="-128"/>
              </a:rPr>
              <a:t>Sıklıkla </a:t>
            </a:r>
            <a:r>
              <a:rPr lang="tr-TR" altLang="tr-TR" sz="2100" dirty="0" err="1">
                <a:ea typeface="ＭＳ Ｐゴシック" panose="020B0600070205080204" pitchFamily="34" charset="-128"/>
              </a:rPr>
              <a:t>vasküler</a:t>
            </a:r>
            <a:r>
              <a:rPr lang="tr-TR" altLang="tr-TR" sz="2100" dirty="0">
                <a:ea typeface="ＭＳ Ｐゴシック" panose="020B0600070205080204" pitchFamily="34" charset="-128"/>
              </a:rPr>
              <a:t> giriş yolu gerektirir</a:t>
            </a:r>
          </a:p>
          <a:p>
            <a:pPr eaLnBrk="1" hangingPunct="1">
              <a:lnSpc>
                <a:spcPct val="110000"/>
              </a:lnSpc>
              <a:buFont typeface="Wingdings" panose="05000000000000000000" pitchFamily="2" charset="2"/>
              <a:buChar char="§"/>
            </a:pPr>
            <a:r>
              <a:rPr lang="tr-TR" altLang="tr-TR" sz="2100" dirty="0" err="1">
                <a:ea typeface="ＭＳ Ｐゴシック" panose="020B0600070205080204" pitchFamily="34" charset="-128"/>
              </a:rPr>
              <a:t>Mobilizasyon</a:t>
            </a:r>
            <a:r>
              <a:rPr lang="tr-TR" altLang="tr-TR" sz="2100" dirty="0">
                <a:ea typeface="ＭＳ Ｐゴシック" panose="020B0600070205080204" pitchFamily="34" charset="-128"/>
              </a:rPr>
              <a:t> protokolü gereklidir</a:t>
            </a:r>
          </a:p>
          <a:p>
            <a:pPr eaLnBrk="1" hangingPunct="1">
              <a:lnSpc>
                <a:spcPct val="110000"/>
              </a:lnSpc>
              <a:buFont typeface="Wingdings" panose="05000000000000000000" pitchFamily="2" charset="2"/>
              <a:buChar char="§"/>
            </a:pPr>
            <a:r>
              <a:rPr lang="tr-TR" altLang="tr-TR" sz="2100" dirty="0">
                <a:ea typeface="ＭＳ Ｐゴシック" panose="020B0600070205080204" pitchFamily="34" charset="-128"/>
              </a:rPr>
              <a:t>Toplama işlemi birkaç seans/gün sürebilir</a:t>
            </a:r>
          </a:p>
          <a:p>
            <a:pPr eaLnBrk="1" hangingPunct="1">
              <a:lnSpc>
                <a:spcPct val="110000"/>
              </a:lnSpc>
              <a:buFont typeface="Wingdings" panose="05000000000000000000" pitchFamily="2" charset="2"/>
              <a:buChar char="§"/>
            </a:pPr>
            <a:r>
              <a:rPr lang="tr-TR" altLang="tr-TR" sz="2100" dirty="0" err="1">
                <a:ea typeface="ＭＳ Ｐゴシック" panose="020B0600070205080204" pitchFamily="34" charset="-128"/>
              </a:rPr>
              <a:t>Sitokin</a:t>
            </a:r>
            <a:r>
              <a:rPr lang="tr-TR" altLang="tr-TR" sz="2100" dirty="0">
                <a:ea typeface="ＭＳ Ｐゴシック" panose="020B0600070205080204" pitchFamily="34" charset="-128"/>
              </a:rPr>
              <a:t> veya </a:t>
            </a:r>
            <a:r>
              <a:rPr lang="tr-TR" altLang="tr-TR" sz="2100" dirty="0" err="1">
                <a:ea typeface="ＭＳ Ｐゴシック" panose="020B0600070205080204" pitchFamily="34" charset="-128"/>
              </a:rPr>
              <a:t>aferez</a:t>
            </a:r>
            <a:r>
              <a:rPr lang="tr-TR" altLang="tr-TR" sz="2100" dirty="0">
                <a:ea typeface="ＭＳ Ｐゴシック" panose="020B0600070205080204" pitchFamily="34" charset="-128"/>
              </a:rPr>
              <a:t> işlemine bağlı komplikasyonlar görülebilir</a:t>
            </a:r>
          </a:p>
          <a:p>
            <a:pPr eaLnBrk="1" hangingPunct="1">
              <a:lnSpc>
                <a:spcPct val="110000"/>
              </a:lnSpc>
              <a:buFont typeface="Wingdings" panose="05000000000000000000" pitchFamily="2" charset="2"/>
              <a:buChar char="§"/>
            </a:pPr>
            <a:r>
              <a:rPr lang="tr-TR" altLang="tr-TR" sz="2100" dirty="0">
                <a:ea typeface="ＭＳ Ｐゴシック" panose="020B0600070205080204" pitchFamily="34" charset="-128"/>
              </a:rPr>
              <a:t>Dondurulmuş ürünün </a:t>
            </a:r>
            <a:r>
              <a:rPr lang="tr-TR" altLang="tr-TR" sz="2100" dirty="0" err="1">
                <a:ea typeface="ＭＳ Ｐゴシック" panose="020B0600070205080204" pitchFamily="34" charset="-128"/>
              </a:rPr>
              <a:t>infüzyonu</a:t>
            </a:r>
            <a:r>
              <a:rPr lang="tr-TR" altLang="tr-TR" sz="2100" dirty="0">
                <a:ea typeface="ＭＳ Ｐゴシック" panose="020B0600070205080204" pitchFamily="34" charset="-128"/>
              </a:rPr>
              <a:t> sırasında görülebilecek yan etkiler</a:t>
            </a:r>
          </a:p>
          <a:p>
            <a:pPr eaLnBrk="1" hangingPunct="1">
              <a:lnSpc>
                <a:spcPct val="110000"/>
              </a:lnSpc>
              <a:buFont typeface="Wingdings" panose="05000000000000000000" pitchFamily="2" charset="2"/>
              <a:buChar char="§"/>
            </a:pPr>
            <a:r>
              <a:rPr lang="tr-TR" altLang="tr-TR" sz="2100" dirty="0">
                <a:ea typeface="ＭＳ Ｐゴシック" panose="020B0600070205080204" pitchFamily="34" charset="-128"/>
              </a:rPr>
              <a:t>PKH içeriğinin Kİ</a:t>
            </a:r>
            <a:r>
              <a:rPr lang="ja-JP" altLang="tr-TR" sz="2100" dirty="0">
                <a:ea typeface="ＭＳ Ｐゴシック" panose="020B0600070205080204" pitchFamily="34" charset="-128"/>
              </a:rPr>
              <a:t>’</a:t>
            </a:r>
            <a:r>
              <a:rPr lang="tr-TR" altLang="ja-JP" sz="2100" dirty="0">
                <a:ea typeface="ＭＳ Ｐゴシック" panose="020B0600070205080204" pitchFamily="34" charset="-128"/>
              </a:rPr>
              <a:t>ne göre yaklaşık 10 kat daha fazla T-lenfosit içermesi GVHH riskini arttırabilir.</a:t>
            </a:r>
          </a:p>
          <a:p>
            <a:pPr lvl="1" eaLnBrk="1" hangingPunct="1">
              <a:lnSpc>
                <a:spcPct val="110000"/>
              </a:lnSpc>
              <a:buFont typeface="Wingdings" panose="05000000000000000000" pitchFamily="2" charset="2"/>
              <a:buChar char="§"/>
            </a:pPr>
            <a:r>
              <a:rPr lang="tr-TR" altLang="tr-TR" sz="2100" dirty="0">
                <a:ea typeface="ＭＳ Ｐゴシック" panose="020B0600070205080204" pitchFamily="34" charset="-128"/>
              </a:rPr>
              <a:t>Akut GVHH gelişimine etkisi yok</a:t>
            </a:r>
          </a:p>
          <a:p>
            <a:pPr lvl="2" eaLnBrk="1" hangingPunct="1">
              <a:lnSpc>
                <a:spcPct val="110000"/>
              </a:lnSpc>
              <a:buFont typeface="Wingdings" panose="05000000000000000000" pitchFamily="2" charset="2"/>
              <a:buChar char="§"/>
            </a:pPr>
            <a:r>
              <a:rPr lang="tr-TR" altLang="tr-TR" dirty="0">
                <a:ea typeface="ＭＳ Ｐゴシック" panose="020B0600070205080204" pitchFamily="34" charset="-128"/>
              </a:rPr>
              <a:t>Kronik GVHH </a:t>
            </a:r>
            <a:r>
              <a:rPr lang="tr-TR" altLang="tr-TR" dirty="0" err="1">
                <a:ea typeface="ＭＳ Ｐゴシック" panose="020B0600070205080204" pitchFamily="34" charset="-128"/>
              </a:rPr>
              <a:t>insidansını</a:t>
            </a:r>
            <a:r>
              <a:rPr lang="tr-TR" altLang="tr-TR" dirty="0">
                <a:ea typeface="ＭＳ Ｐゴシック" panose="020B0600070205080204" pitchFamily="34" charset="-128"/>
              </a:rPr>
              <a:t> arttırabilir.</a:t>
            </a:r>
          </a:p>
        </p:txBody>
      </p:sp>
      <p:sp>
        <p:nvSpPr>
          <p:cNvPr id="38914" name="Line 4">
            <a:extLst>
              <a:ext uri="{FF2B5EF4-FFF2-40B4-BE49-F238E27FC236}">
                <a16:creationId xmlns:a16="http://schemas.microsoft.com/office/drawing/2014/main" id="{05C62DCA-99B2-C440-9D37-46828D74711F}"/>
              </a:ext>
            </a:extLst>
          </p:cNvPr>
          <p:cNvSpPr>
            <a:spLocks noChangeShapeType="1"/>
          </p:cNvSpPr>
          <p:nvPr/>
        </p:nvSpPr>
        <p:spPr bwMode="auto">
          <a:xfrm>
            <a:off x="1524000" y="1292225"/>
            <a:ext cx="9144000" cy="0"/>
          </a:xfrm>
          <a:prstGeom prst="line">
            <a:avLst/>
          </a:prstGeom>
          <a:noFill/>
          <a:ln w="57150">
            <a:solidFill>
              <a:srgbClr val="FF000D"/>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tr-TR"/>
          </a:p>
        </p:txBody>
      </p:sp>
      <p:sp>
        <p:nvSpPr>
          <p:cNvPr id="3" name="Metin kutusu 2"/>
          <p:cNvSpPr txBox="1"/>
          <p:nvPr/>
        </p:nvSpPr>
        <p:spPr>
          <a:xfrm>
            <a:off x="1524000" y="753979"/>
            <a:ext cx="9036051" cy="523220"/>
          </a:xfrm>
          <a:prstGeom prst="rect">
            <a:avLst/>
          </a:prstGeom>
          <a:noFill/>
        </p:spPr>
        <p:txBody>
          <a:bodyPr wrap="square" rtlCol="0">
            <a:spAutoFit/>
          </a:bodyPr>
          <a:lstStyle/>
          <a:p>
            <a:r>
              <a:rPr lang="tr-TR" sz="2800" b="1" dirty="0" err="1">
                <a:cs typeface="Times New Roman" pitchFamily="18" charset="0"/>
              </a:rPr>
              <a:t>Periferik</a:t>
            </a:r>
            <a:r>
              <a:rPr lang="tr-TR" sz="2800" b="1" dirty="0">
                <a:cs typeface="Times New Roman" pitchFamily="18" charset="0"/>
              </a:rPr>
              <a:t> Kök Hücre Dezavantajları</a:t>
            </a:r>
            <a:endParaRPr lang="tr-TR" sz="2800" dirty="0"/>
          </a:p>
        </p:txBody>
      </p:sp>
    </p:spTree>
    <p:extLst>
      <p:ext uri="{BB962C8B-B14F-4D97-AF65-F5344CB8AC3E}">
        <p14:creationId xmlns:p14="http://schemas.microsoft.com/office/powerpoint/2010/main" val="20160797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b="1" dirty="0" err="1">
                <a:latin typeface="+mn-lt"/>
                <a:cs typeface="Times New Roman" pitchFamily="18" charset="0"/>
              </a:rPr>
              <a:t>Periferik</a:t>
            </a:r>
            <a:r>
              <a:rPr lang="tr-TR" sz="2400" b="1" dirty="0">
                <a:latin typeface="+mn-lt"/>
                <a:cs typeface="Times New Roman" pitchFamily="18" charset="0"/>
              </a:rPr>
              <a:t> Kök Hücre </a:t>
            </a:r>
            <a:r>
              <a:rPr lang="tr-TR" sz="2400" b="1" dirty="0" err="1">
                <a:latin typeface="+mn-lt"/>
                <a:cs typeface="Times New Roman" pitchFamily="18" charset="0"/>
              </a:rPr>
              <a:t>Mobilizasyonu</a:t>
            </a:r>
            <a:r>
              <a:rPr lang="tr-TR" sz="2400" b="1" dirty="0">
                <a:latin typeface="+mn-lt"/>
                <a:cs typeface="Times New Roman" pitchFamily="18" charset="0"/>
              </a:rPr>
              <a:t> Nedir?</a:t>
            </a:r>
          </a:p>
        </p:txBody>
      </p:sp>
      <p:sp>
        <p:nvSpPr>
          <p:cNvPr id="3" name="2 İçerik Yer Tutucusu"/>
          <p:cNvSpPr>
            <a:spLocks noGrp="1"/>
          </p:cNvSpPr>
          <p:nvPr>
            <p:ph idx="1"/>
          </p:nvPr>
        </p:nvSpPr>
        <p:spPr>
          <a:xfrm>
            <a:off x="838200" y="1600201"/>
            <a:ext cx="5977880" cy="4525963"/>
          </a:xfrm>
        </p:spPr>
        <p:txBody>
          <a:bodyPr>
            <a:normAutofit/>
          </a:bodyPr>
          <a:lstStyle/>
          <a:p>
            <a:pPr algn="just">
              <a:buFont typeface="Wingdings" pitchFamily="2" charset="2"/>
              <a:buChar char="Ø"/>
            </a:pPr>
            <a:r>
              <a:rPr lang="tr-TR" sz="2000" dirty="0" err="1"/>
              <a:t>Mobilizasyon</a:t>
            </a:r>
            <a:r>
              <a:rPr lang="tr-TR" sz="2000" dirty="0"/>
              <a:t>= </a:t>
            </a:r>
            <a:r>
              <a:rPr lang="tr-TR" sz="2000" dirty="0" err="1"/>
              <a:t>Kİ’den</a:t>
            </a:r>
            <a:r>
              <a:rPr lang="tr-TR" sz="2000" dirty="0"/>
              <a:t> </a:t>
            </a:r>
            <a:r>
              <a:rPr lang="tr-TR" sz="2000" dirty="0" err="1"/>
              <a:t>PK’a</a:t>
            </a:r>
            <a:r>
              <a:rPr lang="tr-TR" sz="2000" dirty="0"/>
              <a:t> kök hücre geçişi sağlamak</a:t>
            </a:r>
          </a:p>
          <a:p>
            <a:pPr algn="just">
              <a:buFont typeface="Wingdings" pitchFamily="2" charset="2"/>
              <a:buChar char="Ø"/>
            </a:pPr>
            <a:r>
              <a:rPr lang="tr-TR" sz="2000" dirty="0" err="1"/>
              <a:t>Mobilizasyon</a:t>
            </a:r>
            <a:r>
              <a:rPr lang="tr-TR" sz="2000" dirty="0"/>
              <a:t> rejimi= PK kök hücre içeriğini artırmak için kullanılan ajan</a:t>
            </a:r>
          </a:p>
          <a:p>
            <a:pPr algn="just">
              <a:buFont typeface="Wingdings" pitchFamily="2" charset="2"/>
              <a:buChar char="Ø"/>
            </a:pPr>
            <a:r>
              <a:rPr lang="tr-TR" sz="2000" dirty="0"/>
              <a:t> Çünkü PK kök hücre içeriği </a:t>
            </a:r>
            <a:r>
              <a:rPr lang="tr-TR" sz="2000" dirty="0" err="1"/>
              <a:t>Kİ’ndekinden</a:t>
            </a:r>
            <a:r>
              <a:rPr lang="tr-TR" sz="2000" dirty="0"/>
              <a:t> 10-100 kez daha az:</a:t>
            </a:r>
          </a:p>
          <a:p>
            <a:pPr algn="just">
              <a:buFont typeface="Wingdings" pitchFamily="2" charset="2"/>
              <a:buChar char="§"/>
            </a:pPr>
            <a:r>
              <a:rPr lang="tr-TR" sz="2000" dirty="0"/>
              <a:t>Kİ = hücrelerin %1-4’i CD34 eksprese eder</a:t>
            </a:r>
          </a:p>
          <a:p>
            <a:pPr algn="just">
              <a:buFont typeface="Wingdings" pitchFamily="2" charset="2"/>
              <a:buChar char="§"/>
            </a:pPr>
            <a:r>
              <a:rPr lang="tr-TR" sz="2000" dirty="0"/>
              <a:t>PK = hücrelerin %0.03-% 0.1 CD34 eksprese eder</a:t>
            </a:r>
          </a:p>
        </p:txBody>
      </p:sp>
      <p:sp>
        <p:nvSpPr>
          <p:cNvPr id="4" name="3 Dikdörtgen"/>
          <p:cNvSpPr/>
          <p:nvPr/>
        </p:nvSpPr>
        <p:spPr>
          <a:xfrm>
            <a:off x="7176121" y="6237312"/>
            <a:ext cx="3212739" cy="369332"/>
          </a:xfrm>
          <a:prstGeom prst="rect">
            <a:avLst/>
          </a:prstGeom>
        </p:spPr>
        <p:txBody>
          <a:bodyPr wrap="none">
            <a:spAutoFit/>
          </a:bodyPr>
          <a:lstStyle/>
          <a:p>
            <a:r>
              <a:rPr lang="tr-TR" dirty="0" err="1"/>
              <a:t>Blood</a:t>
            </a:r>
            <a:r>
              <a:rPr lang="tr-TR" dirty="0"/>
              <a:t> 2011; 118(17): 4530-4540</a:t>
            </a:r>
          </a:p>
        </p:txBody>
      </p:sp>
      <p:pic>
        <p:nvPicPr>
          <p:cNvPr id="57346" name="Picture 2"/>
          <p:cNvPicPr>
            <a:picLocks noChangeAspect="1" noChangeArrowheads="1"/>
          </p:cNvPicPr>
          <p:nvPr/>
        </p:nvPicPr>
        <p:blipFill>
          <a:blip r:embed="rId2" cstate="print"/>
          <a:srcRect/>
          <a:stretch>
            <a:fillRect/>
          </a:stretch>
        </p:blipFill>
        <p:spPr bwMode="auto">
          <a:xfrm>
            <a:off x="6744072" y="1268760"/>
            <a:ext cx="3600400" cy="4680520"/>
          </a:xfrm>
          <a:prstGeom prst="rect">
            <a:avLst/>
          </a:prstGeom>
          <a:noFill/>
          <a:ln w="9525">
            <a:noFill/>
            <a:miter lim="800000"/>
            <a:headEnd/>
            <a:tailEnd/>
          </a:ln>
        </p:spPr>
      </p:pic>
    </p:spTree>
    <p:extLst>
      <p:ext uri="{BB962C8B-B14F-4D97-AF65-F5344CB8AC3E}">
        <p14:creationId xmlns:p14="http://schemas.microsoft.com/office/powerpoint/2010/main" val="257982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Grp="1" noChangeAspect="1" noChangeArrowheads="1"/>
          </p:cNvPicPr>
          <p:nvPr>
            <p:ph idx="1"/>
          </p:nvPr>
        </p:nvPicPr>
        <p:blipFill>
          <a:blip r:embed="rId2" cstate="print"/>
          <a:srcRect/>
          <a:stretch>
            <a:fillRect/>
          </a:stretch>
        </p:blipFill>
        <p:spPr bwMode="auto">
          <a:xfrm>
            <a:off x="1991544" y="620689"/>
            <a:ext cx="4032448" cy="5040560"/>
          </a:xfrm>
          <a:prstGeom prst="rect">
            <a:avLst/>
          </a:prstGeom>
          <a:noFill/>
          <a:ln w="9525">
            <a:noFill/>
            <a:miter lim="800000"/>
            <a:headEnd/>
            <a:tailEnd/>
          </a:ln>
        </p:spPr>
      </p:pic>
      <p:sp>
        <p:nvSpPr>
          <p:cNvPr id="5" name="4 Dikdörtgen"/>
          <p:cNvSpPr/>
          <p:nvPr/>
        </p:nvSpPr>
        <p:spPr>
          <a:xfrm>
            <a:off x="6312024" y="2276873"/>
            <a:ext cx="3960440" cy="2246769"/>
          </a:xfrm>
          <a:prstGeom prst="rect">
            <a:avLst/>
          </a:prstGeom>
        </p:spPr>
        <p:txBody>
          <a:bodyPr wrap="square">
            <a:spAutoFit/>
          </a:bodyPr>
          <a:lstStyle/>
          <a:p>
            <a:pPr marL="342900" indent="-342900" algn="just">
              <a:buFont typeface="Wingdings" panose="05000000000000000000" pitchFamily="2" charset="2"/>
              <a:buChar char="§"/>
            </a:pPr>
            <a:r>
              <a:rPr lang="tr-TR" sz="2000" dirty="0">
                <a:cs typeface="Times New Roman" pitchFamily="18" charset="0"/>
              </a:rPr>
              <a:t>Kök Hücrenin Kİ tutunması önemli rol alan Reseptör </a:t>
            </a:r>
            <a:r>
              <a:rPr lang="tr-TR" sz="2000" dirty="0" err="1">
                <a:cs typeface="Times New Roman" pitchFamily="18" charset="0"/>
              </a:rPr>
              <a:t>Ligand</a:t>
            </a:r>
            <a:r>
              <a:rPr lang="tr-TR" sz="2000" dirty="0">
                <a:cs typeface="Times New Roman" pitchFamily="18" charset="0"/>
              </a:rPr>
              <a:t> etkileşimleri: CXCR4 / SDF-1</a:t>
            </a:r>
          </a:p>
          <a:p>
            <a:pPr marL="342900" indent="-342900" algn="just">
              <a:buFont typeface="Wingdings" panose="05000000000000000000" pitchFamily="2" charset="2"/>
              <a:buChar char="§"/>
            </a:pPr>
            <a:r>
              <a:rPr lang="tr-TR" sz="2000" dirty="0">
                <a:cs typeface="Times New Roman" pitchFamily="18" charset="0"/>
              </a:rPr>
              <a:t> VLA-4 / VCAM-1</a:t>
            </a:r>
          </a:p>
          <a:p>
            <a:pPr marL="342900" indent="-342900" algn="just">
              <a:buFont typeface="Wingdings" panose="05000000000000000000" pitchFamily="2" charset="2"/>
              <a:buChar char="§"/>
            </a:pPr>
            <a:r>
              <a:rPr lang="tr-TR" sz="2000" dirty="0">
                <a:cs typeface="Times New Roman" pitchFamily="18" charset="0"/>
              </a:rPr>
              <a:t>CD44 / HA </a:t>
            </a:r>
          </a:p>
          <a:p>
            <a:pPr marL="342900" indent="-342900" algn="just">
              <a:buFont typeface="Wingdings" panose="05000000000000000000" pitchFamily="2" charset="2"/>
              <a:buChar char="§"/>
            </a:pPr>
            <a:r>
              <a:rPr lang="tr-TR" sz="2000" dirty="0">
                <a:cs typeface="Times New Roman" pitchFamily="18" charset="0"/>
              </a:rPr>
              <a:t>CD62 / PSLG </a:t>
            </a:r>
          </a:p>
          <a:p>
            <a:pPr marL="342900" indent="-342900" algn="just">
              <a:buFont typeface="Wingdings" panose="05000000000000000000" pitchFamily="2" charset="2"/>
              <a:buChar char="§"/>
            </a:pPr>
            <a:r>
              <a:rPr lang="tr-TR" sz="2000" dirty="0">
                <a:cs typeface="Times New Roman" pitchFamily="18" charset="0"/>
              </a:rPr>
              <a:t>c-kit / KL </a:t>
            </a:r>
          </a:p>
        </p:txBody>
      </p:sp>
    </p:spTree>
    <p:extLst>
      <p:ext uri="{BB962C8B-B14F-4D97-AF65-F5344CB8AC3E}">
        <p14:creationId xmlns:p14="http://schemas.microsoft.com/office/powerpoint/2010/main" val="3031364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35560" y="274638"/>
            <a:ext cx="7560840" cy="1143000"/>
          </a:xfrm>
        </p:spPr>
        <p:txBody>
          <a:bodyPr>
            <a:normAutofit/>
          </a:bodyPr>
          <a:lstStyle/>
          <a:p>
            <a:r>
              <a:rPr lang="tr-TR" sz="2000" b="1" dirty="0" err="1">
                <a:latin typeface="+mn-lt"/>
                <a:cs typeface="Times New Roman" pitchFamily="18" charset="0"/>
              </a:rPr>
              <a:t>Periferik</a:t>
            </a:r>
            <a:r>
              <a:rPr lang="tr-TR" sz="2000" b="1" dirty="0">
                <a:latin typeface="+mn-lt"/>
                <a:cs typeface="Times New Roman" pitchFamily="18" charset="0"/>
              </a:rPr>
              <a:t> Kök Hücre </a:t>
            </a:r>
            <a:r>
              <a:rPr lang="tr-TR" sz="2000" b="1" dirty="0" err="1">
                <a:latin typeface="+mn-lt"/>
                <a:cs typeface="Times New Roman" pitchFamily="18" charset="0"/>
              </a:rPr>
              <a:t>Mobilizasyonu</a:t>
            </a:r>
            <a:endParaRPr lang="tr-TR" sz="2000" b="1" dirty="0">
              <a:latin typeface="+mn-lt"/>
              <a:cs typeface="Times New Roman" pitchFamily="18" charset="0"/>
            </a:endParaRPr>
          </a:p>
        </p:txBody>
      </p:sp>
      <p:pic>
        <p:nvPicPr>
          <p:cNvPr id="9218" name="Picture 2"/>
          <p:cNvPicPr>
            <a:picLocks noGrp="1" noChangeAspect="1" noChangeArrowheads="1"/>
          </p:cNvPicPr>
          <p:nvPr>
            <p:ph idx="1"/>
          </p:nvPr>
        </p:nvPicPr>
        <p:blipFill>
          <a:blip r:embed="rId2" cstate="print"/>
          <a:srcRect/>
          <a:stretch>
            <a:fillRect/>
          </a:stretch>
        </p:blipFill>
        <p:spPr bwMode="auto">
          <a:xfrm>
            <a:off x="2135560" y="1340768"/>
            <a:ext cx="7992888" cy="5040560"/>
          </a:xfrm>
          <a:prstGeom prst="rect">
            <a:avLst/>
          </a:prstGeom>
          <a:noFill/>
          <a:ln w="9525">
            <a:noFill/>
            <a:miter lim="800000"/>
            <a:headEnd/>
            <a:tailEnd/>
          </a:ln>
        </p:spPr>
      </p:pic>
    </p:spTree>
    <p:extLst>
      <p:ext uri="{BB962C8B-B14F-4D97-AF65-F5344CB8AC3E}">
        <p14:creationId xmlns:p14="http://schemas.microsoft.com/office/powerpoint/2010/main" val="2990091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801979" y="365125"/>
            <a:ext cx="5117432" cy="517191"/>
          </a:xfrm>
        </p:spPr>
        <p:txBody>
          <a:bodyPr>
            <a:normAutofit/>
          </a:bodyPr>
          <a:lstStyle/>
          <a:p>
            <a:r>
              <a:rPr lang="fi-FI" sz="2000" b="1" dirty="0">
                <a:latin typeface="+mn-lt"/>
                <a:cs typeface="Times New Roman" pitchFamily="18" charset="0"/>
              </a:rPr>
              <a:t>KORDON KANI KÖK HÜCRE TOPLAMA</a:t>
            </a:r>
            <a:endParaRPr lang="tr-TR" sz="2000" b="1" dirty="0">
              <a:latin typeface="+mn-lt"/>
              <a:cs typeface="Times New Roman" pitchFamily="18" charset="0"/>
            </a:endParaRPr>
          </a:p>
        </p:txBody>
      </p:sp>
      <p:pic>
        <p:nvPicPr>
          <p:cNvPr id="10242" name="Picture 2"/>
          <p:cNvPicPr>
            <a:picLocks noGrp="1" noChangeAspect="1" noChangeArrowheads="1"/>
          </p:cNvPicPr>
          <p:nvPr>
            <p:ph idx="1"/>
          </p:nvPr>
        </p:nvPicPr>
        <p:blipFill>
          <a:blip r:embed="rId2" cstate="print"/>
          <a:srcRect/>
          <a:stretch>
            <a:fillRect/>
          </a:stretch>
        </p:blipFill>
        <p:spPr bwMode="auto">
          <a:xfrm>
            <a:off x="2351585" y="1268761"/>
            <a:ext cx="7362825" cy="2924175"/>
          </a:xfrm>
          <a:prstGeom prst="rect">
            <a:avLst/>
          </a:prstGeom>
          <a:noFill/>
          <a:ln w="9525">
            <a:noFill/>
            <a:miter lim="800000"/>
            <a:headEnd/>
            <a:tailEnd/>
          </a:ln>
        </p:spPr>
      </p:pic>
      <p:sp>
        <p:nvSpPr>
          <p:cNvPr id="5" name="4 Dikdörtgen"/>
          <p:cNvSpPr/>
          <p:nvPr/>
        </p:nvSpPr>
        <p:spPr>
          <a:xfrm>
            <a:off x="2279576" y="4180344"/>
            <a:ext cx="7416824" cy="1938992"/>
          </a:xfrm>
          <a:prstGeom prst="rect">
            <a:avLst/>
          </a:prstGeom>
        </p:spPr>
        <p:txBody>
          <a:bodyPr wrap="square">
            <a:spAutoFit/>
          </a:bodyPr>
          <a:lstStyle/>
          <a:p>
            <a:pPr marL="342900" indent="-342900" algn="just">
              <a:buFont typeface="Wingdings" panose="05000000000000000000" pitchFamily="2" charset="2"/>
              <a:buChar char="§"/>
            </a:pPr>
            <a:r>
              <a:rPr lang="tr-TR" sz="2000" dirty="0">
                <a:cs typeface="Times New Roman" pitchFamily="18" charset="0"/>
              </a:rPr>
              <a:t>Kordon kanı plasenta </a:t>
            </a:r>
            <a:r>
              <a:rPr lang="tr-TR" sz="2000" dirty="0" err="1">
                <a:cs typeface="Times New Roman" pitchFamily="18" charset="0"/>
              </a:rPr>
              <a:t>uterusta</a:t>
            </a:r>
            <a:r>
              <a:rPr lang="tr-TR" sz="2000" dirty="0">
                <a:cs typeface="Times New Roman" pitchFamily="18" charset="0"/>
              </a:rPr>
              <a:t> iken veya doğumdan sonra elde edilir </a:t>
            </a:r>
          </a:p>
          <a:p>
            <a:pPr marL="342900" indent="-342900" algn="just">
              <a:buFont typeface="Wingdings" panose="05000000000000000000" pitchFamily="2" charset="2"/>
              <a:buChar char="§"/>
            </a:pPr>
            <a:r>
              <a:rPr lang="tr-TR" sz="2000" dirty="0">
                <a:cs typeface="Times New Roman" pitchFamily="18" charset="0"/>
              </a:rPr>
              <a:t> Bebek doğduktan sonra </a:t>
            </a:r>
            <a:r>
              <a:rPr lang="tr-TR" sz="2000" dirty="0" err="1">
                <a:cs typeface="Times New Roman" pitchFamily="18" charset="0"/>
              </a:rPr>
              <a:t>kord</a:t>
            </a:r>
            <a:r>
              <a:rPr lang="tr-TR" sz="2000" dirty="0">
                <a:cs typeface="Times New Roman" pitchFamily="18" charset="0"/>
              </a:rPr>
              <a:t> </a:t>
            </a:r>
            <a:r>
              <a:rPr lang="tr-TR" sz="2000" dirty="0" err="1">
                <a:cs typeface="Times New Roman" pitchFamily="18" charset="0"/>
              </a:rPr>
              <a:t>klemplenir</a:t>
            </a:r>
            <a:endParaRPr lang="tr-TR" sz="2000" dirty="0">
              <a:cs typeface="Times New Roman" pitchFamily="18" charset="0"/>
            </a:endParaRPr>
          </a:p>
          <a:p>
            <a:pPr marL="342900" indent="-342900" algn="just">
              <a:buFont typeface="Wingdings" panose="05000000000000000000" pitchFamily="2" charset="2"/>
              <a:buChar char="§"/>
            </a:pPr>
            <a:r>
              <a:rPr lang="tr-TR" sz="2000" dirty="0">
                <a:cs typeface="Times New Roman" pitchFamily="18" charset="0"/>
              </a:rPr>
              <a:t> </a:t>
            </a:r>
            <a:r>
              <a:rPr lang="tr-TR" sz="2000" dirty="0" err="1">
                <a:cs typeface="Times New Roman" pitchFamily="18" charset="0"/>
              </a:rPr>
              <a:t>Umblikal</a:t>
            </a:r>
            <a:r>
              <a:rPr lang="tr-TR" sz="2000" dirty="0">
                <a:cs typeface="Times New Roman" pitchFamily="18" charset="0"/>
              </a:rPr>
              <a:t> </a:t>
            </a:r>
            <a:r>
              <a:rPr lang="tr-TR" sz="2000" dirty="0" err="1">
                <a:cs typeface="Times New Roman" pitchFamily="18" charset="0"/>
              </a:rPr>
              <a:t>kord</a:t>
            </a:r>
            <a:r>
              <a:rPr lang="tr-TR" sz="2000" dirty="0">
                <a:cs typeface="Times New Roman" pitchFamily="18" charset="0"/>
              </a:rPr>
              <a:t> antiseptik solüsyon ile silinir </a:t>
            </a:r>
          </a:p>
          <a:p>
            <a:pPr marL="342900" indent="-342900" algn="just">
              <a:buFont typeface="Wingdings" panose="05000000000000000000" pitchFamily="2" charset="2"/>
              <a:buChar char="§"/>
            </a:pPr>
            <a:r>
              <a:rPr lang="tr-TR" sz="2000" dirty="0">
                <a:cs typeface="Times New Roman" pitchFamily="18" charset="0"/>
              </a:rPr>
              <a:t> Plasenta ve </a:t>
            </a:r>
            <a:r>
              <a:rPr lang="tr-TR" sz="2000" dirty="0" err="1">
                <a:cs typeface="Times New Roman" pitchFamily="18" charset="0"/>
              </a:rPr>
              <a:t>umbilikal</a:t>
            </a:r>
            <a:r>
              <a:rPr lang="tr-TR" sz="2000" dirty="0">
                <a:cs typeface="Times New Roman" pitchFamily="18" charset="0"/>
              </a:rPr>
              <a:t> </a:t>
            </a:r>
            <a:r>
              <a:rPr lang="tr-TR" sz="2000" dirty="0" err="1">
                <a:cs typeface="Times New Roman" pitchFamily="18" charset="0"/>
              </a:rPr>
              <a:t>kordda</a:t>
            </a:r>
            <a:r>
              <a:rPr lang="tr-TR" sz="2000" dirty="0">
                <a:cs typeface="Times New Roman" pitchFamily="18" charset="0"/>
              </a:rPr>
              <a:t> kalan 40-100 ml kan alınır</a:t>
            </a:r>
          </a:p>
          <a:p>
            <a:pPr marL="342900" indent="-342900" algn="just">
              <a:buFont typeface="Wingdings" panose="05000000000000000000" pitchFamily="2" charset="2"/>
              <a:buChar char="§"/>
            </a:pPr>
            <a:r>
              <a:rPr lang="tr-TR" sz="2000" dirty="0">
                <a:cs typeface="Times New Roman" pitchFamily="18" charset="0"/>
              </a:rPr>
              <a:t> Toplama işlemi 2-4 dakika sürmektedir</a:t>
            </a:r>
          </a:p>
        </p:txBody>
      </p:sp>
    </p:spTree>
    <p:extLst>
      <p:ext uri="{BB962C8B-B14F-4D97-AF65-F5344CB8AC3E}">
        <p14:creationId xmlns:p14="http://schemas.microsoft.com/office/powerpoint/2010/main" val="1739552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899483" y="1124744"/>
            <a:ext cx="4427984" cy="3816424"/>
          </a:xfrm>
        </p:spPr>
        <p:txBody>
          <a:bodyPr>
            <a:normAutofit fontScale="92500" lnSpcReduction="10000"/>
          </a:bodyPr>
          <a:lstStyle/>
          <a:p>
            <a:pPr algn="just">
              <a:buFont typeface="Wingdings" panose="05000000000000000000" pitchFamily="2" charset="2"/>
              <a:buChar char="§"/>
            </a:pPr>
            <a:r>
              <a:rPr lang="tr-TR" sz="2400" dirty="0">
                <a:cs typeface="Times New Roman" pitchFamily="18" charset="0"/>
              </a:rPr>
              <a:t> </a:t>
            </a:r>
            <a:r>
              <a:rPr lang="tr-TR" sz="2100" dirty="0">
                <a:cs typeface="Times New Roman" pitchFamily="18" charset="0"/>
              </a:rPr>
              <a:t>Toplanan </a:t>
            </a:r>
            <a:r>
              <a:rPr lang="tr-TR" sz="2100" dirty="0" err="1">
                <a:cs typeface="Times New Roman" pitchFamily="18" charset="0"/>
              </a:rPr>
              <a:t>kord</a:t>
            </a:r>
            <a:r>
              <a:rPr lang="tr-TR" sz="2100" dirty="0">
                <a:cs typeface="Times New Roman" pitchFamily="18" charset="0"/>
              </a:rPr>
              <a:t> kanından kültür için örnek alınır</a:t>
            </a:r>
          </a:p>
          <a:p>
            <a:pPr algn="just">
              <a:buFont typeface="Wingdings" panose="05000000000000000000" pitchFamily="2" charset="2"/>
              <a:buChar char="§"/>
            </a:pPr>
            <a:r>
              <a:rPr lang="tr-TR" sz="2100" dirty="0">
                <a:cs typeface="Times New Roman" pitchFamily="18" charset="0"/>
              </a:rPr>
              <a:t>Anne kanından: HIV, HBV, HCV, CMV, </a:t>
            </a:r>
            <a:r>
              <a:rPr lang="tr-TR" sz="2100" dirty="0" err="1">
                <a:cs typeface="Times New Roman" pitchFamily="18" charset="0"/>
              </a:rPr>
              <a:t>sifiliz</a:t>
            </a:r>
            <a:r>
              <a:rPr lang="tr-TR" sz="2100" dirty="0">
                <a:cs typeface="Times New Roman" pitchFamily="18" charset="0"/>
              </a:rPr>
              <a:t>, </a:t>
            </a:r>
            <a:r>
              <a:rPr lang="tr-TR" sz="2100" dirty="0" err="1">
                <a:cs typeface="Times New Roman" pitchFamily="18" charset="0"/>
              </a:rPr>
              <a:t>toksoplazma</a:t>
            </a:r>
            <a:r>
              <a:rPr lang="tr-TR" sz="2100" dirty="0">
                <a:cs typeface="Times New Roman" pitchFamily="18" charset="0"/>
              </a:rPr>
              <a:t> ve diğer </a:t>
            </a:r>
            <a:r>
              <a:rPr lang="tr-TR" sz="2100" dirty="0" err="1">
                <a:cs typeface="Times New Roman" pitchFamily="18" charset="0"/>
              </a:rPr>
              <a:t>prevalansı</a:t>
            </a:r>
            <a:r>
              <a:rPr lang="tr-TR" sz="2100" dirty="0">
                <a:cs typeface="Times New Roman" pitchFamily="18" charset="0"/>
              </a:rPr>
              <a:t> yüksek hastalık testleri </a:t>
            </a:r>
          </a:p>
          <a:p>
            <a:pPr algn="just">
              <a:buFont typeface="Wingdings" panose="05000000000000000000" pitchFamily="2" charset="2"/>
              <a:buChar char="§"/>
            </a:pPr>
            <a:r>
              <a:rPr lang="tr-TR" sz="2100" dirty="0">
                <a:cs typeface="Times New Roman" pitchFamily="18" charset="0"/>
              </a:rPr>
              <a:t>Kordon kanından: Genetik</a:t>
            </a:r>
          </a:p>
          <a:p>
            <a:pPr algn="just">
              <a:buFont typeface="Wingdings" panose="05000000000000000000" pitchFamily="2" charset="2"/>
              <a:buChar char="§"/>
            </a:pPr>
            <a:r>
              <a:rPr lang="tr-TR" sz="2100" dirty="0">
                <a:cs typeface="Times New Roman" pitchFamily="18" charset="0"/>
              </a:rPr>
              <a:t>Ürün etiketlenip, </a:t>
            </a:r>
            <a:r>
              <a:rPr lang="tr-TR" sz="2100" dirty="0" err="1">
                <a:cs typeface="Times New Roman" pitchFamily="18" charset="0"/>
              </a:rPr>
              <a:t>kriyoprotektan</a:t>
            </a:r>
            <a:r>
              <a:rPr lang="tr-TR" sz="2100" dirty="0">
                <a:cs typeface="Times New Roman" pitchFamily="18" charset="0"/>
              </a:rPr>
              <a:t> ilave edilir </a:t>
            </a:r>
          </a:p>
          <a:p>
            <a:pPr algn="just">
              <a:buFont typeface="Wingdings" panose="05000000000000000000" pitchFamily="2" charset="2"/>
              <a:buChar char="§"/>
            </a:pPr>
            <a:r>
              <a:rPr lang="tr-TR" sz="2100" dirty="0">
                <a:cs typeface="Times New Roman" pitchFamily="18" charset="0"/>
              </a:rPr>
              <a:t>Kademeli dondurucuda dondurulup -196°C de sıvı azot tankına aktarılır</a:t>
            </a:r>
          </a:p>
          <a:p>
            <a:pPr algn="just">
              <a:buFont typeface="Wingdings" panose="05000000000000000000" pitchFamily="2" charset="2"/>
              <a:buChar char="§"/>
            </a:pPr>
            <a:r>
              <a:rPr lang="tr-TR" sz="2100" dirty="0">
                <a:cs typeface="Times New Roman" pitchFamily="18" charset="0"/>
              </a:rPr>
              <a:t>En uzun 10 yıl saklanılmış </a:t>
            </a:r>
            <a:r>
              <a:rPr lang="tr-TR" sz="2100" dirty="0" err="1">
                <a:cs typeface="Times New Roman" pitchFamily="18" charset="0"/>
              </a:rPr>
              <a:t>kord</a:t>
            </a:r>
            <a:r>
              <a:rPr lang="tr-TR" sz="2100" dirty="0">
                <a:cs typeface="Times New Roman" pitchFamily="18" charset="0"/>
              </a:rPr>
              <a:t> kanın başarılı bir şekilde nakilde kullanıldığı bildirilmiştir.</a:t>
            </a:r>
          </a:p>
        </p:txBody>
      </p:sp>
      <p:pic>
        <p:nvPicPr>
          <p:cNvPr id="11266" name="Picture 2"/>
          <p:cNvPicPr>
            <a:picLocks noChangeAspect="1" noChangeArrowheads="1"/>
          </p:cNvPicPr>
          <p:nvPr/>
        </p:nvPicPr>
        <p:blipFill>
          <a:blip r:embed="rId2" cstate="print"/>
          <a:srcRect/>
          <a:stretch>
            <a:fillRect/>
          </a:stretch>
        </p:blipFill>
        <p:spPr bwMode="auto">
          <a:xfrm>
            <a:off x="2083059" y="1268760"/>
            <a:ext cx="3816424" cy="3096344"/>
          </a:xfrm>
          <a:prstGeom prst="rect">
            <a:avLst/>
          </a:prstGeom>
          <a:noFill/>
          <a:ln w="9525">
            <a:noFill/>
            <a:miter lim="800000"/>
            <a:headEnd/>
            <a:tailEnd/>
          </a:ln>
        </p:spPr>
      </p:pic>
    </p:spTree>
    <p:extLst>
      <p:ext uri="{BB962C8B-B14F-4D97-AF65-F5344CB8AC3E}">
        <p14:creationId xmlns:p14="http://schemas.microsoft.com/office/powerpoint/2010/main" val="10128623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38990" y="1281372"/>
            <a:ext cx="9978190" cy="4525963"/>
          </a:xfrm>
        </p:spPr>
        <p:txBody>
          <a:bodyPr>
            <a:normAutofit/>
          </a:bodyPr>
          <a:lstStyle/>
          <a:p>
            <a:pPr marL="0" indent="0" algn="just">
              <a:buNone/>
            </a:pPr>
            <a:r>
              <a:rPr lang="tr-TR" sz="1900" b="1" dirty="0">
                <a:cs typeface="Times New Roman" pitchFamily="18" charset="0"/>
              </a:rPr>
              <a:t> </a:t>
            </a:r>
            <a:r>
              <a:rPr lang="tr-TR" sz="2000" b="1" dirty="0" err="1">
                <a:cs typeface="Times New Roman" pitchFamily="18" charset="0"/>
              </a:rPr>
              <a:t>Hematopoetik</a:t>
            </a:r>
            <a:r>
              <a:rPr lang="tr-TR" sz="2000" b="1" dirty="0">
                <a:cs typeface="Times New Roman" pitchFamily="18" charset="0"/>
              </a:rPr>
              <a:t> kök hücrelerin dondurulması (</a:t>
            </a:r>
            <a:r>
              <a:rPr lang="tr-TR" sz="2000" b="1" dirty="0" err="1">
                <a:cs typeface="Times New Roman" pitchFamily="18" charset="0"/>
              </a:rPr>
              <a:t>kriyoprezervasyonu</a:t>
            </a:r>
            <a:r>
              <a:rPr lang="tr-TR" sz="2000" b="1" dirty="0">
                <a:cs typeface="Times New Roman" pitchFamily="18" charset="0"/>
              </a:rPr>
              <a:t>)</a:t>
            </a:r>
            <a:endParaRPr lang="tr-TR" sz="2000" dirty="0">
              <a:cs typeface="Times New Roman" pitchFamily="18" charset="0"/>
            </a:endParaRPr>
          </a:p>
          <a:p>
            <a:pPr algn="just">
              <a:buFont typeface="Wingdings" panose="05000000000000000000" pitchFamily="2" charset="2"/>
              <a:buChar char="§"/>
            </a:pPr>
            <a:r>
              <a:rPr lang="tr-TR" sz="1800" dirty="0" err="1">
                <a:cs typeface="Times New Roman" pitchFamily="18" charset="0"/>
              </a:rPr>
              <a:t>Hematopoetik</a:t>
            </a:r>
            <a:r>
              <a:rPr lang="tr-TR" sz="1800" dirty="0">
                <a:cs typeface="Times New Roman" pitchFamily="18" charset="0"/>
              </a:rPr>
              <a:t> kök hücreler 72 saate kadar </a:t>
            </a:r>
            <a:r>
              <a:rPr lang="tr-TR" sz="1800" dirty="0" err="1">
                <a:cs typeface="Times New Roman" pitchFamily="18" charset="0"/>
              </a:rPr>
              <a:t>infüze</a:t>
            </a:r>
            <a:r>
              <a:rPr lang="tr-TR" sz="1800" dirty="0">
                <a:cs typeface="Times New Roman" pitchFamily="18" charset="0"/>
              </a:rPr>
              <a:t> edilecekse, Kİ veya </a:t>
            </a:r>
            <a:r>
              <a:rPr lang="tr-TR" sz="1800" dirty="0" err="1">
                <a:cs typeface="Times New Roman" pitchFamily="18" charset="0"/>
              </a:rPr>
              <a:t>PKKH’lerin</a:t>
            </a:r>
            <a:r>
              <a:rPr lang="tr-TR" sz="1800" dirty="0">
                <a:cs typeface="Times New Roman" pitchFamily="18" charset="0"/>
              </a:rPr>
              <a:t> dondurulmasına gerek yoktur.</a:t>
            </a:r>
          </a:p>
          <a:p>
            <a:pPr algn="just">
              <a:buFont typeface="Wingdings" panose="05000000000000000000" pitchFamily="2" charset="2"/>
              <a:buChar char="§"/>
            </a:pPr>
            <a:r>
              <a:rPr lang="tr-TR" sz="1800" dirty="0">
                <a:cs typeface="Times New Roman" pitchFamily="18" charset="0"/>
              </a:rPr>
              <a:t> Merkezin protokolleri </a:t>
            </a:r>
            <a:r>
              <a:rPr lang="tr-TR" sz="1800" dirty="0" smtClean="0">
                <a:cs typeface="Times New Roman" pitchFamily="18" charset="0"/>
              </a:rPr>
              <a:t>standart </a:t>
            </a:r>
            <a:r>
              <a:rPr lang="tr-TR" sz="1800" dirty="0">
                <a:cs typeface="Times New Roman" pitchFamily="18" charset="0"/>
              </a:rPr>
              <a:t>uygulama </a:t>
            </a:r>
            <a:r>
              <a:rPr lang="tr-TR" sz="1800" dirty="0" smtClean="0">
                <a:cs typeface="Times New Roman" pitchFamily="18" charset="0"/>
              </a:rPr>
              <a:t>yöntemleri </a:t>
            </a:r>
            <a:r>
              <a:rPr lang="tr-TR" sz="1800" dirty="0">
                <a:cs typeface="Times New Roman" pitchFamily="18" charset="0"/>
              </a:rPr>
              <a:t>dikkate alınarak, kök hücre ürünü oda sıcaklığında veya uzun süreli kullanım için 4ºC'de muhafaza edilebilir.</a:t>
            </a:r>
          </a:p>
          <a:p>
            <a:pPr algn="just">
              <a:buFont typeface="Wingdings" panose="05000000000000000000" pitchFamily="2" charset="2"/>
              <a:buChar char="§"/>
            </a:pPr>
            <a:r>
              <a:rPr lang="tr-TR" sz="1800" dirty="0" err="1">
                <a:cs typeface="Times New Roman" pitchFamily="18" charset="0"/>
              </a:rPr>
              <a:t>HKH'lerin</a:t>
            </a:r>
            <a:r>
              <a:rPr lang="tr-TR" sz="1800" dirty="0">
                <a:cs typeface="Times New Roman" pitchFamily="18" charset="0"/>
              </a:rPr>
              <a:t> daha uzun süreli kullanımı için </a:t>
            </a:r>
            <a:r>
              <a:rPr lang="tr-TR" sz="1800" dirty="0" err="1">
                <a:cs typeface="Times New Roman" pitchFamily="18" charset="0"/>
              </a:rPr>
              <a:t>kriyoprezervasyon</a:t>
            </a:r>
            <a:r>
              <a:rPr lang="tr-TR" sz="1800" dirty="0">
                <a:cs typeface="Times New Roman" pitchFamily="18" charset="0"/>
              </a:rPr>
              <a:t> gerekir. </a:t>
            </a:r>
          </a:p>
          <a:p>
            <a:pPr algn="just">
              <a:buFont typeface="Wingdings" panose="05000000000000000000" pitchFamily="2" charset="2"/>
              <a:buChar char="§"/>
            </a:pPr>
            <a:r>
              <a:rPr lang="tr-TR" sz="1800" dirty="0">
                <a:cs typeface="Times New Roman" pitchFamily="18" charset="0"/>
              </a:rPr>
              <a:t>Bu durumda da merkezin standartlarına göre </a:t>
            </a:r>
            <a:r>
              <a:rPr lang="tr-TR" sz="1800" dirty="0" err="1">
                <a:cs typeface="Times New Roman" pitchFamily="18" charset="0"/>
              </a:rPr>
              <a:t>kriyoprezervasyon</a:t>
            </a:r>
            <a:r>
              <a:rPr lang="tr-TR" sz="1800" dirty="0">
                <a:cs typeface="Times New Roman" pitchFamily="18" charset="0"/>
              </a:rPr>
              <a:t> solüsyonu içinde dondurulması gerekmektedir</a:t>
            </a:r>
          </a:p>
          <a:p>
            <a:pPr algn="just">
              <a:buFont typeface="Wingdings" panose="05000000000000000000" pitchFamily="2" charset="2"/>
              <a:buChar char="§"/>
            </a:pPr>
            <a:r>
              <a:rPr lang="tr-TR" sz="1800" dirty="0" err="1">
                <a:cs typeface="Times New Roman" pitchFamily="18" charset="0"/>
              </a:rPr>
              <a:t>Kriyoprezervasyon</a:t>
            </a:r>
            <a:r>
              <a:rPr lang="tr-TR" sz="1800" dirty="0">
                <a:cs typeface="Times New Roman" pitchFamily="18" charset="0"/>
              </a:rPr>
              <a:t> solüsyonu olarak genellikle, </a:t>
            </a:r>
            <a:r>
              <a:rPr lang="tr-TR" sz="1800" dirty="0" err="1">
                <a:cs typeface="Times New Roman" pitchFamily="18" charset="0"/>
              </a:rPr>
              <a:t>otolog</a:t>
            </a:r>
            <a:r>
              <a:rPr lang="tr-TR" sz="1800" dirty="0">
                <a:cs typeface="Times New Roman" pitchFamily="18" charset="0"/>
              </a:rPr>
              <a:t> plazma içinde %10 DMSO, </a:t>
            </a:r>
            <a:r>
              <a:rPr lang="tr-TR" sz="1800" dirty="0" smtClean="0">
                <a:cs typeface="Times New Roman" pitchFamily="18" charset="0"/>
              </a:rPr>
              <a:t>HES (</a:t>
            </a:r>
            <a:r>
              <a:rPr lang="tr-TR" sz="1800" dirty="0" err="1"/>
              <a:t>Hidroksietil</a:t>
            </a:r>
            <a:r>
              <a:rPr lang="tr-TR" sz="1800" dirty="0"/>
              <a:t> </a:t>
            </a:r>
            <a:r>
              <a:rPr lang="tr-TR" sz="1800" dirty="0" err="1" smtClean="0"/>
              <a:t>Starch</a:t>
            </a:r>
            <a:r>
              <a:rPr lang="tr-TR" sz="1800" dirty="0" smtClean="0"/>
              <a:t>)</a:t>
            </a:r>
            <a:r>
              <a:rPr lang="tr-TR" sz="1800" dirty="0" smtClean="0">
                <a:cs typeface="Times New Roman" pitchFamily="18" charset="0"/>
              </a:rPr>
              <a:t> </a:t>
            </a:r>
            <a:r>
              <a:rPr lang="tr-TR" sz="1800" dirty="0">
                <a:cs typeface="Times New Roman" pitchFamily="18" charset="0"/>
              </a:rPr>
              <a:t>veya </a:t>
            </a:r>
            <a:r>
              <a:rPr lang="tr-TR" sz="1800" dirty="0" err="1">
                <a:cs typeface="Times New Roman" pitchFamily="18" charset="0"/>
              </a:rPr>
              <a:t>albumin</a:t>
            </a:r>
            <a:r>
              <a:rPr lang="tr-TR" sz="1800" dirty="0">
                <a:cs typeface="Times New Roman" pitchFamily="18" charset="0"/>
              </a:rPr>
              <a:t> kullanılmaktadır. </a:t>
            </a:r>
          </a:p>
          <a:p>
            <a:pPr algn="just">
              <a:buFont typeface="Wingdings" panose="05000000000000000000" pitchFamily="2" charset="2"/>
              <a:buChar char="§"/>
            </a:pPr>
            <a:r>
              <a:rPr lang="tr-TR" sz="1800" dirty="0">
                <a:cs typeface="Times New Roman" pitchFamily="18" charset="0"/>
              </a:rPr>
              <a:t>Kontrollü bir şekilde dondurulan hücreler, en az 10 yıla kadar sıvı nitrojende muhafaza edilebilir</a:t>
            </a:r>
          </a:p>
          <a:p>
            <a:pPr algn="just"/>
            <a:endParaRPr lang="tr-TR" dirty="0"/>
          </a:p>
        </p:txBody>
      </p:sp>
    </p:spTree>
    <p:extLst>
      <p:ext uri="{BB962C8B-B14F-4D97-AF65-F5344CB8AC3E}">
        <p14:creationId xmlns:p14="http://schemas.microsoft.com/office/powerpoint/2010/main" val="7361216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160294" y="188640"/>
            <a:ext cx="6916833" cy="1143000"/>
          </a:xfrm>
        </p:spPr>
        <p:txBody>
          <a:bodyPr>
            <a:normAutofit/>
          </a:bodyPr>
          <a:lstStyle/>
          <a:p>
            <a:r>
              <a:rPr lang="es-ES" sz="2800" b="1" dirty="0">
                <a:latin typeface="+mn-lt"/>
                <a:cs typeface="Times New Roman" pitchFamily="18" charset="0"/>
              </a:rPr>
              <a:t>Kök Hücre Toplama ve Dondurma</a:t>
            </a:r>
            <a:endParaRPr lang="tr-TR" sz="2800" b="1" dirty="0">
              <a:latin typeface="+mn-lt"/>
              <a:cs typeface="Times New Roman" pitchFamily="18" charset="0"/>
            </a:endParaRPr>
          </a:p>
        </p:txBody>
      </p:sp>
      <p:pic>
        <p:nvPicPr>
          <p:cNvPr id="59394" name="Picture 2"/>
          <p:cNvPicPr>
            <a:picLocks noGrp="1" noChangeAspect="1" noChangeArrowheads="1"/>
          </p:cNvPicPr>
          <p:nvPr>
            <p:ph idx="1"/>
          </p:nvPr>
        </p:nvPicPr>
        <p:blipFill>
          <a:blip r:embed="rId2" cstate="print"/>
          <a:stretch>
            <a:fillRect/>
          </a:stretch>
        </p:blipFill>
        <p:spPr bwMode="auto">
          <a:xfrm>
            <a:off x="2559819" y="1600201"/>
            <a:ext cx="7072362" cy="4525963"/>
          </a:xfrm>
          <a:prstGeom prst="rect">
            <a:avLst/>
          </a:prstGeom>
          <a:noFill/>
          <a:ln w="9525">
            <a:noFill/>
            <a:miter lim="800000"/>
            <a:headEnd/>
            <a:tailEnd/>
          </a:ln>
        </p:spPr>
      </p:pic>
    </p:spTree>
    <p:extLst>
      <p:ext uri="{BB962C8B-B14F-4D97-AF65-F5344CB8AC3E}">
        <p14:creationId xmlns:p14="http://schemas.microsoft.com/office/powerpoint/2010/main" val="4224510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p:cNvSpPr>
            <a:spLocks noChangeShapeType="1"/>
          </p:cNvSpPr>
          <p:nvPr/>
        </p:nvSpPr>
        <p:spPr bwMode="auto">
          <a:xfrm>
            <a:off x="1919288" y="4005264"/>
            <a:ext cx="8001000" cy="9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47" name="Line 3"/>
          <p:cNvSpPr>
            <a:spLocks noChangeShapeType="1"/>
          </p:cNvSpPr>
          <p:nvPr/>
        </p:nvSpPr>
        <p:spPr bwMode="auto">
          <a:xfrm>
            <a:off x="1981200" y="6858000"/>
            <a:ext cx="868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48" name="Line 4"/>
          <p:cNvSpPr>
            <a:spLocks noChangeShapeType="1"/>
          </p:cNvSpPr>
          <p:nvPr/>
        </p:nvSpPr>
        <p:spPr bwMode="auto">
          <a:xfrm>
            <a:off x="1992313" y="2852738"/>
            <a:ext cx="800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60101" name="Rectangle 5"/>
          <p:cNvSpPr>
            <a:spLocks noChangeArrowheads="1"/>
          </p:cNvSpPr>
          <p:nvPr/>
        </p:nvSpPr>
        <p:spPr bwMode="auto">
          <a:xfrm>
            <a:off x="1828800" y="1905001"/>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20000"/>
              </a:spcBef>
              <a:buClr>
                <a:schemeClr val="hlink"/>
              </a:buClr>
              <a:buSzPct val="90000"/>
              <a:buFont typeface="Wingdings" pitchFamily="2" charset="2"/>
              <a:buNone/>
              <a:defRPr/>
            </a:pPr>
            <a:r>
              <a:rPr lang="tr-TR" sz="2000">
                <a:solidFill>
                  <a:srgbClr val="000000"/>
                </a:solidFill>
                <a:effectLst>
                  <a:outerShdw blurRad="38100" dist="38100" dir="2700000" algn="tl">
                    <a:srgbClr val="C0C0C0"/>
                  </a:outerShdw>
                </a:effectLst>
                <a:latin typeface="Calibri" pitchFamily="34" charset="0"/>
              </a:rPr>
              <a:t>Her bir hücre yeni bir bireyi geliştirebilir.</a:t>
            </a:r>
            <a:endParaRPr lang="en-US" sz="2000">
              <a:solidFill>
                <a:srgbClr val="000000"/>
              </a:solidFill>
              <a:effectLst>
                <a:outerShdw blurRad="38100" dist="38100" dir="2700000" algn="tl">
                  <a:srgbClr val="C0C0C0"/>
                </a:outerShdw>
              </a:effectLst>
              <a:latin typeface="Calibri" pitchFamily="34" charset="0"/>
            </a:endParaRPr>
          </a:p>
        </p:txBody>
      </p:sp>
      <p:sp>
        <p:nvSpPr>
          <p:cNvPr id="260102" name="Rectangle 6"/>
          <p:cNvSpPr>
            <a:spLocks noChangeArrowheads="1"/>
          </p:cNvSpPr>
          <p:nvPr/>
        </p:nvSpPr>
        <p:spPr bwMode="auto">
          <a:xfrm>
            <a:off x="8153400" y="1752600"/>
            <a:ext cx="179705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80000"/>
              </a:lnSpc>
              <a:spcBef>
                <a:spcPct val="20000"/>
              </a:spcBef>
              <a:buClr>
                <a:schemeClr val="hlink"/>
              </a:buClr>
              <a:buSzPct val="90000"/>
              <a:buFont typeface="Wingdings" pitchFamily="2" charset="2"/>
              <a:buNone/>
              <a:defRPr/>
            </a:pPr>
            <a:r>
              <a:rPr lang="tr-TR" sz="2000" dirty="0">
                <a:solidFill>
                  <a:srgbClr val="000000"/>
                </a:solidFill>
                <a:effectLst>
                  <a:outerShdw blurRad="38100" dist="38100" dir="2700000" algn="tl">
                    <a:srgbClr val="C0C0C0"/>
                  </a:outerShdw>
                </a:effectLst>
                <a:latin typeface="Calibri" pitchFamily="34" charset="0"/>
              </a:rPr>
              <a:t>Erken </a:t>
            </a:r>
            <a:r>
              <a:rPr lang="tr-TR" sz="2000" dirty="0" err="1">
                <a:solidFill>
                  <a:srgbClr val="000000"/>
                </a:solidFill>
                <a:effectLst>
                  <a:outerShdw blurRad="38100" dist="38100" dir="2700000" algn="tl">
                    <a:srgbClr val="C0C0C0"/>
                  </a:outerShdw>
                </a:effectLst>
                <a:latin typeface="Calibri" pitchFamily="34" charset="0"/>
              </a:rPr>
              <a:t>Embriyonik</a:t>
            </a:r>
            <a:r>
              <a:rPr lang="tr-TR" sz="2000" dirty="0">
                <a:solidFill>
                  <a:srgbClr val="000000"/>
                </a:solidFill>
                <a:effectLst>
                  <a:outerShdw blurRad="38100" dist="38100" dir="2700000" algn="tl">
                    <a:srgbClr val="C0C0C0"/>
                  </a:outerShdw>
                </a:effectLst>
                <a:latin typeface="Calibri" pitchFamily="34" charset="0"/>
              </a:rPr>
              <a:t> hücreler</a:t>
            </a:r>
            <a:r>
              <a:rPr lang="en-US" sz="2000" dirty="0">
                <a:solidFill>
                  <a:srgbClr val="000000"/>
                </a:solidFill>
                <a:effectLst>
                  <a:outerShdw blurRad="38100" dist="38100" dir="2700000" algn="tl">
                    <a:srgbClr val="C0C0C0"/>
                  </a:outerShdw>
                </a:effectLst>
                <a:latin typeface="Calibri" pitchFamily="34" charset="0"/>
              </a:rPr>
              <a:t> </a:t>
            </a:r>
            <a:endParaRPr lang="tr-TR" sz="2000" dirty="0">
              <a:solidFill>
                <a:srgbClr val="000000"/>
              </a:solidFill>
              <a:effectLst>
                <a:outerShdw blurRad="38100" dist="38100" dir="2700000" algn="tl">
                  <a:srgbClr val="C0C0C0"/>
                </a:outerShdw>
              </a:effectLst>
              <a:latin typeface="Calibri" pitchFamily="34" charset="0"/>
            </a:endParaRPr>
          </a:p>
          <a:p>
            <a:pPr algn="l" eaLnBrk="1" hangingPunct="1">
              <a:lnSpc>
                <a:spcPct val="80000"/>
              </a:lnSpc>
              <a:spcBef>
                <a:spcPct val="20000"/>
              </a:spcBef>
              <a:buClr>
                <a:schemeClr val="hlink"/>
              </a:buClr>
              <a:buSzPct val="90000"/>
              <a:buFont typeface="Wingdings" pitchFamily="2" charset="2"/>
              <a:buNone/>
              <a:defRPr/>
            </a:pPr>
            <a:r>
              <a:rPr lang="en-US" sz="2000" dirty="0">
                <a:solidFill>
                  <a:srgbClr val="000000"/>
                </a:solidFill>
                <a:effectLst>
                  <a:outerShdw blurRad="38100" dist="38100" dir="2700000" algn="tl">
                    <a:srgbClr val="C0C0C0"/>
                  </a:outerShdw>
                </a:effectLst>
                <a:latin typeface="Calibri" pitchFamily="34" charset="0"/>
              </a:rPr>
              <a:t>(1-3 </a:t>
            </a:r>
            <a:r>
              <a:rPr lang="tr-TR" sz="2000" dirty="0">
                <a:solidFill>
                  <a:srgbClr val="000000"/>
                </a:solidFill>
                <a:effectLst>
                  <a:outerShdw blurRad="38100" dist="38100" dir="2700000" algn="tl">
                    <a:srgbClr val="C0C0C0"/>
                  </a:outerShdw>
                </a:effectLst>
                <a:latin typeface="Calibri" pitchFamily="34" charset="0"/>
              </a:rPr>
              <a:t>günlük</a:t>
            </a:r>
            <a:r>
              <a:rPr lang="en-US" sz="2000" dirty="0">
                <a:solidFill>
                  <a:srgbClr val="000000"/>
                </a:solidFill>
                <a:effectLst>
                  <a:outerShdw blurRad="38100" dist="38100" dir="2700000" algn="tl">
                    <a:srgbClr val="C0C0C0"/>
                  </a:outerShdw>
                </a:effectLst>
                <a:latin typeface="Calibri" pitchFamily="34" charset="0"/>
              </a:rPr>
              <a:t>)</a:t>
            </a:r>
          </a:p>
        </p:txBody>
      </p:sp>
      <p:sp>
        <p:nvSpPr>
          <p:cNvPr id="260103" name="Rectangle 7"/>
          <p:cNvSpPr>
            <a:spLocks noChangeArrowheads="1"/>
          </p:cNvSpPr>
          <p:nvPr/>
        </p:nvSpPr>
        <p:spPr bwMode="auto">
          <a:xfrm>
            <a:off x="1828800" y="2819401"/>
            <a:ext cx="2895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20000"/>
              </a:spcBef>
              <a:buClr>
                <a:schemeClr val="hlink"/>
              </a:buClr>
              <a:buSzPct val="90000"/>
              <a:buFont typeface="Wingdings" pitchFamily="2" charset="2"/>
              <a:buNone/>
              <a:defRPr/>
            </a:pPr>
            <a:r>
              <a:rPr lang="tr-TR" sz="2000" dirty="0">
                <a:solidFill>
                  <a:srgbClr val="000000"/>
                </a:solidFill>
                <a:effectLst>
                  <a:outerShdw blurRad="38100" dist="38100" dir="2700000" algn="tl">
                    <a:srgbClr val="C0C0C0"/>
                  </a:outerShdw>
                </a:effectLst>
                <a:latin typeface="Calibri" pitchFamily="34" charset="0"/>
              </a:rPr>
              <a:t>Her bir hücre </a:t>
            </a:r>
            <a:r>
              <a:rPr lang="en-US" sz="2000" dirty="0">
                <a:solidFill>
                  <a:srgbClr val="000000"/>
                </a:solidFill>
                <a:effectLst>
                  <a:outerShdw blurRad="38100" dist="38100" dir="2700000" algn="tl">
                    <a:srgbClr val="C0C0C0"/>
                  </a:outerShdw>
                </a:effectLst>
                <a:latin typeface="Calibri" pitchFamily="34" charset="0"/>
              </a:rPr>
              <a:t> 200</a:t>
            </a:r>
            <a:r>
              <a:rPr lang="tr-TR" sz="2000" dirty="0">
                <a:solidFill>
                  <a:srgbClr val="000000"/>
                </a:solidFill>
                <a:effectLst>
                  <a:outerShdw blurRad="38100" dist="38100" dir="2700000" algn="tl">
                    <a:srgbClr val="C0C0C0"/>
                  </a:outerShdw>
                </a:effectLst>
                <a:latin typeface="Calibri" pitchFamily="34" charset="0"/>
              </a:rPr>
              <a:t>’den fazla</a:t>
            </a:r>
            <a:r>
              <a:rPr lang="en-US" sz="2000" dirty="0">
                <a:solidFill>
                  <a:srgbClr val="000000"/>
                </a:solidFill>
                <a:effectLst>
                  <a:outerShdw blurRad="38100" dist="38100" dir="2700000" algn="tl">
                    <a:srgbClr val="C0C0C0"/>
                  </a:outerShdw>
                </a:effectLst>
                <a:latin typeface="Calibri" pitchFamily="34" charset="0"/>
              </a:rPr>
              <a:t> </a:t>
            </a:r>
            <a:r>
              <a:rPr lang="tr-TR" sz="2000" dirty="0">
                <a:solidFill>
                  <a:srgbClr val="000000"/>
                </a:solidFill>
                <a:effectLst>
                  <a:outerShdw blurRad="38100" dist="38100" dir="2700000" algn="tl">
                    <a:srgbClr val="C0C0C0"/>
                  </a:outerShdw>
                </a:effectLst>
                <a:latin typeface="Calibri" pitchFamily="34" charset="0"/>
              </a:rPr>
              <a:t>somatik hücreye dönüşebilir.</a:t>
            </a:r>
            <a:endParaRPr lang="en-US" sz="2000" dirty="0">
              <a:solidFill>
                <a:srgbClr val="000000"/>
              </a:solidFill>
              <a:effectLst>
                <a:outerShdw blurRad="38100" dist="38100" dir="2700000" algn="tl">
                  <a:srgbClr val="C0C0C0"/>
                </a:outerShdw>
              </a:effectLst>
              <a:latin typeface="Calibri" pitchFamily="34" charset="0"/>
            </a:endParaRPr>
          </a:p>
        </p:txBody>
      </p:sp>
      <p:sp>
        <p:nvSpPr>
          <p:cNvPr id="260104" name="Rectangle 8"/>
          <p:cNvSpPr>
            <a:spLocks noChangeArrowheads="1"/>
          </p:cNvSpPr>
          <p:nvPr/>
        </p:nvSpPr>
        <p:spPr bwMode="auto">
          <a:xfrm>
            <a:off x="8153400" y="3048001"/>
            <a:ext cx="1828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defRPr/>
            </a:pPr>
            <a:r>
              <a:rPr lang="tr-TR" sz="2000" dirty="0" err="1">
                <a:solidFill>
                  <a:srgbClr val="000000"/>
                </a:solidFill>
                <a:effectLst>
                  <a:outerShdw blurRad="38100" dist="38100" dir="2700000" algn="tl">
                    <a:srgbClr val="C0C0C0"/>
                  </a:outerShdw>
                </a:effectLst>
                <a:latin typeface="Calibri" pitchFamily="34" charset="0"/>
              </a:rPr>
              <a:t>Blastosit</a:t>
            </a:r>
            <a:r>
              <a:rPr lang="tr-TR" sz="2000" dirty="0">
                <a:solidFill>
                  <a:srgbClr val="000000"/>
                </a:solidFill>
                <a:effectLst>
                  <a:outerShdw blurRad="38100" dist="38100" dir="2700000" algn="tl">
                    <a:srgbClr val="C0C0C0"/>
                  </a:outerShdw>
                </a:effectLst>
                <a:latin typeface="Calibri" pitchFamily="34" charset="0"/>
              </a:rPr>
              <a:t> hücreleri</a:t>
            </a:r>
            <a:r>
              <a:rPr lang="en-US" sz="2000" dirty="0">
                <a:solidFill>
                  <a:srgbClr val="000000"/>
                </a:solidFill>
                <a:effectLst>
                  <a:outerShdw blurRad="38100" dist="38100" dir="2700000" algn="tl">
                    <a:srgbClr val="C0C0C0"/>
                  </a:outerShdw>
                </a:effectLst>
                <a:latin typeface="Calibri" pitchFamily="34" charset="0"/>
              </a:rPr>
              <a:t> </a:t>
            </a:r>
            <a:endParaRPr lang="tr-TR" sz="2000" dirty="0">
              <a:solidFill>
                <a:srgbClr val="000000"/>
              </a:solidFill>
              <a:effectLst>
                <a:outerShdw blurRad="38100" dist="38100" dir="2700000" algn="tl">
                  <a:srgbClr val="C0C0C0"/>
                </a:outerShdw>
              </a:effectLst>
              <a:latin typeface="Calibri" pitchFamily="34" charset="0"/>
            </a:endParaRPr>
          </a:p>
          <a:p>
            <a:pPr algn="l">
              <a:defRPr/>
            </a:pPr>
            <a:r>
              <a:rPr lang="en-US" sz="2000" dirty="0">
                <a:solidFill>
                  <a:srgbClr val="000000"/>
                </a:solidFill>
                <a:effectLst>
                  <a:outerShdw blurRad="38100" dist="38100" dir="2700000" algn="tl">
                    <a:srgbClr val="C0C0C0"/>
                  </a:outerShdw>
                </a:effectLst>
                <a:latin typeface="Calibri" pitchFamily="34" charset="0"/>
              </a:rPr>
              <a:t>(5</a:t>
            </a:r>
            <a:r>
              <a:rPr lang="tr-TR" sz="2000" dirty="0">
                <a:solidFill>
                  <a:srgbClr val="000000"/>
                </a:solidFill>
                <a:effectLst>
                  <a:outerShdw blurRad="38100" dist="38100" dir="2700000" algn="tl">
                    <a:srgbClr val="C0C0C0"/>
                  </a:outerShdw>
                </a:effectLst>
                <a:latin typeface="Calibri" pitchFamily="34" charset="0"/>
              </a:rPr>
              <a:t>-</a:t>
            </a:r>
            <a:r>
              <a:rPr lang="en-US" sz="2000" dirty="0">
                <a:solidFill>
                  <a:srgbClr val="000000"/>
                </a:solidFill>
                <a:effectLst>
                  <a:outerShdw blurRad="38100" dist="38100" dir="2700000" algn="tl">
                    <a:srgbClr val="C0C0C0"/>
                  </a:outerShdw>
                </a:effectLst>
                <a:latin typeface="Calibri" pitchFamily="34" charset="0"/>
              </a:rPr>
              <a:t>14 </a:t>
            </a:r>
            <a:r>
              <a:rPr lang="tr-TR" sz="2000" dirty="0">
                <a:solidFill>
                  <a:srgbClr val="000000"/>
                </a:solidFill>
                <a:effectLst>
                  <a:outerShdw blurRad="38100" dist="38100" dir="2700000" algn="tl">
                    <a:srgbClr val="C0C0C0"/>
                  </a:outerShdw>
                </a:effectLst>
                <a:latin typeface="Calibri" pitchFamily="34" charset="0"/>
              </a:rPr>
              <a:t>günlük</a:t>
            </a:r>
            <a:r>
              <a:rPr lang="en-US" sz="2000" dirty="0">
                <a:solidFill>
                  <a:srgbClr val="000000"/>
                </a:solidFill>
                <a:effectLst>
                  <a:outerShdw blurRad="38100" dist="38100" dir="2700000" algn="tl">
                    <a:srgbClr val="C0C0C0"/>
                  </a:outerShdw>
                </a:effectLst>
                <a:latin typeface="Calibri" pitchFamily="34" charset="0"/>
              </a:rPr>
              <a:t>)</a:t>
            </a:r>
            <a:endParaRPr lang="tr-TR" sz="2000" dirty="0">
              <a:solidFill>
                <a:srgbClr val="000000"/>
              </a:solidFill>
              <a:effectLst>
                <a:outerShdw blurRad="38100" dist="38100" dir="2700000" algn="tl">
                  <a:srgbClr val="C0C0C0"/>
                </a:outerShdw>
              </a:effectLst>
              <a:latin typeface="Calibri" pitchFamily="34" charset="0"/>
            </a:endParaRPr>
          </a:p>
        </p:txBody>
      </p:sp>
      <p:sp>
        <p:nvSpPr>
          <p:cNvPr id="260105" name="Rectangle 9"/>
          <p:cNvSpPr>
            <a:spLocks noChangeArrowheads="1"/>
          </p:cNvSpPr>
          <p:nvPr/>
        </p:nvSpPr>
        <p:spPr bwMode="auto">
          <a:xfrm>
            <a:off x="8153400" y="4191000"/>
            <a:ext cx="1828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80000"/>
              </a:lnSpc>
              <a:spcBef>
                <a:spcPct val="20000"/>
              </a:spcBef>
              <a:buClr>
                <a:schemeClr val="hlink"/>
              </a:buClr>
              <a:buSzPct val="90000"/>
              <a:buFont typeface="Wingdings" pitchFamily="2" charset="2"/>
              <a:buNone/>
              <a:defRPr/>
            </a:pPr>
            <a:r>
              <a:rPr lang="tr-TR" sz="2000" dirty="0" err="1">
                <a:solidFill>
                  <a:srgbClr val="000000"/>
                </a:solidFill>
                <a:effectLst>
                  <a:outerShdw blurRad="38100" dist="38100" dir="2700000" algn="tl">
                    <a:srgbClr val="C0C0C0"/>
                  </a:outerShdw>
                </a:effectLst>
                <a:latin typeface="Calibri" pitchFamily="34" charset="0"/>
              </a:rPr>
              <a:t>Adult</a:t>
            </a:r>
            <a:r>
              <a:rPr lang="tr-TR" sz="2000" dirty="0">
                <a:solidFill>
                  <a:srgbClr val="000000"/>
                </a:solidFill>
                <a:effectLst>
                  <a:outerShdw blurRad="38100" dist="38100" dir="2700000" algn="tl">
                    <a:srgbClr val="C0C0C0"/>
                  </a:outerShdw>
                </a:effectLst>
                <a:latin typeface="Calibri" pitchFamily="34" charset="0"/>
              </a:rPr>
              <a:t> kök  </a:t>
            </a:r>
            <a:r>
              <a:rPr lang="tr-TR" sz="2000" dirty="0" err="1">
                <a:solidFill>
                  <a:srgbClr val="000000"/>
                </a:solidFill>
                <a:effectLst>
                  <a:outerShdw blurRad="38100" dist="38100" dir="2700000" algn="tl">
                    <a:srgbClr val="C0C0C0"/>
                  </a:outerShdw>
                </a:effectLst>
                <a:latin typeface="Calibri" pitchFamily="34" charset="0"/>
              </a:rPr>
              <a:t>hc</a:t>
            </a:r>
            <a:r>
              <a:rPr lang="tr-TR" sz="2000" dirty="0">
                <a:solidFill>
                  <a:srgbClr val="000000"/>
                </a:solidFill>
                <a:effectLst>
                  <a:outerShdw blurRad="38100" dist="38100" dir="2700000" algn="tl">
                    <a:srgbClr val="C0C0C0"/>
                  </a:outerShdw>
                </a:effectLst>
                <a:latin typeface="Calibri" pitchFamily="34" charset="0"/>
              </a:rPr>
              <a:t> </a:t>
            </a:r>
          </a:p>
          <a:p>
            <a:pPr algn="l" eaLnBrk="1" hangingPunct="1">
              <a:lnSpc>
                <a:spcPct val="80000"/>
              </a:lnSpc>
              <a:spcBef>
                <a:spcPct val="20000"/>
              </a:spcBef>
              <a:buClr>
                <a:schemeClr val="hlink"/>
              </a:buClr>
              <a:buSzPct val="90000"/>
              <a:buFont typeface="Wingdings" pitchFamily="2" charset="2"/>
              <a:buNone/>
              <a:defRPr/>
            </a:pPr>
            <a:r>
              <a:rPr lang="tr-TR" sz="2000" dirty="0" err="1">
                <a:solidFill>
                  <a:srgbClr val="000000"/>
                </a:solidFill>
                <a:effectLst>
                  <a:outerShdw blurRad="38100" dist="38100" dir="2700000" algn="tl">
                    <a:srgbClr val="C0C0C0"/>
                  </a:outerShdw>
                </a:effectLst>
                <a:latin typeface="Calibri" pitchFamily="34" charset="0"/>
              </a:rPr>
              <a:t>Kord</a:t>
            </a:r>
            <a:r>
              <a:rPr lang="tr-TR" sz="2000" dirty="0">
                <a:solidFill>
                  <a:srgbClr val="000000"/>
                </a:solidFill>
                <a:effectLst>
                  <a:outerShdw blurRad="38100" dist="38100" dir="2700000" algn="tl">
                    <a:srgbClr val="C0C0C0"/>
                  </a:outerShdw>
                </a:effectLst>
                <a:latin typeface="Calibri" pitchFamily="34" charset="0"/>
              </a:rPr>
              <a:t> kanı</a:t>
            </a:r>
          </a:p>
          <a:p>
            <a:pPr algn="l" eaLnBrk="1" hangingPunct="1">
              <a:lnSpc>
                <a:spcPct val="80000"/>
              </a:lnSpc>
              <a:spcBef>
                <a:spcPct val="20000"/>
              </a:spcBef>
              <a:buClr>
                <a:schemeClr val="hlink"/>
              </a:buClr>
              <a:buSzPct val="90000"/>
              <a:buFont typeface="Wingdings" pitchFamily="2" charset="2"/>
              <a:buNone/>
              <a:defRPr/>
            </a:pPr>
            <a:r>
              <a:rPr lang="tr-TR" sz="2000" dirty="0" err="1">
                <a:solidFill>
                  <a:srgbClr val="000000"/>
                </a:solidFill>
                <a:effectLst>
                  <a:outerShdw blurRad="38100" dist="38100" dir="2700000" algn="tl">
                    <a:srgbClr val="C0C0C0"/>
                  </a:outerShdw>
                </a:effectLst>
                <a:latin typeface="Calibri" pitchFamily="34" charset="0"/>
              </a:rPr>
              <a:t>Fetal</a:t>
            </a:r>
            <a:r>
              <a:rPr lang="tr-TR" sz="2000" dirty="0">
                <a:solidFill>
                  <a:srgbClr val="000000"/>
                </a:solidFill>
                <a:effectLst>
                  <a:outerShdw blurRad="38100" dist="38100" dir="2700000" algn="tl">
                    <a:srgbClr val="C0C0C0"/>
                  </a:outerShdw>
                </a:effectLst>
                <a:latin typeface="Calibri" pitchFamily="34" charset="0"/>
              </a:rPr>
              <a:t> doku</a:t>
            </a:r>
            <a:endParaRPr lang="en-US" sz="2000" dirty="0">
              <a:solidFill>
                <a:srgbClr val="000000"/>
              </a:solidFill>
              <a:effectLst>
                <a:outerShdw blurRad="38100" dist="38100" dir="2700000" algn="tl">
                  <a:srgbClr val="C0C0C0"/>
                </a:outerShdw>
              </a:effectLst>
              <a:latin typeface="Calibri" pitchFamily="34" charset="0"/>
            </a:endParaRPr>
          </a:p>
        </p:txBody>
      </p:sp>
      <p:sp>
        <p:nvSpPr>
          <p:cNvPr id="6154" name="Rectangle 10"/>
          <p:cNvSpPr>
            <a:spLocks noGrp="1" noChangeArrowheads="1"/>
          </p:cNvSpPr>
          <p:nvPr>
            <p:ph type="title"/>
          </p:nvPr>
        </p:nvSpPr>
        <p:spPr>
          <a:xfrm>
            <a:off x="1981200" y="49214"/>
            <a:ext cx="8229600" cy="788987"/>
          </a:xfrm>
        </p:spPr>
        <p:txBody>
          <a:bodyPr/>
          <a:lstStyle/>
          <a:p>
            <a:pPr eaLnBrk="1" hangingPunct="1"/>
            <a:r>
              <a:rPr lang="tr-TR" sz="4000" dirty="0">
                <a:solidFill>
                  <a:srgbClr val="000000"/>
                </a:solidFill>
                <a:latin typeface="+mn-lt"/>
              </a:rPr>
              <a:t>Kök  hücre çeşitleri</a:t>
            </a:r>
          </a:p>
        </p:txBody>
      </p:sp>
      <p:sp>
        <p:nvSpPr>
          <p:cNvPr id="6155" name="Text Box 11"/>
          <p:cNvSpPr txBox="1">
            <a:spLocks noChangeArrowheads="1"/>
          </p:cNvSpPr>
          <p:nvPr/>
        </p:nvSpPr>
        <p:spPr bwMode="auto">
          <a:xfrm>
            <a:off x="1919288" y="1268413"/>
            <a:ext cx="1524000" cy="393700"/>
          </a:xfrm>
          <a:prstGeom prst="rect">
            <a:avLst/>
          </a:prstGeom>
          <a:solidFill>
            <a:schemeClr val="accent1"/>
          </a:solidFill>
          <a:ln w="9525">
            <a:solidFill>
              <a:srgbClr val="FF0000"/>
            </a:solidFill>
            <a:miter lim="800000"/>
            <a:headEnd/>
            <a:tailEnd/>
          </a:ln>
          <a:effectLst/>
        </p:spPr>
        <p:txBody>
          <a:bodyPr>
            <a:spAutoFit/>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pPr algn="l">
              <a:lnSpc>
                <a:spcPct val="80000"/>
              </a:lnSpc>
              <a:spcBef>
                <a:spcPct val="50000"/>
              </a:spcBef>
            </a:pPr>
            <a:r>
              <a:rPr lang="tr-TR" sz="2400" dirty="0">
                <a:solidFill>
                  <a:schemeClr val="tx1"/>
                </a:solidFill>
                <a:latin typeface="Calibri" pitchFamily="34" charset="0"/>
              </a:rPr>
              <a:t>Tanımlar</a:t>
            </a:r>
          </a:p>
        </p:txBody>
      </p:sp>
      <p:sp>
        <p:nvSpPr>
          <p:cNvPr id="6156" name="Text Box 12"/>
          <p:cNvSpPr txBox="1">
            <a:spLocks noChangeArrowheads="1"/>
          </p:cNvSpPr>
          <p:nvPr/>
        </p:nvSpPr>
        <p:spPr bwMode="auto">
          <a:xfrm>
            <a:off x="8040688" y="1268413"/>
            <a:ext cx="1447800" cy="393700"/>
          </a:xfrm>
          <a:prstGeom prst="rect">
            <a:avLst/>
          </a:prstGeom>
          <a:solidFill>
            <a:schemeClr val="accent1"/>
          </a:solidFill>
          <a:ln w="9525">
            <a:solidFill>
              <a:srgbClr val="FF0000"/>
            </a:solidFill>
            <a:miter lim="800000"/>
            <a:headEnd/>
            <a:tailEnd/>
          </a:ln>
          <a:effectLst/>
        </p:spPr>
        <p:txBody>
          <a:bodyPr>
            <a:spAutoFit/>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pPr algn="l">
              <a:lnSpc>
                <a:spcPct val="80000"/>
              </a:lnSpc>
              <a:spcBef>
                <a:spcPct val="50000"/>
              </a:spcBef>
            </a:pPr>
            <a:r>
              <a:rPr lang="tr-TR" sz="2400" dirty="0">
                <a:solidFill>
                  <a:schemeClr val="tx1"/>
                </a:solidFill>
                <a:latin typeface="Calibri" pitchFamily="34" charset="0"/>
              </a:rPr>
              <a:t>Örnekler</a:t>
            </a:r>
          </a:p>
        </p:txBody>
      </p:sp>
      <p:sp>
        <p:nvSpPr>
          <p:cNvPr id="6157" name="Line 13"/>
          <p:cNvSpPr>
            <a:spLocks noChangeShapeType="1"/>
          </p:cNvSpPr>
          <p:nvPr/>
        </p:nvSpPr>
        <p:spPr bwMode="auto">
          <a:xfrm>
            <a:off x="2424113" y="908050"/>
            <a:ext cx="7010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graphicFrame>
        <p:nvGraphicFramePr>
          <p:cNvPr id="6158" name="Object 14"/>
          <p:cNvGraphicFramePr>
            <a:graphicFrameLocks noChangeAspect="1"/>
          </p:cNvGraphicFramePr>
          <p:nvPr/>
        </p:nvGraphicFramePr>
        <p:xfrm>
          <a:off x="5527675" y="1701800"/>
          <a:ext cx="457200" cy="304800"/>
        </p:xfrm>
        <a:graphic>
          <a:graphicData uri="http://schemas.openxmlformats.org/presentationml/2006/ole">
            <mc:AlternateContent xmlns:mc="http://schemas.openxmlformats.org/markup-compatibility/2006">
              <mc:Choice xmlns:v="urn:schemas-microsoft-com:vml" Requires="v">
                <p:oleObj spid="_x0000_s1152" name="Bit Eşlem Resmi" r:id="rId4" imgW="819048" imgH="676369" progId="PBrush">
                  <p:embed/>
                </p:oleObj>
              </mc:Choice>
              <mc:Fallback>
                <p:oleObj name="Bit Eşlem Resmi" r:id="rId4" imgW="819048" imgH="676369" progId="PBrush">
                  <p:embed/>
                  <p:pic>
                    <p:nvPicPr>
                      <p:cNvPr id="615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675" y="17018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9" name="Object 15"/>
          <p:cNvGraphicFramePr>
            <a:graphicFrameLocks noChangeAspect="1"/>
          </p:cNvGraphicFramePr>
          <p:nvPr/>
        </p:nvGraphicFramePr>
        <p:xfrm>
          <a:off x="5603875" y="2540000"/>
          <a:ext cx="381000" cy="381000"/>
        </p:xfrm>
        <a:graphic>
          <a:graphicData uri="http://schemas.openxmlformats.org/presentationml/2006/ole">
            <mc:AlternateContent xmlns:mc="http://schemas.openxmlformats.org/markup-compatibility/2006">
              <mc:Choice xmlns:v="urn:schemas-microsoft-com:vml" Requires="v">
                <p:oleObj spid="_x0000_s1153" name="Bit Eşlem Resmi" r:id="rId6" imgW="647619" imgH="571731" progId="PBrush">
                  <p:embed/>
                </p:oleObj>
              </mc:Choice>
              <mc:Fallback>
                <p:oleObj name="Bit Eşlem Resmi" r:id="rId6" imgW="647619" imgH="571731" progId="PBrush">
                  <p:embed/>
                  <p:pic>
                    <p:nvPicPr>
                      <p:cNvPr id="6159"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3875" y="25400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0" name="Object 16"/>
          <p:cNvGraphicFramePr>
            <a:graphicFrameLocks noChangeAspect="1"/>
          </p:cNvGraphicFramePr>
          <p:nvPr/>
        </p:nvGraphicFramePr>
        <p:xfrm>
          <a:off x="5451475" y="3378200"/>
          <a:ext cx="533400" cy="457200"/>
        </p:xfrm>
        <a:graphic>
          <a:graphicData uri="http://schemas.openxmlformats.org/presentationml/2006/ole">
            <mc:AlternateContent xmlns:mc="http://schemas.openxmlformats.org/markup-compatibility/2006">
              <mc:Choice xmlns:v="urn:schemas-microsoft-com:vml" Requires="v">
                <p:oleObj spid="_x0000_s1154" name="Bit Eşlem Resmi" r:id="rId8" imgW="971686" imgH="762106" progId="PBrush">
                  <p:embed/>
                </p:oleObj>
              </mc:Choice>
              <mc:Fallback>
                <p:oleObj name="Bit Eşlem Resmi" r:id="rId8" imgW="971686" imgH="762106" progId="PBrush">
                  <p:embed/>
                  <p:pic>
                    <p:nvPicPr>
                      <p:cNvPr id="616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1475" y="3378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1" name="Object 17"/>
          <p:cNvGraphicFramePr>
            <a:graphicFrameLocks noChangeAspect="1"/>
          </p:cNvGraphicFramePr>
          <p:nvPr/>
        </p:nvGraphicFramePr>
        <p:xfrm>
          <a:off x="4308475" y="5892800"/>
          <a:ext cx="3352800" cy="552450"/>
        </p:xfrm>
        <a:graphic>
          <a:graphicData uri="http://schemas.openxmlformats.org/presentationml/2006/ole">
            <mc:AlternateContent xmlns:mc="http://schemas.openxmlformats.org/markup-compatibility/2006">
              <mc:Choice xmlns:v="urn:schemas-microsoft-com:vml" Requires="v">
                <p:oleObj spid="_x0000_s1155" name="Bit Eşlem Resmi" r:id="rId10" imgW="3772427" imgH="857143" progId="PBrush">
                  <p:embed/>
                </p:oleObj>
              </mc:Choice>
              <mc:Fallback>
                <p:oleObj name="Bit Eşlem Resmi" r:id="rId10" imgW="3772427" imgH="857143" progId="PBrush">
                  <p:embed/>
                  <p:pic>
                    <p:nvPicPr>
                      <p:cNvPr id="6161"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8475" y="5892800"/>
                        <a:ext cx="33528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2" name="Object 18"/>
          <p:cNvGraphicFramePr>
            <a:graphicFrameLocks noChangeAspect="1"/>
          </p:cNvGraphicFramePr>
          <p:nvPr/>
        </p:nvGraphicFramePr>
        <p:xfrm>
          <a:off x="5299075" y="4140201"/>
          <a:ext cx="990600" cy="447675"/>
        </p:xfrm>
        <a:graphic>
          <a:graphicData uri="http://schemas.openxmlformats.org/presentationml/2006/ole">
            <mc:AlternateContent xmlns:mc="http://schemas.openxmlformats.org/markup-compatibility/2006">
              <mc:Choice xmlns:v="urn:schemas-microsoft-com:vml" Requires="v">
                <p:oleObj spid="_x0000_s1156" name="Bit Eşlem Resmi" r:id="rId12" imgW="1619476" imgH="895238" progId="PBrush">
                  <p:embed/>
                </p:oleObj>
              </mc:Choice>
              <mc:Fallback>
                <p:oleObj name="Bit Eşlem Resmi" r:id="rId12" imgW="1619476" imgH="895238" progId="PBrush">
                  <p:embed/>
                  <p:pic>
                    <p:nvPicPr>
                      <p:cNvPr id="6162"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9075" y="4140201"/>
                        <a:ext cx="9906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3" name="Object 19"/>
          <p:cNvGraphicFramePr>
            <a:graphicFrameLocks noChangeAspect="1"/>
          </p:cNvGraphicFramePr>
          <p:nvPr/>
        </p:nvGraphicFramePr>
        <p:xfrm>
          <a:off x="4079876" y="5084763"/>
          <a:ext cx="3629025" cy="552450"/>
        </p:xfrm>
        <a:graphic>
          <a:graphicData uri="http://schemas.openxmlformats.org/presentationml/2006/ole">
            <mc:AlternateContent xmlns:mc="http://schemas.openxmlformats.org/markup-compatibility/2006">
              <mc:Choice xmlns:v="urn:schemas-microsoft-com:vml" Requires="v">
                <p:oleObj spid="_x0000_s1157" name="Bit Eşlem Resmi" r:id="rId14" imgW="3629532" imgH="552527" progId="PBrush">
                  <p:embed/>
                </p:oleObj>
              </mc:Choice>
              <mc:Fallback>
                <p:oleObj name="Bit Eşlem Resmi" r:id="rId14" imgW="3629532" imgH="552527" progId="PBrush">
                  <p:embed/>
                  <p:pic>
                    <p:nvPicPr>
                      <p:cNvPr id="6163"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79876" y="5084763"/>
                        <a:ext cx="36290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4" name="Line 20"/>
          <p:cNvSpPr>
            <a:spLocks noChangeShapeType="1"/>
          </p:cNvSpPr>
          <p:nvPr/>
        </p:nvSpPr>
        <p:spPr bwMode="auto">
          <a:xfrm>
            <a:off x="5756275" y="2082800"/>
            <a:ext cx="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65" name="Line 21"/>
          <p:cNvSpPr>
            <a:spLocks noChangeShapeType="1"/>
          </p:cNvSpPr>
          <p:nvPr/>
        </p:nvSpPr>
        <p:spPr bwMode="auto">
          <a:xfrm>
            <a:off x="5756275" y="2997200"/>
            <a:ext cx="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66" name="Line 22"/>
          <p:cNvSpPr>
            <a:spLocks noChangeShapeType="1"/>
          </p:cNvSpPr>
          <p:nvPr/>
        </p:nvSpPr>
        <p:spPr bwMode="auto">
          <a:xfrm>
            <a:off x="5756275" y="3835400"/>
            <a:ext cx="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67" name="Line 23"/>
          <p:cNvSpPr>
            <a:spLocks noChangeShapeType="1"/>
          </p:cNvSpPr>
          <p:nvPr/>
        </p:nvSpPr>
        <p:spPr bwMode="auto">
          <a:xfrm>
            <a:off x="5832475" y="4749800"/>
            <a:ext cx="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68" name="Line 24"/>
          <p:cNvSpPr>
            <a:spLocks noChangeShapeType="1"/>
          </p:cNvSpPr>
          <p:nvPr/>
        </p:nvSpPr>
        <p:spPr bwMode="auto">
          <a:xfrm flipH="1">
            <a:off x="5070475" y="4749800"/>
            <a:ext cx="22860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69" name="Line 25"/>
          <p:cNvSpPr>
            <a:spLocks noChangeShapeType="1"/>
          </p:cNvSpPr>
          <p:nvPr/>
        </p:nvSpPr>
        <p:spPr bwMode="auto">
          <a:xfrm>
            <a:off x="6594475" y="4673600"/>
            <a:ext cx="22860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70" name="Line 26"/>
          <p:cNvSpPr>
            <a:spLocks noChangeShapeType="1"/>
          </p:cNvSpPr>
          <p:nvPr/>
        </p:nvSpPr>
        <p:spPr bwMode="auto">
          <a:xfrm>
            <a:off x="4689475" y="5588000"/>
            <a:ext cx="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71" name="Line 27"/>
          <p:cNvSpPr>
            <a:spLocks noChangeShapeType="1"/>
          </p:cNvSpPr>
          <p:nvPr/>
        </p:nvSpPr>
        <p:spPr bwMode="auto">
          <a:xfrm>
            <a:off x="5908675" y="5588000"/>
            <a:ext cx="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6172" name="Line 28"/>
          <p:cNvSpPr>
            <a:spLocks noChangeShapeType="1"/>
          </p:cNvSpPr>
          <p:nvPr/>
        </p:nvSpPr>
        <p:spPr bwMode="auto">
          <a:xfrm>
            <a:off x="7127875" y="5588000"/>
            <a:ext cx="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60125" name="Rectangle 29"/>
          <p:cNvSpPr>
            <a:spLocks noChangeArrowheads="1"/>
          </p:cNvSpPr>
          <p:nvPr/>
        </p:nvSpPr>
        <p:spPr bwMode="auto">
          <a:xfrm>
            <a:off x="1905000" y="3962401"/>
            <a:ext cx="2438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defRPr/>
            </a:pPr>
            <a:r>
              <a:rPr lang="tr-TR" sz="2000" dirty="0" err="1">
                <a:solidFill>
                  <a:srgbClr val="000000"/>
                </a:solidFill>
                <a:effectLst>
                  <a:outerShdw blurRad="38100" dist="38100" dir="2700000" algn="tl">
                    <a:srgbClr val="C0C0C0"/>
                  </a:outerShdw>
                </a:effectLst>
                <a:latin typeface="Calibri" pitchFamily="34" charset="0"/>
              </a:rPr>
              <a:t>Plastisite</a:t>
            </a:r>
            <a:r>
              <a:rPr lang="tr-TR" sz="2000" dirty="0">
                <a:solidFill>
                  <a:srgbClr val="000000"/>
                </a:solidFill>
                <a:effectLst>
                  <a:outerShdw blurRad="38100" dist="38100" dir="2700000" algn="tl">
                    <a:srgbClr val="C0C0C0"/>
                  </a:outerShdw>
                </a:effectLst>
                <a:latin typeface="Calibri" pitchFamily="34" charset="0"/>
              </a:rPr>
              <a:t>  kabiliyeti korunmuştur, </a:t>
            </a:r>
            <a:r>
              <a:rPr lang="tr-TR" sz="2000" dirty="0" err="1">
                <a:solidFill>
                  <a:srgbClr val="000000"/>
                </a:solidFill>
                <a:effectLst>
                  <a:outerShdw blurRad="38100" dist="38100" dir="2700000" algn="tl">
                    <a:srgbClr val="C0C0C0"/>
                  </a:outerShdw>
                </a:effectLst>
                <a:latin typeface="Calibri" pitchFamily="34" charset="0"/>
              </a:rPr>
              <a:t>maturasyon</a:t>
            </a:r>
            <a:r>
              <a:rPr lang="tr-TR" sz="2000" dirty="0">
                <a:solidFill>
                  <a:srgbClr val="000000"/>
                </a:solidFill>
                <a:effectLst>
                  <a:outerShdw blurRad="38100" dist="38100" dir="2700000" algn="tl">
                    <a:srgbClr val="C0C0C0"/>
                  </a:outerShdw>
                </a:effectLst>
                <a:latin typeface="Calibri" pitchFamily="34" charset="0"/>
              </a:rPr>
              <a:t> eğilimli</a:t>
            </a:r>
          </a:p>
        </p:txBody>
      </p:sp>
      <p:sp>
        <p:nvSpPr>
          <p:cNvPr id="260126" name="Rectangle 30"/>
          <p:cNvSpPr>
            <a:spLocks noChangeArrowheads="1"/>
          </p:cNvSpPr>
          <p:nvPr/>
        </p:nvSpPr>
        <p:spPr bwMode="auto">
          <a:xfrm>
            <a:off x="4440238" y="2997201"/>
            <a:ext cx="326390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10000"/>
              </a:lnSpc>
              <a:spcBef>
                <a:spcPct val="20000"/>
              </a:spcBef>
              <a:buClr>
                <a:schemeClr val="hlink"/>
              </a:buClr>
              <a:buSzPct val="90000"/>
              <a:defRPr/>
            </a:pPr>
            <a:r>
              <a:rPr lang="tr-TR">
                <a:solidFill>
                  <a:srgbClr val="000000"/>
                </a:solidFill>
                <a:effectLst>
                  <a:outerShdw blurRad="38100" dist="38100" dir="2700000" algn="tl">
                    <a:srgbClr val="C0C0C0"/>
                  </a:outerShdw>
                </a:effectLst>
                <a:latin typeface="Calibri" pitchFamily="34" charset="0"/>
              </a:rPr>
              <a:t> </a:t>
            </a:r>
            <a:endParaRPr lang="en-US">
              <a:solidFill>
                <a:srgbClr val="000000"/>
              </a:solidFill>
              <a:effectLst>
                <a:outerShdw blurRad="38100" dist="38100" dir="2700000" algn="tl">
                  <a:srgbClr val="C0C0C0"/>
                </a:outerShdw>
              </a:effectLst>
              <a:latin typeface="Calibri" pitchFamily="34" charset="0"/>
            </a:endParaRPr>
          </a:p>
          <a:p>
            <a:pPr marL="342900" indent="-342900">
              <a:lnSpc>
                <a:spcPct val="110000"/>
              </a:lnSpc>
              <a:spcBef>
                <a:spcPct val="20000"/>
              </a:spcBef>
              <a:buClr>
                <a:schemeClr val="hlink"/>
              </a:buClr>
              <a:buSzPct val="90000"/>
              <a:buFont typeface="Wingdings" pitchFamily="2" charset="2"/>
              <a:buChar char="l"/>
              <a:defRPr/>
            </a:pPr>
            <a:endParaRPr lang="tr-TR">
              <a:solidFill>
                <a:srgbClr val="000000"/>
              </a:solidFill>
              <a:effectLst>
                <a:outerShdw blurRad="38100" dist="38100" dir="2700000" algn="tl">
                  <a:srgbClr val="C0C0C0"/>
                </a:outerShdw>
              </a:effectLst>
              <a:latin typeface="Calibri" pitchFamily="34" charset="0"/>
            </a:endParaRPr>
          </a:p>
          <a:p>
            <a:pPr marL="342900" indent="-342900">
              <a:lnSpc>
                <a:spcPct val="110000"/>
              </a:lnSpc>
              <a:spcBef>
                <a:spcPct val="20000"/>
              </a:spcBef>
              <a:buClr>
                <a:schemeClr val="hlink"/>
              </a:buClr>
              <a:buSzPct val="90000"/>
              <a:defRPr/>
            </a:pPr>
            <a:r>
              <a:rPr lang="tr-TR">
                <a:solidFill>
                  <a:srgbClr val="000000"/>
                </a:solidFill>
                <a:effectLst>
                  <a:outerShdw blurRad="38100" dist="38100" dir="2700000" algn="tl">
                    <a:srgbClr val="C0C0C0"/>
                  </a:outerShdw>
                </a:effectLst>
                <a:latin typeface="Calibri" pitchFamily="34" charset="0"/>
              </a:rPr>
              <a:t> </a:t>
            </a:r>
          </a:p>
          <a:p>
            <a:pPr marL="342900" indent="-342900">
              <a:lnSpc>
                <a:spcPct val="110000"/>
              </a:lnSpc>
              <a:spcBef>
                <a:spcPct val="20000"/>
              </a:spcBef>
              <a:buClr>
                <a:schemeClr val="hlink"/>
              </a:buClr>
              <a:buSzPct val="90000"/>
              <a:buFont typeface="Wingdings" pitchFamily="2" charset="2"/>
              <a:buChar char="l"/>
              <a:defRPr/>
            </a:pPr>
            <a:endParaRPr lang="tr-TR">
              <a:solidFill>
                <a:srgbClr val="000000"/>
              </a:solidFill>
              <a:effectLst>
                <a:outerShdw blurRad="38100" dist="38100" dir="2700000" algn="tl">
                  <a:srgbClr val="C0C0C0"/>
                </a:outerShdw>
              </a:effectLst>
              <a:latin typeface="Calibri" pitchFamily="34" charset="0"/>
            </a:endParaRPr>
          </a:p>
          <a:p>
            <a:pPr marL="342900" indent="-342900">
              <a:lnSpc>
                <a:spcPct val="110000"/>
              </a:lnSpc>
              <a:spcBef>
                <a:spcPct val="20000"/>
              </a:spcBef>
              <a:buClr>
                <a:schemeClr val="hlink"/>
              </a:buClr>
              <a:buSzPct val="90000"/>
              <a:defRPr/>
            </a:pPr>
            <a:endParaRPr lang="tr-TR">
              <a:solidFill>
                <a:srgbClr val="000000"/>
              </a:solidFill>
              <a:effectLst>
                <a:outerShdw blurRad="38100" dist="38100" dir="2700000" algn="tl">
                  <a:srgbClr val="C0C0C0"/>
                </a:outerShdw>
              </a:effectLst>
              <a:latin typeface="Calibri" pitchFamily="34" charset="0"/>
            </a:endParaRPr>
          </a:p>
          <a:p>
            <a:pPr marL="342900" indent="-342900">
              <a:lnSpc>
                <a:spcPct val="110000"/>
              </a:lnSpc>
              <a:spcBef>
                <a:spcPct val="20000"/>
              </a:spcBef>
              <a:buClr>
                <a:schemeClr val="hlink"/>
              </a:buClr>
              <a:buSzPct val="90000"/>
              <a:buFont typeface="Wingdings" pitchFamily="2" charset="2"/>
              <a:buChar char="l"/>
              <a:defRPr/>
            </a:pPr>
            <a:endParaRPr lang="tr-TR">
              <a:solidFill>
                <a:srgbClr val="000000"/>
              </a:solidFill>
              <a:effectLst>
                <a:outerShdw blurRad="38100" dist="38100" dir="2700000" algn="tl">
                  <a:srgbClr val="C0C0C0"/>
                </a:outerShdw>
              </a:effectLst>
              <a:latin typeface="Calibri" pitchFamily="34" charset="0"/>
            </a:endParaRPr>
          </a:p>
          <a:p>
            <a:pPr marL="342900" indent="-342900">
              <a:lnSpc>
                <a:spcPct val="110000"/>
              </a:lnSpc>
              <a:spcBef>
                <a:spcPct val="20000"/>
              </a:spcBef>
              <a:buClr>
                <a:schemeClr val="hlink"/>
              </a:buClr>
              <a:buSzPct val="90000"/>
              <a:defRPr/>
            </a:pPr>
            <a:r>
              <a:rPr lang="tr-TR">
                <a:solidFill>
                  <a:srgbClr val="000000"/>
                </a:solidFill>
                <a:effectLst>
                  <a:outerShdw blurRad="38100" dist="38100" dir="2700000" algn="tl">
                    <a:srgbClr val="C0C0C0"/>
                  </a:outerShdw>
                </a:effectLst>
                <a:latin typeface="Calibri" pitchFamily="34" charset="0"/>
              </a:rPr>
              <a:t> </a:t>
            </a:r>
          </a:p>
          <a:p>
            <a:pPr marL="342900" indent="-342900">
              <a:lnSpc>
                <a:spcPct val="110000"/>
              </a:lnSpc>
              <a:spcBef>
                <a:spcPct val="20000"/>
              </a:spcBef>
              <a:buClr>
                <a:schemeClr val="hlink"/>
              </a:buClr>
              <a:buSzPct val="90000"/>
              <a:defRPr/>
            </a:pPr>
            <a:r>
              <a:rPr lang="tr-TR">
                <a:solidFill>
                  <a:srgbClr val="000000"/>
                </a:solidFill>
                <a:effectLst>
                  <a:outerShdw blurRad="38100" dist="38100" dir="2700000" algn="tl">
                    <a:srgbClr val="C0C0C0"/>
                  </a:outerShdw>
                </a:effectLst>
                <a:latin typeface="Calibri" pitchFamily="34" charset="0"/>
              </a:rPr>
              <a:t>	</a:t>
            </a:r>
            <a:endParaRPr lang="en-CA">
              <a:solidFill>
                <a:srgbClr val="000000"/>
              </a:solidFill>
              <a:effectLst>
                <a:outerShdw blurRad="38100" dist="38100" dir="2700000" algn="tl">
                  <a:srgbClr val="C0C0C0"/>
                </a:outerShdw>
              </a:effectLst>
              <a:latin typeface="Calibri" pitchFamily="34" charset="0"/>
            </a:endParaRPr>
          </a:p>
        </p:txBody>
      </p:sp>
      <p:sp>
        <p:nvSpPr>
          <p:cNvPr id="260127" name="Rectangle 31"/>
          <p:cNvSpPr>
            <a:spLocks noChangeArrowheads="1"/>
          </p:cNvSpPr>
          <p:nvPr/>
        </p:nvSpPr>
        <p:spPr bwMode="auto">
          <a:xfrm>
            <a:off x="6311900" y="2420938"/>
            <a:ext cx="1728788" cy="366712"/>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742950" indent="-285750">
              <a:spcBef>
                <a:spcPct val="20000"/>
              </a:spcBef>
              <a:defRPr/>
            </a:pPr>
            <a:r>
              <a:rPr lang="tr-TR">
                <a:solidFill>
                  <a:schemeClr val="bg1"/>
                </a:solidFill>
                <a:effectLst>
                  <a:outerShdw blurRad="38100" dist="38100" dir="2700000" algn="tl">
                    <a:srgbClr val="000000"/>
                  </a:outerShdw>
                </a:effectLst>
                <a:latin typeface="Calibri" pitchFamily="34" charset="0"/>
              </a:rPr>
              <a:t>Totipotent</a:t>
            </a:r>
          </a:p>
        </p:txBody>
      </p:sp>
      <p:sp>
        <p:nvSpPr>
          <p:cNvPr id="260128" name="Rectangle 32"/>
          <p:cNvSpPr>
            <a:spLocks noChangeArrowheads="1"/>
          </p:cNvSpPr>
          <p:nvPr/>
        </p:nvSpPr>
        <p:spPr bwMode="auto">
          <a:xfrm>
            <a:off x="6296026" y="3357563"/>
            <a:ext cx="1744663" cy="366712"/>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742950" indent="-285750">
              <a:spcBef>
                <a:spcPct val="20000"/>
              </a:spcBef>
              <a:defRPr/>
            </a:pPr>
            <a:r>
              <a:rPr lang="tr-TR">
                <a:solidFill>
                  <a:schemeClr val="bg1"/>
                </a:solidFill>
                <a:effectLst>
                  <a:outerShdw blurRad="38100" dist="38100" dir="2700000" algn="tl">
                    <a:srgbClr val="000000"/>
                  </a:outerShdw>
                </a:effectLst>
                <a:latin typeface="Calibri" pitchFamily="34" charset="0"/>
              </a:rPr>
              <a:t>Puliripotent</a:t>
            </a:r>
          </a:p>
        </p:txBody>
      </p:sp>
      <p:sp>
        <p:nvSpPr>
          <p:cNvPr id="260129" name="Rectangle 33"/>
          <p:cNvSpPr>
            <a:spLocks noChangeArrowheads="1"/>
          </p:cNvSpPr>
          <p:nvPr/>
        </p:nvSpPr>
        <p:spPr bwMode="auto">
          <a:xfrm>
            <a:off x="6311901" y="4149726"/>
            <a:ext cx="1800225" cy="366713"/>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742950" indent="-285750">
              <a:spcBef>
                <a:spcPct val="20000"/>
              </a:spcBef>
              <a:defRPr/>
            </a:pPr>
            <a:r>
              <a:rPr lang="tr-TR">
                <a:solidFill>
                  <a:schemeClr val="bg1"/>
                </a:solidFill>
                <a:effectLst>
                  <a:outerShdw blurRad="38100" dist="38100" dir="2700000" algn="tl">
                    <a:srgbClr val="000000"/>
                  </a:outerShdw>
                </a:effectLst>
                <a:latin typeface="Calibri" pitchFamily="34" charset="0"/>
              </a:rPr>
              <a:t>Multipotent</a:t>
            </a:r>
          </a:p>
        </p:txBody>
      </p:sp>
      <p:sp>
        <p:nvSpPr>
          <p:cNvPr id="6178" name="Rectangle 34"/>
          <p:cNvSpPr>
            <a:spLocks noChangeArrowheads="1"/>
          </p:cNvSpPr>
          <p:nvPr/>
        </p:nvSpPr>
        <p:spPr bwMode="auto">
          <a:xfrm>
            <a:off x="7967663" y="5445126"/>
            <a:ext cx="2042226" cy="701731"/>
          </a:xfrm>
          <a:prstGeom prst="rect">
            <a:avLst/>
          </a:prstGeom>
          <a:solidFill>
            <a:schemeClr val="accent1"/>
          </a:solidFill>
          <a:ln w="38100">
            <a:solidFill>
              <a:srgbClr val="990000"/>
            </a:solidFill>
            <a:miter lim="800000"/>
            <a:headEnd/>
            <a:tailEnd/>
          </a:ln>
          <a:effectLst/>
        </p:spPr>
        <p:txBody>
          <a:bodyPr wrap="none">
            <a:spAutoFit/>
          </a:bodyPr>
          <a:lstStyle/>
          <a:p>
            <a:pPr marL="285750" indent="-285750">
              <a:spcBef>
                <a:spcPct val="20000"/>
              </a:spcBef>
            </a:pPr>
            <a:r>
              <a:rPr lang="tr-TR" dirty="0">
                <a:solidFill>
                  <a:srgbClr val="000000"/>
                </a:solidFill>
                <a:latin typeface="Calibri" pitchFamily="34" charset="0"/>
              </a:rPr>
              <a:t>Doku </a:t>
            </a:r>
            <a:r>
              <a:rPr lang="tr-TR" dirty="0" err="1">
                <a:solidFill>
                  <a:srgbClr val="000000"/>
                </a:solidFill>
                <a:latin typeface="Calibri" pitchFamily="34" charset="0"/>
              </a:rPr>
              <a:t>hemaostasis</a:t>
            </a:r>
            <a:r>
              <a:rPr lang="tr-TR" dirty="0">
                <a:solidFill>
                  <a:srgbClr val="000000"/>
                </a:solidFill>
                <a:latin typeface="Calibri" pitchFamily="34" charset="0"/>
              </a:rPr>
              <a:t>   </a:t>
            </a:r>
          </a:p>
          <a:p>
            <a:pPr marL="285750" indent="-285750">
              <a:spcBef>
                <a:spcPct val="20000"/>
              </a:spcBef>
            </a:pPr>
            <a:r>
              <a:rPr lang="tr-TR" dirty="0">
                <a:solidFill>
                  <a:srgbClr val="000000"/>
                </a:solidFill>
                <a:latin typeface="Calibri" pitchFamily="34" charset="0"/>
              </a:rPr>
              <a:t> ve tamir </a:t>
            </a:r>
            <a:r>
              <a:rPr lang="tr-TR" dirty="0">
                <a:solidFill>
                  <a:srgbClr val="000000"/>
                </a:solidFill>
              </a:rPr>
              <a:t>[</a:t>
            </a:r>
            <a:r>
              <a:rPr lang="tr-TR" dirty="0" err="1">
                <a:solidFill>
                  <a:srgbClr val="000000"/>
                </a:solidFill>
                <a:latin typeface="Calibri" pitchFamily="34" charset="0"/>
              </a:rPr>
              <a:t>repair</a:t>
            </a:r>
            <a:r>
              <a:rPr lang="tr-TR" dirty="0">
                <a:solidFill>
                  <a:srgbClr val="000000"/>
                </a:solidFill>
                <a:latin typeface="Calibri" pitchFamily="34" charset="0"/>
              </a:rPr>
              <a:t>]</a:t>
            </a:r>
          </a:p>
        </p:txBody>
      </p:sp>
      <p:sp>
        <p:nvSpPr>
          <p:cNvPr id="6179" name="Line 35"/>
          <p:cNvSpPr>
            <a:spLocks noChangeShapeType="1"/>
          </p:cNvSpPr>
          <p:nvPr/>
        </p:nvSpPr>
        <p:spPr bwMode="auto">
          <a:xfrm flipH="1">
            <a:off x="6456364" y="4365625"/>
            <a:ext cx="28733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tr-TR"/>
          </a:p>
        </p:txBody>
      </p:sp>
      <p:sp>
        <p:nvSpPr>
          <p:cNvPr id="6180" name="Line 36"/>
          <p:cNvSpPr>
            <a:spLocks noChangeShapeType="1"/>
          </p:cNvSpPr>
          <p:nvPr/>
        </p:nvSpPr>
        <p:spPr bwMode="auto">
          <a:xfrm flipH="1">
            <a:off x="6456364" y="3573463"/>
            <a:ext cx="28733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tr-TR"/>
          </a:p>
        </p:txBody>
      </p:sp>
      <p:sp>
        <p:nvSpPr>
          <p:cNvPr id="6181" name="Line 37"/>
          <p:cNvSpPr>
            <a:spLocks noChangeShapeType="1"/>
          </p:cNvSpPr>
          <p:nvPr/>
        </p:nvSpPr>
        <p:spPr bwMode="auto">
          <a:xfrm flipH="1">
            <a:off x="6456364" y="2636838"/>
            <a:ext cx="28733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tr-TR"/>
          </a:p>
        </p:txBody>
      </p:sp>
    </p:spTree>
    <p:extLst>
      <p:ext uri="{BB962C8B-B14F-4D97-AF65-F5344CB8AC3E}">
        <p14:creationId xmlns:p14="http://schemas.microsoft.com/office/powerpoint/2010/main" val="427714688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324829" cy="6858000"/>
          </a:xfrm>
          <a:prstGeom prst="rect">
            <a:avLst/>
          </a:prstGeom>
        </p:spPr>
      </p:pic>
      <p:sp>
        <p:nvSpPr>
          <p:cNvPr id="6" name="Metin kutusu 5"/>
          <p:cNvSpPr txBox="1"/>
          <p:nvPr/>
        </p:nvSpPr>
        <p:spPr>
          <a:xfrm>
            <a:off x="8117010" y="258901"/>
            <a:ext cx="3778501" cy="6340197"/>
          </a:xfrm>
          <a:prstGeom prst="rect">
            <a:avLst/>
          </a:prstGeom>
          <a:noFill/>
        </p:spPr>
        <p:txBody>
          <a:bodyPr wrap="square" rtlCol="0">
            <a:spAutoFit/>
          </a:bodyPr>
          <a:lstStyle/>
          <a:p>
            <a:pPr algn="just"/>
            <a:r>
              <a:rPr lang="tr-TR" sz="1400" dirty="0"/>
              <a:t>Dünya Kan ve Kemik İliği Transplantasyonu </a:t>
            </a:r>
            <a:r>
              <a:rPr lang="tr-TR" sz="1400" dirty="0" err="1"/>
              <a:t>Ağı’nın</a:t>
            </a:r>
            <a:r>
              <a:rPr lang="tr-TR" sz="1400" dirty="0"/>
              <a:t> (WBMT) bu çalışmasının amacı, sistematik derleme/meta-analiz yoluyla </a:t>
            </a:r>
            <a:r>
              <a:rPr lang="tr-TR" sz="1400" dirty="0" err="1"/>
              <a:t>kriyoprezervasyon</a:t>
            </a:r>
            <a:r>
              <a:rPr lang="tr-TR" sz="1400" dirty="0"/>
              <a:t> yapılmaksızın gerçekleştirilen </a:t>
            </a:r>
            <a:r>
              <a:rPr lang="tr-TR" sz="1400" dirty="0" err="1"/>
              <a:t>otolog</a:t>
            </a:r>
            <a:r>
              <a:rPr lang="tr-TR" sz="1400" dirty="0"/>
              <a:t> nakillerle ilgili mevcut kanıtları değerlendirmek ve bu yaklaşımın uygulanabilirliğini ve güvenliğini incelemektir. </a:t>
            </a:r>
          </a:p>
          <a:p>
            <a:pPr algn="just"/>
            <a:r>
              <a:rPr lang="tr-TR" sz="1400" dirty="0" err="1"/>
              <a:t>PubMed</a:t>
            </a:r>
            <a:r>
              <a:rPr lang="tr-TR" sz="1400" dirty="0"/>
              <a:t>, Web of </a:t>
            </a:r>
            <a:r>
              <a:rPr lang="tr-TR" sz="1400" dirty="0" err="1"/>
              <a:t>Science</a:t>
            </a:r>
            <a:r>
              <a:rPr lang="tr-TR" sz="1400" dirty="0"/>
              <a:t> ve SCOPUS veri tabanlarında, </a:t>
            </a:r>
            <a:r>
              <a:rPr lang="tr-TR" sz="1400" dirty="0" err="1"/>
              <a:t>kriyoprezervasyon</a:t>
            </a:r>
            <a:r>
              <a:rPr lang="tr-TR" sz="1400" dirty="0"/>
              <a:t> yapılmaksızın </a:t>
            </a:r>
            <a:r>
              <a:rPr lang="tr-TR" sz="1400" dirty="0" err="1"/>
              <a:t>otolog</a:t>
            </a:r>
            <a:r>
              <a:rPr lang="tr-TR" sz="1400" dirty="0"/>
              <a:t> PBSC nakli kullanılan çalışmalar taranmıştır. </a:t>
            </a:r>
          </a:p>
          <a:p>
            <a:pPr algn="just"/>
            <a:r>
              <a:rPr lang="tr-TR" sz="1400" b="1" dirty="0" err="1"/>
              <a:t>Kriyoprezervasyonsuz</a:t>
            </a:r>
            <a:r>
              <a:rPr lang="tr-TR" sz="1400" b="1" dirty="0"/>
              <a:t> </a:t>
            </a:r>
            <a:r>
              <a:rPr lang="tr-TR" sz="1400" b="1" dirty="0" err="1"/>
              <a:t>otolog</a:t>
            </a:r>
            <a:r>
              <a:rPr lang="tr-TR" sz="1400" b="1" dirty="0"/>
              <a:t> PBSC nakli uygulayan 19 </a:t>
            </a:r>
            <a:r>
              <a:rPr lang="tr-TR" sz="1400" b="1" dirty="0" err="1"/>
              <a:t>transplant</a:t>
            </a:r>
            <a:r>
              <a:rPr lang="tr-TR" sz="1400" b="1" dirty="0"/>
              <a:t> merkezinin (1686 hasta) kolektif deneyimini özetlemektedir. </a:t>
            </a:r>
          </a:p>
          <a:p>
            <a:pPr algn="just"/>
            <a:r>
              <a:rPr lang="tr-TR" sz="1400" dirty="0" err="1"/>
              <a:t>İnfüze</a:t>
            </a:r>
            <a:r>
              <a:rPr lang="tr-TR" sz="1400" dirty="0"/>
              <a:t> edilen ortalama CD34+ hücre sayısı </a:t>
            </a:r>
            <a:r>
              <a:rPr lang="tr-TR" sz="1400" b="1" dirty="0"/>
              <a:t>5,6×10⁶/kg </a:t>
            </a:r>
            <a:r>
              <a:rPr lang="tr-TR" sz="1400" dirty="0"/>
              <a:t>idi. </a:t>
            </a:r>
          </a:p>
          <a:p>
            <a:pPr algn="just"/>
            <a:r>
              <a:rPr lang="tr-TR" sz="1400" dirty="0"/>
              <a:t>Nakil sırasında kök hücre canlılığı, </a:t>
            </a:r>
            <a:r>
              <a:rPr lang="tr-TR" sz="1400" dirty="0" err="1"/>
              <a:t>MM’de</a:t>
            </a:r>
            <a:r>
              <a:rPr lang="tr-TR" sz="1400" dirty="0"/>
              <a:t> %90’ın, </a:t>
            </a:r>
            <a:r>
              <a:rPr lang="tr-TR" sz="1400" dirty="0" err="1"/>
              <a:t>lenfomalarda</a:t>
            </a:r>
            <a:r>
              <a:rPr lang="tr-TR" sz="1400" dirty="0"/>
              <a:t> ise %75’in üzerinde bulunmuştur ve bu, +4°C’de 24–144 saatlik saklama sonrasında elde edildiği bildirilmiştir. </a:t>
            </a:r>
          </a:p>
          <a:p>
            <a:pPr algn="just"/>
            <a:r>
              <a:rPr lang="tr-TR" sz="1400" b="1" dirty="0"/>
              <a:t>Ortalama </a:t>
            </a:r>
            <a:r>
              <a:rPr lang="tr-TR" sz="1400" b="1" dirty="0" err="1"/>
              <a:t>nötrofil</a:t>
            </a:r>
            <a:r>
              <a:rPr lang="tr-TR" sz="1400" b="1" dirty="0"/>
              <a:t> </a:t>
            </a:r>
            <a:r>
              <a:rPr lang="tr-TR" sz="1400" b="1" dirty="0" err="1"/>
              <a:t>engraftmanı</a:t>
            </a:r>
            <a:r>
              <a:rPr lang="tr-TR" sz="1400" b="1" dirty="0"/>
              <a:t> süresi 12 gün, </a:t>
            </a:r>
            <a:r>
              <a:rPr lang="tr-TR" sz="1400" b="1" dirty="0" err="1"/>
              <a:t>trombositler</a:t>
            </a:r>
            <a:r>
              <a:rPr lang="tr-TR" sz="1400" b="1" dirty="0"/>
              <a:t> için ise 15,3 gün olarak saptanmıştır.</a:t>
            </a:r>
          </a:p>
          <a:p>
            <a:pPr algn="just"/>
            <a:r>
              <a:rPr lang="tr-TR" sz="1400" dirty="0"/>
              <a:t>100. gün nakil ilişkili </a:t>
            </a:r>
            <a:r>
              <a:rPr lang="tr-TR" sz="1400" dirty="0" err="1"/>
              <a:t>mortalite</a:t>
            </a:r>
            <a:r>
              <a:rPr lang="tr-TR" sz="1400" dirty="0"/>
              <a:t> ve </a:t>
            </a:r>
            <a:r>
              <a:rPr lang="tr-TR" sz="1400" dirty="0" err="1"/>
              <a:t>greft</a:t>
            </a:r>
            <a:r>
              <a:rPr lang="tr-TR" sz="1400" dirty="0"/>
              <a:t> başarısızlığı için </a:t>
            </a:r>
            <a:r>
              <a:rPr lang="tr-TR" sz="1400" dirty="0" err="1"/>
              <a:t>havuzlanmış</a:t>
            </a:r>
            <a:r>
              <a:rPr lang="tr-TR" sz="1400" dirty="0"/>
              <a:t> oran tahminleri sırasıyla %1 ve %0 idi. </a:t>
            </a:r>
          </a:p>
          <a:p>
            <a:pPr algn="just"/>
            <a:r>
              <a:rPr lang="tr-TR" sz="1400" dirty="0" err="1"/>
              <a:t>Afereze</a:t>
            </a:r>
            <a:r>
              <a:rPr lang="tr-TR" sz="1400" dirty="0"/>
              <a:t> edilmiş </a:t>
            </a:r>
            <a:r>
              <a:rPr lang="tr-TR" sz="1400" dirty="0" err="1"/>
              <a:t>otolog</a:t>
            </a:r>
            <a:r>
              <a:rPr lang="tr-TR" sz="1400" dirty="0"/>
              <a:t> </a:t>
            </a:r>
            <a:r>
              <a:rPr lang="tr-TR" sz="1400" dirty="0" err="1"/>
              <a:t>PBSC’lerin</a:t>
            </a:r>
            <a:r>
              <a:rPr lang="tr-TR" sz="1400" dirty="0"/>
              <a:t> </a:t>
            </a:r>
            <a:r>
              <a:rPr lang="tr-TR" sz="1400" dirty="0" err="1"/>
              <a:t>kriyoprezervasyonsuz</a:t>
            </a:r>
            <a:r>
              <a:rPr lang="tr-TR" sz="1400" dirty="0"/>
              <a:t> kullanımı uygulanabilir ve güvenli görünmektedir.</a:t>
            </a:r>
          </a:p>
        </p:txBody>
      </p:sp>
    </p:spTree>
    <p:extLst>
      <p:ext uri="{BB962C8B-B14F-4D97-AF65-F5344CB8AC3E}">
        <p14:creationId xmlns:p14="http://schemas.microsoft.com/office/powerpoint/2010/main" val="4144016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normAutofit/>
          </a:bodyPr>
          <a:lstStyle/>
          <a:p>
            <a:r>
              <a:rPr lang="tr-TR" sz="2400" b="1" dirty="0">
                <a:latin typeface="+mn-lt"/>
                <a:cs typeface="Times New Roman" pitchFamily="18" charset="0"/>
              </a:rPr>
              <a:t>Kök hücre naklinde temel amaç;</a:t>
            </a:r>
            <a:endParaRPr lang="tr-TR" altLang="tr-TR" sz="2400" b="1" dirty="0">
              <a:solidFill>
                <a:srgbClr val="FF0000"/>
              </a:solidFill>
              <a:latin typeface="+mn-lt"/>
              <a:cs typeface="Times New Roman" pitchFamily="18" charset="0"/>
            </a:endParaRPr>
          </a:p>
        </p:txBody>
      </p:sp>
      <p:sp>
        <p:nvSpPr>
          <p:cNvPr id="89091" name="Rectangle 3"/>
          <p:cNvSpPr>
            <a:spLocks noGrp="1" noChangeArrowheads="1"/>
          </p:cNvSpPr>
          <p:nvPr>
            <p:ph idx="1"/>
          </p:nvPr>
        </p:nvSpPr>
        <p:spPr>
          <a:xfrm>
            <a:off x="1703390" y="1598616"/>
            <a:ext cx="8785225" cy="4999037"/>
          </a:xfrm>
        </p:spPr>
        <p:txBody>
          <a:bodyPr rtlCol="0">
            <a:normAutofit/>
          </a:bodyPr>
          <a:lstStyle/>
          <a:p>
            <a:pPr marL="0" indent="0">
              <a:buNone/>
              <a:defRPr/>
            </a:pPr>
            <a:endParaRPr lang="tr-TR" dirty="0">
              <a:solidFill>
                <a:srgbClr val="FFFF00"/>
              </a:solidFill>
            </a:endParaRPr>
          </a:p>
          <a:p>
            <a:pPr>
              <a:buFont typeface="Wingdings" charset="2"/>
              <a:buChar char="Ø"/>
              <a:defRPr/>
            </a:pPr>
            <a:endParaRPr lang="tr-TR" dirty="0">
              <a:solidFill>
                <a:srgbClr val="FFFFFF"/>
              </a:solidFill>
            </a:endParaRPr>
          </a:p>
          <a:p>
            <a:pPr>
              <a:buNone/>
              <a:defRPr/>
            </a:pPr>
            <a:endParaRPr lang="tr-TR" dirty="0"/>
          </a:p>
        </p:txBody>
      </p:sp>
      <p:sp>
        <p:nvSpPr>
          <p:cNvPr id="2" name="Rounded Rectangle 1"/>
          <p:cNvSpPr>
            <a:spLocks noChangeArrowheads="1"/>
          </p:cNvSpPr>
          <p:nvPr/>
        </p:nvSpPr>
        <p:spPr bwMode="auto">
          <a:xfrm>
            <a:off x="2279652" y="1341441"/>
            <a:ext cx="7993063" cy="2232025"/>
          </a:xfrm>
          <a:prstGeom prst="roundRect">
            <a:avLst>
              <a:gd name="adj" fmla="val 16667"/>
            </a:avLst>
          </a:prstGeom>
          <a:solidFill>
            <a:schemeClr val="accent3"/>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tr-TR" altLang="tr-TR" sz="1800" b="1" dirty="0">
                <a:solidFill>
                  <a:srgbClr val="FF3300"/>
                </a:solidFill>
                <a:latin typeface="+mn-lt"/>
                <a:cs typeface="Times New Roman" pitchFamily="18" charset="0"/>
              </a:rPr>
              <a:t>KURTARMA</a:t>
            </a:r>
          </a:p>
          <a:p>
            <a:pPr algn="just" eaLnBrk="1" hangingPunct="1">
              <a:buFont typeface="Wingdings" panose="05000000000000000000" pitchFamily="2" charset="2"/>
              <a:buNone/>
            </a:pPr>
            <a:endParaRPr lang="tr-TR" altLang="tr-TR" dirty="0">
              <a:solidFill>
                <a:srgbClr val="FFFFFF"/>
              </a:solidFill>
              <a:latin typeface="+mn-lt"/>
            </a:endParaRPr>
          </a:p>
          <a:p>
            <a:pPr algn="just" eaLnBrk="1" hangingPunct="1">
              <a:buFont typeface="Wingdings" panose="05000000000000000000" pitchFamily="2" charset="2"/>
              <a:buNone/>
            </a:pPr>
            <a:r>
              <a:rPr lang="tr-TR" altLang="tr-TR" sz="2000" dirty="0" err="1">
                <a:solidFill>
                  <a:srgbClr val="FFFFFF"/>
                </a:solidFill>
                <a:latin typeface="+mn-lt"/>
                <a:cs typeface="Times New Roman" pitchFamily="18" charset="0"/>
              </a:rPr>
              <a:t>Malign</a:t>
            </a:r>
            <a:r>
              <a:rPr lang="tr-TR" altLang="tr-TR" sz="2000" dirty="0">
                <a:solidFill>
                  <a:srgbClr val="FFFFFF"/>
                </a:solidFill>
                <a:latin typeface="+mn-lt"/>
                <a:cs typeface="Times New Roman" pitchFamily="18" charset="0"/>
              </a:rPr>
              <a:t> hastalıkların tedavisinde </a:t>
            </a:r>
            <a:r>
              <a:rPr lang="tr-TR" altLang="tr-TR" sz="2000" dirty="0" err="1">
                <a:solidFill>
                  <a:srgbClr val="FFFFFF"/>
                </a:solidFill>
                <a:latin typeface="+mn-lt"/>
                <a:cs typeface="Times New Roman" pitchFamily="18" charset="0"/>
              </a:rPr>
              <a:t>küratif</a:t>
            </a:r>
            <a:r>
              <a:rPr lang="tr-TR" altLang="tr-TR" sz="2000" dirty="0">
                <a:solidFill>
                  <a:srgbClr val="FFFFFF"/>
                </a:solidFill>
                <a:latin typeface="+mn-lt"/>
                <a:cs typeface="Times New Roman" pitchFamily="18" charset="0"/>
              </a:rPr>
              <a:t> potansiyeli olan </a:t>
            </a:r>
            <a:r>
              <a:rPr lang="tr-TR" altLang="tr-TR" sz="2000" dirty="0" err="1">
                <a:solidFill>
                  <a:srgbClr val="FFFFFF"/>
                </a:solidFill>
                <a:latin typeface="+mn-lt"/>
                <a:cs typeface="Times New Roman" pitchFamily="18" charset="0"/>
              </a:rPr>
              <a:t>miyeloablatif</a:t>
            </a:r>
            <a:r>
              <a:rPr lang="tr-TR" altLang="tr-TR" sz="2000" dirty="0">
                <a:solidFill>
                  <a:srgbClr val="FFFFFF"/>
                </a:solidFill>
                <a:latin typeface="+mn-lt"/>
                <a:cs typeface="Times New Roman" pitchFamily="18" charset="0"/>
              </a:rPr>
              <a:t> kemoterapi veya </a:t>
            </a:r>
            <a:r>
              <a:rPr lang="tr-TR" altLang="tr-TR" sz="2000" dirty="0" err="1">
                <a:solidFill>
                  <a:srgbClr val="FFFFFF"/>
                </a:solidFill>
                <a:latin typeface="+mn-lt"/>
                <a:cs typeface="Times New Roman" pitchFamily="18" charset="0"/>
              </a:rPr>
              <a:t>kemoradyoterapi</a:t>
            </a:r>
            <a:r>
              <a:rPr lang="tr-TR" altLang="tr-TR" sz="2000" dirty="0">
                <a:solidFill>
                  <a:srgbClr val="FFFFFF"/>
                </a:solidFill>
                <a:latin typeface="+mn-lt"/>
                <a:cs typeface="Times New Roman" pitchFamily="18" charset="0"/>
              </a:rPr>
              <a:t> sonrası </a:t>
            </a:r>
            <a:r>
              <a:rPr lang="tr-TR" altLang="tr-TR" sz="2000" dirty="0" err="1">
                <a:solidFill>
                  <a:srgbClr val="FFFFFF"/>
                </a:solidFill>
                <a:latin typeface="+mn-lt"/>
                <a:cs typeface="Times New Roman" pitchFamily="18" charset="0"/>
              </a:rPr>
              <a:t>hematopoetik</a:t>
            </a:r>
            <a:r>
              <a:rPr lang="tr-TR" altLang="tr-TR" sz="2000" dirty="0">
                <a:solidFill>
                  <a:srgbClr val="FFFFFF"/>
                </a:solidFill>
                <a:latin typeface="+mn-lt"/>
                <a:cs typeface="Times New Roman" pitchFamily="18" charset="0"/>
              </a:rPr>
              <a:t> </a:t>
            </a:r>
            <a:r>
              <a:rPr lang="tr-TR" altLang="tr-TR" sz="2000" dirty="0" err="1">
                <a:solidFill>
                  <a:srgbClr val="FFFFFF"/>
                </a:solidFill>
                <a:latin typeface="+mn-lt"/>
                <a:cs typeface="Times New Roman" pitchFamily="18" charset="0"/>
              </a:rPr>
              <a:t>rekonstruksiyon</a:t>
            </a:r>
            <a:endParaRPr lang="tr-TR" altLang="tr-TR" sz="2000" dirty="0">
              <a:solidFill>
                <a:srgbClr val="FFFFFF"/>
              </a:solidFill>
              <a:latin typeface="+mn-lt"/>
              <a:cs typeface="Times New Roman" pitchFamily="18" charset="0"/>
            </a:endParaRPr>
          </a:p>
          <a:p>
            <a:pPr algn="ctr" eaLnBrk="1" hangingPunct="1"/>
            <a:endParaRPr lang="en-US" altLang="tr-TR" sz="1800" dirty="0">
              <a:solidFill>
                <a:srgbClr val="FFFFFF"/>
              </a:solidFill>
              <a:latin typeface="+mn-lt"/>
            </a:endParaRPr>
          </a:p>
        </p:txBody>
      </p:sp>
      <p:sp>
        <p:nvSpPr>
          <p:cNvPr id="3" name="Rounded Rectangle 2"/>
          <p:cNvSpPr>
            <a:spLocks noChangeArrowheads="1"/>
          </p:cNvSpPr>
          <p:nvPr/>
        </p:nvSpPr>
        <p:spPr bwMode="auto">
          <a:xfrm>
            <a:off x="2279650" y="3933825"/>
            <a:ext cx="7920038" cy="2281238"/>
          </a:xfrm>
          <a:prstGeom prst="roundRect">
            <a:avLst>
              <a:gd name="adj" fmla="val 16667"/>
            </a:avLst>
          </a:prstGeom>
          <a:solidFill>
            <a:schemeClr val="accent6"/>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Wingdings" panose="05000000000000000000" pitchFamily="2" charset="2"/>
              <a:buNone/>
            </a:pPr>
            <a:r>
              <a:rPr lang="tr-TR" altLang="tr-TR" sz="2000" b="1" dirty="0">
                <a:solidFill>
                  <a:srgbClr val="FF3300"/>
                </a:solidFill>
                <a:latin typeface="+mn-lt"/>
                <a:cs typeface="Times New Roman" pitchFamily="18" charset="0"/>
              </a:rPr>
              <a:t>YENİLEME</a:t>
            </a:r>
          </a:p>
          <a:p>
            <a:pPr eaLnBrk="1" hangingPunct="1">
              <a:buFont typeface="Wingdings" panose="05000000000000000000" pitchFamily="2" charset="2"/>
              <a:buNone/>
            </a:pPr>
            <a:endParaRPr lang="tr-TR" altLang="tr-TR" dirty="0">
              <a:solidFill>
                <a:srgbClr val="FFFFFF"/>
              </a:solidFill>
              <a:latin typeface="+mn-lt"/>
              <a:cs typeface="Times New Roman" pitchFamily="18" charset="0"/>
            </a:endParaRPr>
          </a:p>
          <a:p>
            <a:pPr eaLnBrk="1" hangingPunct="1">
              <a:buFont typeface="Wingdings" panose="05000000000000000000" pitchFamily="2" charset="2"/>
              <a:buNone/>
            </a:pPr>
            <a:r>
              <a:rPr lang="tr-TR" altLang="tr-TR" sz="2000" dirty="0">
                <a:solidFill>
                  <a:srgbClr val="FFFFFF"/>
                </a:solidFill>
                <a:latin typeface="+mn-lt"/>
                <a:cs typeface="Times New Roman" pitchFamily="18" charset="0"/>
              </a:rPr>
              <a:t>Doğumsal veya </a:t>
            </a:r>
            <a:r>
              <a:rPr lang="tr-TR" altLang="tr-TR" sz="2000" dirty="0" err="1">
                <a:solidFill>
                  <a:srgbClr val="FFFFFF"/>
                </a:solidFill>
                <a:latin typeface="+mn-lt"/>
                <a:cs typeface="Times New Roman" pitchFamily="18" charset="0"/>
              </a:rPr>
              <a:t>edinsel</a:t>
            </a:r>
            <a:r>
              <a:rPr lang="tr-TR" altLang="tr-TR" sz="2000" dirty="0">
                <a:solidFill>
                  <a:srgbClr val="FFFFFF"/>
                </a:solidFill>
                <a:latin typeface="+mn-lt"/>
                <a:cs typeface="Times New Roman" pitchFamily="18" charset="0"/>
              </a:rPr>
              <a:t> nedenli kemik iliği bozuklukları ve </a:t>
            </a:r>
            <a:r>
              <a:rPr lang="tr-TR" altLang="tr-TR" sz="2000" dirty="0" err="1">
                <a:solidFill>
                  <a:srgbClr val="FFFFFF"/>
                </a:solidFill>
                <a:latin typeface="+mn-lt"/>
                <a:cs typeface="Times New Roman" pitchFamily="18" charset="0"/>
              </a:rPr>
              <a:t>immun</a:t>
            </a:r>
            <a:r>
              <a:rPr lang="tr-TR" altLang="tr-TR" sz="2000" dirty="0">
                <a:solidFill>
                  <a:srgbClr val="FFFFFF"/>
                </a:solidFill>
                <a:latin typeface="+mn-lt"/>
                <a:cs typeface="Times New Roman" pitchFamily="18" charset="0"/>
              </a:rPr>
              <a:t> yetmezliklerde normal </a:t>
            </a:r>
            <a:r>
              <a:rPr lang="tr-TR" altLang="tr-TR" sz="2000" dirty="0" err="1">
                <a:solidFill>
                  <a:srgbClr val="FFFFFF"/>
                </a:solidFill>
                <a:latin typeface="+mn-lt"/>
                <a:cs typeface="Times New Roman" pitchFamily="18" charset="0"/>
              </a:rPr>
              <a:t>hematopoetik</a:t>
            </a:r>
            <a:r>
              <a:rPr lang="tr-TR" altLang="tr-TR" sz="2000" dirty="0">
                <a:solidFill>
                  <a:srgbClr val="FFFFFF"/>
                </a:solidFill>
                <a:latin typeface="+mn-lt"/>
                <a:cs typeface="Times New Roman" pitchFamily="18" charset="0"/>
              </a:rPr>
              <a:t> ve </a:t>
            </a:r>
            <a:r>
              <a:rPr lang="tr-TR" altLang="tr-TR" sz="2000" dirty="0" err="1">
                <a:solidFill>
                  <a:srgbClr val="FFFFFF"/>
                </a:solidFill>
                <a:latin typeface="+mn-lt"/>
                <a:cs typeface="Times New Roman" pitchFamily="18" charset="0"/>
              </a:rPr>
              <a:t>immun</a:t>
            </a:r>
            <a:r>
              <a:rPr lang="tr-TR" altLang="tr-TR" sz="2000" dirty="0">
                <a:solidFill>
                  <a:srgbClr val="FFFFFF"/>
                </a:solidFill>
                <a:latin typeface="+mn-lt"/>
                <a:cs typeface="Times New Roman" pitchFamily="18" charset="0"/>
              </a:rPr>
              <a:t> fonksiyonun sağlanması  </a:t>
            </a:r>
          </a:p>
          <a:p>
            <a:pPr algn="ctr" eaLnBrk="1" hangingPunct="1"/>
            <a:endParaRPr lang="en-US" altLang="tr-TR" sz="1800" dirty="0">
              <a:solidFill>
                <a:srgbClr val="FFFFFF"/>
              </a:solidFill>
              <a:latin typeface="+mn-lt"/>
            </a:endParaRPr>
          </a:p>
        </p:txBody>
      </p:sp>
    </p:spTree>
    <p:extLst>
      <p:ext uri="{BB962C8B-B14F-4D97-AF65-F5344CB8AC3E}">
        <p14:creationId xmlns:p14="http://schemas.microsoft.com/office/powerpoint/2010/main" val="841741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013660" y="434663"/>
            <a:ext cx="8229600" cy="1143000"/>
          </a:xfrm>
        </p:spPr>
        <p:txBody>
          <a:bodyPr>
            <a:normAutofit/>
          </a:bodyPr>
          <a:lstStyle/>
          <a:p>
            <a:r>
              <a:rPr lang="tr-TR" sz="2400" b="1" dirty="0" err="1">
                <a:latin typeface="+mn-lt"/>
                <a:cs typeface="Times New Roman" pitchFamily="18" charset="0"/>
              </a:rPr>
              <a:t>Hematopoetik</a:t>
            </a:r>
            <a:r>
              <a:rPr lang="tr-TR" sz="2400" b="1" dirty="0">
                <a:latin typeface="+mn-lt"/>
                <a:cs typeface="Times New Roman" pitchFamily="18" charset="0"/>
              </a:rPr>
              <a:t> kök hücre nakli tipleri </a:t>
            </a:r>
            <a:endParaRPr lang="tr-TR" sz="2400" b="1" dirty="0">
              <a:latin typeface="+mn-lt"/>
            </a:endParaRPr>
          </a:p>
        </p:txBody>
      </p:sp>
      <p:sp>
        <p:nvSpPr>
          <p:cNvPr id="3" name="İçerik Yer Tutucusu 2"/>
          <p:cNvSpPr>
            <a:spLocks noGrp="1"/>
          </p:cNvSpPr>
          <p:nvPr>
            <p:ph idx="1"/>
          </p:nvPr>
        </p:nvSpPr>
        <p:spPr>
          <a:xfrm>
            <a:off x="2167883" y="2852937"/>
            <a:ext cx="2746648" cy="4525963"/>
          </a:xfrm>
        </p:spPr>
        <p:txBody>
          <a:bodyPr/>
          <a:lstStyle/>
          <a:p>
            <a:pPr marL="0" indent="0">
              <a:buNone/>
            </a:pPr>
            <a:r>
              <a:rPr lang="tr-TR" sz="2400" dirty="0">
                <a:solidFill>
                  <a:srgbClr val="C00000"/>
                </a:solidFill>
                <a:cs typeface="Times New Roman" pitchFamily="18" charset="0"/>
              </a:rPr>
              <a:t>   </a:t>
            </a:r>
            <a:r>
              <a:rPr lang="tr-TR" sz="2000" dirty="0">
                <a:solidFill>
                  <a:srgbClr val="C00000"/>
                </a:solidFill>
                <a:cs typeface="Times New Roman" pitchFamily="18" charset="0"/>
              </a:rPr>
              <a:t>Kaynak</a:t>
            </a:r>
          </a:p>
          <a:p>
            <a:pPr>
              <a:buFont typeface="Wingdings" panose="05000000000000000000" pitchFamily="2" charset="2"/>
              <a:buChar char="§"/>
            </a:pPr>
            <a:r>
              <a:rPr lang="tr-TR" sz="2000" dirty="0">
                <a:cs typeface="Times New Roman" pitchFamily="18" charset="0"/>
              </a:rPr>
              <a:t>Kemik iliği</a:t>
            </a:r>
          </a:p>
          <a:p>
            <a:pPr>
              <a:buFont typeface="Wingdings" panose="05000000000000000000" pitchFamily="2" charset="2"/>
              <a:buChar char="§"/>
            </a:pPr>
            <a:r>
              <a:rPr lang="tr-TR" sz="2000" dirty="0" err="1">
                <a:cs typeface="Times New Roman" pitchFamily="18" charset="0"/>
              </a:rPr>
              <a:t>Periferik</a:t>
            </a:r>
            <a:r>
              <a:rPr lang="tr-TR" sz="2000" dirty="0">
                <a:cs typeface="Times New Roman" pitchFamily="18" charset="0"/>
              </a:rPr>
              <a:t> kan</a:t>
            </a:r>
          </a:p>
          <a:p>
            <a:pPr>
              <a:buFont typeface="Wingdings" panose="05000000000000000000" pitchFamily="2" charset="2"/>
              <a:buChar char="§"/>
            </a:pPr>
            <a:r>
              <a:rPr lang="tr-TR" sz="2000" dirty="0">
                <a:cs typeface="Times New Roman" pitchFamily="18" charset="0"/>
              </a:rPr>
              <a:t>Kordon kanı</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9816" y="1930604"/>
            <a:ext cx="2736304" cy="437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7547177" y="2972528"/>
            <a:ext cx="2664296" cy="1231106"/>
          </a:xfrm>
          <a:prstGeom prst="rect">
            <a:avLst/>
          </a:prstGeom>
        </p:spPr>
        <p:txBody>
          <a:bodyPr wrap="square">
            <a:spAutoFit/>
          </a:bodyPr>
          <a:lstStyle/>
          <a:p>
            <a:r>
              <a:rPr lang="tr-TR" sz="2000" dirty="0">
                <a:solidFill>
                  <a:srgbClr val="C00000"/>
                </a:solidFill>
                <a:cs typeface="Times New Roman" pitchFamily="18" charset="0"/>
              </a:rPr>
              <a:t>Hazırlık rejimi</a:t>
            </a:r>
          </a:p>
          <a:p>
            <a:pPr marL="285750" indent="-285750">
              <a:buFont typeface="Wingdings" panose="05000000000000000000" pitchFamily="2" charset="2"/>
              <a:buChar char="§"/>
            </a:pPr>
            <a:r>
              <a:rPr lang="tr-TR" dirty="0" err="1">
                <a:cs typeface="Times New Roman" pitchFamily="18" charset="0"/>
              </a:rPr>
              <a:t>Myeloablatif</a:t>
            </a:r>
            <a:endParaRPr lang="tr-TR" dirty="0">
              <a:cs typeface="Times New Roman" pitchFamily="18" charset="0"/>
            </a:endParaRPr>
          </a:p>
          <a:p>
            <a:pPr marL="285750" indent="-285750">
              <a:buFont typeface="Wingdings" panose="05000000000000000000" pitchFamily="2" charset="2"/>
              <a:buChar char="§"/>
            </a:pPr>
            <a:r>
              <a:rPr lang="tr-TR" dirty="0">
                <a:cs typeface="Times New Roman" pitchFamily="18" charset="0"/>
              </a:rPr>
              <a:t>Azaltılmış yoğunluk</a:t>
            </a:r>
          </a:p>
          <a:p>
            <a:pPr marL="285750" indent="-285750">
              <a:buFont typeface="Wingdings" panose="05000000000000000000" pitchFamily="2" charset="2"/>
              <a:buChar char="§"/>
            </a:pPr>
            <a:r>
              <a:rPr lang="tr-TR" dirty="0" err="1">
                <a:cs typeface="Times New Roman" pitchFamily="18" charset="0"/>
              </a:rPr>
              <a:t>Nonmyeloablatif</a:t>
            </a:r>
            <a:r>
              <a:rPr lang="tr-TR" dirty="0">
                <a:cs typeface="Times New Roman" pitchFamily="18" charset="0"/>
              </a:rPr>
              <a:t> </a:t>
            </a:r>
          </a:p>
        </p:txBody>
      </p:sp>
      <p:sp>
        <p:nvSpPr>
          <p:cNvPr id="5" name="Dikdörtgen 4"/>
          <p:cNvSpPr/>
          <p:nvPr/>
        </p:nvSpPr>
        <p:spPr>
          <a:xfrm>
            <a:off x="5410234" y="1577663"/>
            <a:ext cx="1045806" cy="400110"/>
          </a:xfrm>
          <a:prstGeom prst="rect">
            <a:avLst/>
          </a:prstGeom>
        </p:spPr>
        <p:txBody>
          <a:bodyPr wrap="square">
            <a:spAutoFit/>
          </a:bodyPr>
          <a:lstStyle/>
          <a:p>
            <a:r>
              <a:rPr lang="tr-TR" sz="2000" dirty="0">
                <a:solidFill>
                  <a:srgbClr val="C00000"/>
                </a:solidFill>
                <a:latin typeface="Times New Roman" pitchFamily="18" charset="0"/>
                <a:cs typeface="Times New Roman" pitchFamily="18" charset="0"/>
              </a:rPr>
              <a:t>verici</a:t>
            </a:r>
          </a:p>
        </p:txBody>
      </p:sp>
    </p:spTree>
    <p:extLst>
      <p:ext uri="{BB962C8B-B14F-4D97-AF65-F5344CB8AC3E}">
        <p14:creationId xmlns:p14="http://schemas.microsoft.com/office/powerpoint/2010/main" val="607986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47898" y="872836"/>
            <a:ext cx="10445307" cy="4780251"/>
          </a:xfrm>
        </p:spPr>
        <p:txBody>
          <a:bodyPr>
            <a:normAutofit/>
          </a:bodyPr>
          <a:lstStyle/>
          <a:p>
            <a:pPr algn="just"/>
            <a:r>
              <a:rPr lang="tr-TR" dirty="0" err="1">
                <a:cs typeface="Times New Roman" pitchFamily="18" charset="0"/>
              </a:rPr>
              <a:t>Otolog</a:t>
            </a:r>
            <a:r>
              <a:rPr lang="tr-TR" dirty="0">
                <a:cs typeface="Times New Roman" pitchFamily="18" charset="0"/>
              </a:rPr>
              <a:t>  ve </a:t>
            </a:r>
            <a:r>
              <a:rPr lang="tr-TR" dirty="0" err="1">
                <a:cs typeface="Times New Roman" pitchFamily="18" charset="0"/>
              </a:rPr>
              <a:t>allojenik</a:t>
            </a:r>
            <a:r>
              <a:rPr lang="tr-TR" dirty="0">
                <a:cs typeface="Times New Roman" pitchFamily="18" charset="0"/>
              </a:rPr>
              <a:t> HKHN öncesi kemoterapi, radyoterapi ve biyolojik tedavi kombinasyonlarının  </a:t>
            </a:r>
            <a:r>
              <a:rPr lang="tr-TR" dirty="0" err="1">
                <a:cs typeface="Times New Roman" pitchFamily="18" charset="0"/>
              </a:rPr>
              <a:t>antineoplastik</a:t>
            </a:r>
            <a:r>
              <a:rPr lang="tr-TR" dirty="0">
                <a:cs typeface="Times New Roman" pitchFamily="18" charset="0"/>
              </a:rPr>
              <a:t>  veya </a:t>
            </a:r>
            <a:r>
              <a:rPr lang="tr-TR" dirty="0" err="1">
                <a:cs typeface="Times New Roman" pitchFamily="18" charset="0"/>
              </a:rPr>
              <a:t>immunsupresif</a:t>
            </a:r>
            <a:r>
              <a:rPr lang="tr-TR" dirty="0">
                <a:cs typeface="Times New Roman" pitchFamily="18" charset="0"/>
              </a:rPr>
              <a:t>  amaçlı kullanımı </a:t>
            </a:r>
            <a:r>
              <a:rPr lang="tr-TR" b="1" dirty="0">
                <a:cs typeface="Times New Roman" pitchFamily="18" charset="0"/>
              </a:rPr>
              <a:t>hazırlama rejimi </a:t>
            </a:r>
            <a:r>
              <a:rPr lang="tr-TR" dirty="0">
                <a:cs typeface="Times New Roman" pitchFamily="18" charset="0"/>
              </a:rPr>
              <a:t>olarak adlandırılır.</a:t>
            </a:r>
          </a:p>
          <a:p>
            <a:pPr algn="just">
              <a:buNone/>
            </a:pPr>
            <a:r>
              <a:rPr lang="tr-TR" dirty="0"/>
              <a:t>    </a:t>
            </a:r>
          </a:p>
          <a:p>
            <a:pPr algn="just"/>
            <a:endParaRPr lang="tr-TR" dirty="0"/>
          </a:p>
        </p:txBody>
      </p:sp>
    </p:spTree>
    <p:extLst>
      <p:ext uri="{BB962C8B-B14F-4D97-AF65-F5344CB8AC3E}">
        <p14:creationId xmlns:p14="http://schemas.microsoft.com/office/powerpoint/2010/main" val="31187401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000" b="1" dirty="0">
                <a:latin typeface="+mn-lt"/>
                <a:cs typeface="Times New Roman" pitchFamily="18" charset="0"/>
              </a:rPr>
              <a:t>HAZIRLIK REJİMİNDE AMAÇ </a:t>
            </a:r>
          </a:p>
        </p:txBody>
      </p:sp>
      <p:sp>
        <p:nvSpPr>
          <p:cNvPr id="3" name="İçerik Yer Tutucusu 2"/>
          <p:cNvSpPr>
            <a:spLocks noGrp="1"/>
          </p:cNvSpPr>
          <p:nvPr>
            <p:ph idx="1"/>
          </p:nvPr>
        </p:nvSpPr>
        <p:spPr>
          <a:xfrm>
            <a:off x="838200" y="1524002"/>
            <a:ext cx="9201150" cy="4652963"/>
          </a:xfrm>
        </p:spPr>
        <p:txBody>
          <a:bodyPr>
            <a:normAutofit/>
          </a:bodyPr>
          <a:lstStyle/>
          <a:p>
            <a:pPr algn="just">
              <a:spcBef>
                <a:spcPct val="0"/>
              </a:spcBef>
              <a:buFont typeface="Wingdings" panose="05000000000000000000" pitchFamily="2" charset="2"/>
              <a:buChar char="§"/>
            </a:pPr>
            <a:r>
              <a:rPr lang="tr-TR" sz="2400" dirty="0">
                <a:ea typeface="+mj-ea"/>
                <a:cs typeface="Times New Roman" pitchFamily="18" charset="0"/>
              </a:rPr>
              <a:t>Kemik iliği  ve/veya </a:t>
            </a:r>
            <a:r>
              <a:rPr lang="tr-TR" sz="2400" dirty="0" err="1">
                <a:ea typeface="+mj-ea"/>
                <a:cs typeface="Times New Roman" pitchFamily="18" charset="0"/>
              </a:rPr>
              <a:t>solid</a:t>
            </a:r>
            <a:r>
              <a:rPr lang="tr-TR" sz="2400" dirty="0">
                <a:ea typeface="+mj-ea"/>
                <a:cs typeface="Times New Roman" pitchFamily="18" charset="0"/>
              </a:rPr>
              <a:t> organ  </a:t>
            </a:r>
            <a:r>
              <a:rPr lang="tr-TR" sz="2400" dirty="0" err="1">
                <a:ea typeface="+mj-ea"/>
                <a:cs typeface="Times New Roman" pitchFamily="18" charset="0"/>
              </a:rPr>
              <a:t>malignitesinin</a:t>
            </a:r>
            <a:r>
              <a:rPr lang="tr-TR" sz="2400" dirty="0">
                <a:ea typeface="+mj-ea"/>
                <a:cs typeface="Times New Roman" pitchFamily="18" charset="0"/>
              </a:rPr>
              <a:t>  yok edilmesi</a:t>
            </a:r>
          </a:p>
          <a:p>
            <a:pPr algn="just">
              <a:spcBef>
                <a:spcPct val="0"/>
              </a:spcBef>
              <a:buFont typeface="Wingdings" panose="05000000000000000000" pitchFamily="2" charset="2"/>
              <a:buChar char="§"/>
            </a:pPr>
            <a:r>
              <a:rPr lang="tr-TR" sz="2400" dirty="0" err="1">
                <a:ea typeface="+mj-ea"/>
                <a:cs typeface="Times New Roman" pitchFamily="18" charset="0"/>
              </a:rPr>
              <a:t>Myeloablasyon</a:t>
            </a:r>
            <a:endParaRPr lang="tr-TR" sz="2400" dirty="0">
              <a:ea typeface="+mj-ea"/>
              <a:cs typeface="Times New Roman" pitchFamily="18" charset="0"/>
            </a:endParaRPr>
          </a:p>
          <a:p>
            <a:pPr algn="just">
              <a:spcBef>
                <a:spcPct val="0"/>
              </a:spcBef>
              <a:buFont typeface="Wingdings" panose="05000000000000000000" pitchFamily="2" charset="2"/>
              <a:buChar char="§"/>
            </a:pPr>
            <a:r>
              <a:rPr lang="tr-TR" sz="2400" dirty="0" err="1">
                <a:ea typeface="+mj-ea"/>
                <a:cs typeface="Times New Roman" pitchFamily="18" charset="0"/>
              </a:rPr>
              <a:t>Tümöroablasyon</a:t>
            </a:r>
            <a:r>
              <a:rPr lang="tr-TR" sz="2400" dirty="0">
                <a:ea typeface="+mj-ea"/>
                <a:cs typeface="Times New Roman" pitchFamily="18" charset="0"/>
              </a:rPr>
              <a:t> </a:t>
            </a:r>
          </a:p>
          <a:p>
            <a:pPr algn="just">
              <a:spcBef>
                <a:spcPct val="0"/>
              </a:spcBef>
              <a:buFont typeface="Wingdings" panose="05000000000000000000" pitchFamily="2" charset="2"/>
              <a:buChar char="§"/>
            </a:pPr>
            <a:r>
              <a:rPr lang="tr-TR" sz="2400" dirty="0">
                <a:ea typeface="+mj-ea"/>
                <a:cs typeface="Times New Roman" pitchFamily="18" charset="0"/>
              </a:rPr>
              <a:t>Alıcının </a:t>
            </a:r>
            <a:r>
              <a:rPr lang="tr-TR" sz="2400" dirty="0" err="1">
                <a:ea typeface="+mj-ea"/>
                <a:cs typeface="Times New Roman" pitchFamily="18" charset="0"/>
              </a:rPr>
              <a:t>immün</a:t>
            </a:r>
            <a:r>
              <a:rPr lang="tr-TR" sz="2400" dirty="0">
                <a:ea typeface="+mj-ea"/>
                <a:cs typeface="Times New Roman" pitchFamily="18" charset="0"/>
              </a:rPr>
              <a:t> sistemini baskılamak suretiyle vericinin yabancı kök hücrelerinin reddinin engellenmesi</a:t>
            </a:r>
          </a:p>
          <a:p>
            <a:pPr algn="just">
              <a:spcBef>
                <a:spcPct val="0"/>
              </a:spcBef>
              <a:buFont typeface="Wingdings" panose="05000000000000000000" pitchFamily="2" charset="2"/>
              <a:buChar char="§"/>
            </a:pPr>
            <a:r>
              <a:rPr lang="tr-TR" sz="2400" dirty="0">
                <a:ea typeface="+mj-ea"/>
                <a:cs typeface="Times New Roman" pitchFamily="18" charset="0"/>
              </a:rPr>
              <a:t>Anti- </a:t>
            </a:r>
            <a:r>
              <a:rPr lang="tr-TR" sz="2400" dirty="0" err="1">
                <a:ea typeface="+mj-ea"/>
                <a:cs typeface="Times New Roman" pitchFamily="18" charset="0"/>
              </a:rPr>
              <a:t>rejeksiyon</a:t>
            </a:r>
            <a:endParaRPr lang="tr-TR" sz="2400" dirty="0">
              <a:ea typeface="+mj-ea"/>
              <a:cs typeface="Times New Roman" pitchFamily="18" charset="0"/>
            </a:endParaRPr>
          </a:p>
          <a:p>
            <a:pPr algn="just">
              <a:spcBef>
                <a:spcPct val="0"/>
              </a:spcBef>
              <a:buFont typeface="Wingdings" panose="05000000000000000000" pitchFamily="2" charset="2"/>
              <a:buChar char="§"/>
            </a:pPr>
            <a:r>
              <a:rPr lang="tr-TR" sz="2400" dirty="0">
                <a:ea typeface="+mj-ea"/>
                <a:cs typeface="Times New Roman" pitchFamily="18" charset="0"/>
              </a:rPr>
              <a:t>Verilen kök hücrelerin Kİ yerleşmesi için yer açılması = </a:t>
            </a:r>
            <a:r>
              <a:rPr lang="tr-TR" sz="2400" dirty="0" err="1">
                <a:ea typeface="+mj-ea"/>
                <a:cs typeface="Times New Roman" pitchFamily="18" charset="0"/>
              </a:rPr>
              <a:t>Homing</a:t>
            </a:r>
            <a:r>
              <a:rPr lang="tr-TR" sz="2400" dirty="0">
                <a:ea typeface="+mj-ea"/>
                <a:cs typeface="Times New Roman" pitchFamily="18" charset="0"/>
              </a:rPr>
              <a:t> ( yerleşme)</a:t>
            </a:r>
          </a:p>
          <a:p>
            <a:pPr algn="just">
              <a:spcBef>
                <a:spcPct val="0"/>
              </a:spcBef>
              <a:buFont typeface="Wingdings" panose="05000000000000000000" pitchFamily="2" charset="2"/>
              <a:buChar char="§"/>
            </a:pPr>
            <a:r>
              <a:rPr lang="tr-TR" sz="2400" dirty="0">
                <a:ea typeface="+mj-ea"/>
                <a:cs typeface="Times New Roman" pitchFamily="18" charset="0"/>
              </a:rPr>
              <a:t>GVL etkisi yaratılması</a:t>
            </a:r>
          </a:p>
          <a:p>
            <a:pPr>
              <a:buFont typeface="Wingdings" pitchFamily="2" charset="2"/>
              <a:buChar char="Ø"/>
            </a:pPr>
            <a:endParaRPr lang="tr-TR" dirty="0"/>
          </a:p>
        </p:txBody>
      </p:sp>
    </p:spTree>
    <p:extLst>
      <p:ext uri="{BB962C8B-B14F-4D97-AF65-F5344CB8AC3E}">
        <p14:creationId xmlns:p14="http://schemas.microsoft.com/office/powerpoint/2010/main" val="32101643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75520" y="980728"/>
            <a:ext cx="8534400" cy="758952"/>
          </a:xfrm>
        </p:spPr>
        <p:txBody>
          <a:bodyPr>
            <a:normAutofit/>
          </a:bodyPr>
          <a:lstStyle/>
          <a:p>
            <a:r>
              <a:rPr lang="en-US" sz="2400" b="1" dirty="0">
                <a:latin typeface="+mn-lt"/>
                <a:cs typeface="Times New Roman" pitchFamily="18" charset="0"/>
              </a:rPr>
              <a:t>HAZIRLAMA REJİMİNİN SEÇİMİNE ETKİ EDEN FAKTÖRLER</a:t>
            </a:r>
          </a:p>
        </p:txBody>
      </p:sp>
      <p:sp>
        <p:nvSpPr>
          <p:cNvPr id="5" name="Content Placeholder 4"/>
          <p:cNvSpPr>
            <a:spLocks noGrp="1"/>
          </p:cNvSpPr>
          <p:nvPr>
            <p:ph idx="1"/>
          </p:nvPr>
        </p:nvSpPr>
        <p:spPr>
          <a:xfrm>
            <a:off x="1919536" y="2196894"/>
            <a:ext cx="7789729" cy="3921273"/>
          </a:xfrm>
        </p:spPr>
        <p:txBody>
          <a:bodyPr>
            <a:normAutofit/>
          </a:bodyPr>
          <a:lstStyle/>
          <a:p>
            <a:pPr algn="just">
              <a:buFont typeface="Wingdings" panose="05000000000000000000" pitchFamily="2" charset="2"/>
              <a:buChar char="§"/>
            </a:pPr>
            <a:r>
              <a:rPr lang="en-US" sz="2400" dirty="0">
                <a:cs typeface="Times New Roman" pitchFamily="18" charset="0"/>
              </a:rPr>
              <a:t> </a:t>
            </a:r>
            <a:r>
              <a:rPr lang="tr-TR" sz="2400" dirty="0">
                <a:cs typeface="Times New Roman" pitchFamily="18" charset="0"/>
              </a:rPr>
              <a:t>Yaş</a:t>
            </a:r>
            <a:endParaRPr lang="en-US" sz="2400" dirty="0">
              <a:cs typeface="Times New Roman" pitchFamily="18" charset="0"/>
            </a:endParaRPr>
          </a:p>
          <a:p>
            <a:pPr algn="just">
              <a:buFont typeface="Wingdings" panose="05000000000000000000" pitchFamily="2" charset="2"/>
              <a:buChar char="§"/>
            </a:pPr>
            <a:r>
              <a:rPr lang="en-US" sz="2400" dirty="0">
                <a:cs typeface="Times New Roman" pitchFamily="18" charset="0"/>
              </a:rPr>
              <a:t> HKHN </a:t>
            </a:r>
            <a:r>
              <a:rPr lang="en-US" sz="2400" dirty="0" err="1">
                <a:cs typeface="Times New Roman" pitchFamily="18" charset="0"/>
              </a:rPr>
              <a:t>öncesinde</a:t>
            </a:r>
            <a:r>
              <a:rPr lang="en-US" sz="2400" dirty="0">
                <a:cs typeface="Times New Roman" pitchFamily="18" charset="0"/>
              </a:rPr>
              <a:t> </a:t>
            </a:r>
            <a:r>
              <a:rPr lang="en-US" sz="2400" dirty="0" err="1">
                <a:cs typeface="Times New Roman" pitchFamily="18" charset="0"/>
              </a:rPr>
              <a:t>hastalığın</a:t>
            </a:r>
            <a:r>
              <a:rPr lang="en-US" sz="2400" dirty="0">
                <a:cs typeface="Times New Roman" pitchFamily="18" charset="0"/>
              </a:rPr>
              <a:t> tipi </a:t>
            </a:r>
            <a:r>
              <a:rPr lang="en-US" sz="2400" dirty="0" err="1">
                <a:cs typeface="Times New Roman" pitchFamily="18" charset="0"/>
              </a:rPr>
              <a:t>ve</a:t>
            </a:r>
            <a:r>
              <a:rPr lang="en-US" sz="2400" dirty="0">
                <a:cs typeface="Times New Roman" pitchFamily="18" charset="0"/>
              </a:rPr>
              <a:t> </a:t>
            </a:r>
            <a:r>
              <a:rPr lang="en-US" sz="2400" dirty="0" err="1">
                <a:cs typeface="Times New Roman" pitchFamily="18" charset="0"/>
              </a:rPr>
              <a:t>evresi</a:t>
            </a:r>
            <a:endParaRPr lang="en-US" sz="2400" dirty="0">
              <a:cs typeface="Times New Roman" pitchFamily="18" charset="0"/>
            </a:endParaRPr>
          </a:p>
          <a:p>
            <a:pPr algn="just">
              <a:buFont typeface="Wingdings" panose="05000000000000000000" pitchFamily="2" charset="2"/>
              <a:buChar char="§"/>
            </a:pPr>
            <a:r>
              <a:rPr lang="en-US" sz="2400" dirty="0">
                <a:cs typeface="Times New Roman" pitchFamily="18" charset="0"/>
              </a:rPr>
              <a:t> </a:t>
            </a:r>
            <a:r>
              <a:rPr lang="tr-TR" sz="2400" dirty="0" err="1">
                <a:cs typeface="Times New Roman" pitchFamily="18" charset="0"/>
              </a:rPr>
              <a:t>Komorbidite</a:t>
            </a:r>
            <a:endParaRPr lang="en-US" sz="2400" dirty="0">
              <a:cs typeface="Times New Roman" pitchFamily="18" charset="0"/>
            </a:endParaRPr>
          </a:p>
          <a:p>
            <a:pPr algn="just">
              <a:buFont typeface="Wingdings" panose="05000000000000000000" pitchFamily="2" charset="2"/>
              <a:buChar char="§"/>
            </a:pPr>
            <a:r>
              <a:rPr lang="en-US" sz="2400" dirty="0">
                <a:cs typeface="Times New Roman" pitchFamily="18" charset="0"/>
              </a:rPr>
              <a:t> </a:t>
            </a:r>
            <a:r>
              <a:rPr lang="en-US" sz="2400" dirty="0" err="1">
                <a:cs typeface="Times New Roman" pitchFamily="18" charset="0"/>
              </a:rPr>
              <a:t>Kök</a:t>
            </a:r>
            <a:r>
              <a:rPr lang="en-US" sz="2400" dirty="0">
                <a:cs typeface="Times New Roman" pitchFamily="18" charset="0"/>
              </a:rPr>
              <a:t> </a:t>
            </a:r>
            <a:r>
              <a:rPr lang="en-US" sz="2400" dirty="0" err="1">
                <a:cs typeface="Times New Roman" pitchFamily="18" charset="0"/>
              </a:rPr>
              <a:t>hücre</a:t>
            </a:r>
            <a:r>
              <a:rPr lang="en-US" sz="2400" dirty="0">
                <a:cs typeface="Times New Roman" pitchFamily="18" charset="0"/>
              </a:rPr>
              <a:t> </a:t>
            </a:r>
            <a:r>
              <a:rPr lang="en-US" sz="2400" dirty="0" err="1">
                <a:cs typeface="Times New Roman" pitchFamily="18" charset="0"/>
              </a:rPr>
              <a:t>kaynağı</a:t>
            </a:r>
            <a:endParaRPr lang="en-US" sz="2400" dirty="0">
              <a:cs typeface="Times New Roman" pitchFamily="18" charset="0"/>
            </a:endParaRPr>
          </a:p>
          <a:p>
            <a:pPr algn="just">
              <a:buFont typeface="Wingdings" panose="05000000000000000000" pitchFamily="2" charset="2"/>
              <a:buChar char="§"/>
            </a:pPr>
            <a:r>
              <a:rPr lang="en-US" sz="2400" dirty="0">
                <a:cs typeface="Times New Roman" pitchFamily="18" charset="0"/>
              </a:rPr>
              <a:t> HLA </a:t>
            </a:r>
            <a:r>
              <a:rPr lang="en-US" sz="2400" dirty="0" err="1">
                <a:cs typeface="Times New Roman" pitchFamily="18" charset="0"/>
              </a:rPr>
              <a:t>uyumu</a:t>
            </a:r>
            <a:endParaRPr lang="en-US" sz="2400" dirty="0">
              <a:cs typeface="Times New Roman" pitchFamily="18" charset="0"/>
            </a:endParaRPr>
          </a:p>
          <a:p>
            <a:pPr algn="just">
              <a:buFont typeface="Wingdings" panose="05000000000000000000" pitchFamily="2" charset="2"/>
              <a:buChar char="§"/>
            </a:pPr>
            <a:r>
              <a:rPr lang="en-US" sz="2400" dirty="0">
                <a:cs typeface="Times New Roman" pitchFamily="18" charset="0"/>
              </a:rPr>
              <a:t> </a:t>
            </a:r>
            <a:r>
              <a:rPr lang="en-US" sz="2400" dirty="0" err="1">
                <a:cs typeface="Times New Roman" pitchFamily="18" charset="0"/>
              </a:rPr>
              <a:t>Hastalığın</a:t>
            </a:r>
            <a:r>
              <a:rPr lang="en-US" sz="2400" dirty="0">
                <a:cs typeface="Times New Roman" pitchFamily="18" charset="0"/>
              </a:rPr>
              <a:t> GV</a:t>
            </a:r>
            <a:r>
              <a:rPr lang="tr-TR" sz="2400" dirty="0">
                <a:cs typeface="Times New Roman" pitchFamily="18" charset="0"/>
              </a:rPr>
              <a:t>L</a:t>
            </a:r>
            <a:r>
              <a:rPr lang="en-US" sz="2400" dirty="0">
                <a:cs typeface="Times New Roman" pitchFamily="18" charset="0"/>
              </a:rPr>
              <a:t> </a:t>
            </a:r>
            <a:r>
              <a:rPr lang="en-US" sz="2400" dirty="0" err="1">
                <a:cs typeface="Times New Roman" pitchFamily="18" charset="0"/>
              </a:rPr>
              <a:t>etkisine</a:t>
            </a:r>
            <a:r>
              <a:rPr lang="en-US" sz="2400" dirty="0">
                <a:cs typeface="Times New Roman" pitchFamily="18" charset="0"/>
              </a:rPr>
              <a:t> </a:t>
            </a:r>
            <a:r>
              <a:rPr lang="en-US" sz="2400" dirty="0" err="1">
                <a:cs typeface="Times New Roman" pitchFamily="18" charset="0"/>
              </a:rPr>
              <a:t>duyarlılığı</a:t>
            </a:r>
            <a:r>
              <a:rPr lang="tr-TR" sz="2400" dirty="0">
                <a:cs typeface="Times New Roman" pitchFamily="18" charset="0"/>
              </a:rPr>
              <a:t> </a:t>
            </a:r>
            <a:r>
              <a:rPr lang="en-US" sz="2400" dirty="0">
                <a:cs typeface="Times New Roman" pitchFamily="18" charset="0"/>
              </a:rPr>
              <a:t>(KML, KLL, FL)</a:t>
            </a:r>
          </a:p>
          <a:p>
            <a:pPr marL="0" indent="0" algn="just">
              <a:buNone/>
            </a:pPr>
            <a:endParaRPr lang="en-US" sz="3200" dirty="0"/>
          </a:p>
          <a:p>
            <a:pPr algn="just"/>
            <a:endParaRPr lang="en-US" sz="3200" dirty="0"/>
          </a:p>
        </p:txBody>
      </p:sp>
      <p:sp>
        <p:nvSpPr>
          <p:cNvPr id="3" name="Slide Number Placeholder 2"/>
          <p:cNvSpPr>
            <a:spLocks noGrp="1"/>
          </p:cNvSpPr>
          <p:nvPr>
            <p:ph type="sldNum" sz="quarter" idx="12"/>
          </p:nvPr>
        </p:nvSpPr>
        <p:spPr/>
        <p:txBody>
          <a:bodyPr/>
          <a:lstStyle/>
          <a:p>
            <a:fld id="{1789C0F2-17E0-497A-9BBE-0C73201AAFE3}" type="slidenum">
              <a:rPr lang="en-US" smtClean="0"/>
              <a:pPr/>
              <a:t>45</a:t>
            </a:fld>
            <a:endParaRPr lang="en-US" dirty="0"/>
          </a:p>
        </p:txBody>
      </p:sp>
    </p:spTree>
    <p:extLst>
      <p:ext uri="{BB962C8B-B14F-4D97-AF65-F5344CB8AC3E}">
        <p14:creationId xmlns:p14="http://schemas.microsoft.com/office/powerpoint/2010/main" val="709063878"/>
      </p:ext>
    </p:extLst>
  </p:cSld>
  <p:clrMapOvr>
    <a:masterClrMapping/>
  </p:clrMapOvr>
  <mc:AlternateContent xmlns:mc="http://schemas.openxmlformats.org/markup-compatibility/2006" xmlns:p14="http://schemas.microsoft.com/office/powerpoint/2010/main">
    <mc:Choice Requires="p14">
      <p:transition spd="slow" p14:dur="2000" advTm="24414"/>
    </mc:Choice>
    <mc:Fallback xmlns="">
      <p:transition spd="slow" advTm="24414"/>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b="1" dirty="0" err="1">
                <a:latin typeface="+mn-lt"/>
                <a:cs typeface="Times New Roman" pitchFamily="18" charset="0"/>
              </a:rPr>
              <a:t>Hematopoetik</a:t>
            </a:r>
            <a:r>
              <a:rPr lang="tr-TR" sz="2400" b="1" dirty="0">
                <a:latin typeface="+mn-lt"/>
                <a:cs typeface="Times New Roman" pitchFamily="18" charset="0"/>
              </a:rPr>
              <a:t> yapılanma</a:t>
            </a:r>
          </a:p>
        </p:txBody>
      </p:sp>
      <p:pic>
        <p:nvPicPr>
          <p:cNvPr id="13314" name="Picture 2"/>
          <p:cNvPicPr>
            <a:picLocks noGrp="1" noChangeAspect="1" noChangeArrowheads="1"/>
          </p:cNvPicPr>
          <p:nvPr>
            <p:ph idx="1"/>
          </p:nvPr>
        </p:nvPicPr>
        <p:blipFill>
          <a:blip r:embed="rId2" cstate="print"/>
          <a:srcRect/>
          <a:stretch>
            <a:fillRect/>
          </a:stretch>
        </p:blipFill>
        <p:spPr bwMode="auto">
          <a:xfrm>
            <a:off x="7320137" y="1052736"/>
            <a:ext cx="2962275" cy="4392488"/>
          </a:xfrm>
          <a:prstGeom prst="rect">
            <a:avLst/>
          </a:prstGeom>
          <a:noFill/>
          <a:ln w="9525">
            <a:noFill/>
            <a:miter lim="800000"/>
            <a:headEnd/>
            <a:tailEnd/>
          </a:ln>
        </p:spPr>
      </p:pic>
      <p:sp>
        <p:nvSpPr>
          <p:cNvPr id="5" name="4 Dikdörtgen"/>
          <p:cNvSpPr/>
          <p:nvPr/>
        </p:nvSpPr>
        <p:spPr>
          <a:xfrm>
            <a:off x="2998997" y="1916832"/>
            <a:ext cx="1336520" cy="400110"/>
          </a:xfrm>
          <a:prstGeom prst="rect">
            <a:avLst/>
          </a:prstGeom>
        </p:spPr>
        <p:txBody>
          <a:bodyPr wrap="none">
            <a:spAutoFit/>
          </a:bodyPr>
          <a:lstStyle/>
          <a:p>
            <a:r>
              <a:rPr lang="tr-TR" sz="2000" b="1" dirty="0">
                <a:cs typeface="Times New Roman" pitchFamily="18" charset="0"/>
              </a:rPr>
              <a:t>CD34 Dozu</a:t>
            </a:r>
          </a:p>
        </p:txBody>
      </p:sp>
      <p:sp>
        <p:nvSpPr>
          <p:cNvPr id="6" name="5 Dikdörtgen"/>
          <p:cNvSpPr/>
          <p:nvPr/>
        </p:nvSpPr>
        <p:spPr>
          <a:xfrm>
            <a:off x="1235242" y="2564904"/>
            <a:ext cx="5652846" cy="1569660"/>
          </a:xfrm>
          <a:prstGeom prst="rect">
            <a:avLst/>
          </a:prstGeom>
        </p:spPr>
        <p:txBody>
          <a:bodyPr wrap="square">
            <a:spAutoFit/>
          </a:bodyPr>
          <a:lstStyle/>
          <a:p>
            <a:pPr marL="342900" indent="-342900" algn="just">
              <a:buFont typeface="Wingdings" panose="05000000000000000000" pitchFamily="2" charset="2"/>
              <a:buChar char="§"/>
            </a:pPr>
            <a:r>
              <a:rPr lang="tr-TR" sz="2400" dirty="0" err="1">
                <a:cs typeface="Times New Roman" pitchFamily="18" charset="0"/>
              </a:rPr>
              <a:t>Otolog</a:t>
            </a:r>
            <a:r>
              <a:rPr lang="tr-TR" sz="2400" dirty="0">
                <a:cs typeface="Times New Roman" pitchFamily="18" charset="0"/>
              </a:rPr>
              <a:t> KHT – &gt; 2 x10</a:t>
            </a:r>
            <a:r>
              <a:rPr lang="tr-TR" sz="2400" baseline="30000" dirty="0">
                <a:cs typeface="Times New Roman" pitchFamily="18" charset="0"/>
              </a:rPr>
              <a:t>6</a:t>
            </a:r>
            <a:r>
              <a:rPr lang="tr-TR" sz="2400" dirty="0">
                <a:cs typeface="Times New Roman" pitchFamily="18" charset="0"/>
              </a:rPr>
              <a:t>  CD34+ hücre/kg</a:t>
            </a:r>
          </a:p>
          <a:p>
            <a:pPr marL="342900" indent="-342900" algn="just">
              <a:buFont typeface="Wingdings" panose="05000000000000000000" pitchFamily="2" charset="2"/>
              <a:buChar char="§"/>
            </a:pPr>
            <a:r>
              <a:rPr lang="tr-TR" sz="2400" dirty="0" err="1">
                <a:cs typeface="Times New Roman" pitchFamily="18" charset="0"/>
              </a:rPr>
              <a:t>Allojenik</a:t>
            </a:r>
            <a:r>
              <a:rPr lang="tr-TR" sz="2400" dirty="0">
                <a:cs typeface="Times New Roman" pitchFamily="18" charset="0"/>
              </a:rPr>
              <a:t> KHT – &gt; 5 X10</a:t>
            </a:r>
            <a:r>
              <a:rPr lang="tr-TR" sz="2400" baseline="30000" dirty="0">
                <a:cs typeface="Times New Roman" pitchFamily="18" charset="0"/>
              </a:rPr>
              <a:t>6</a:t>
            </a:r>
            <a:r>
              <a:rPr lang="tr-TR" sz="2400" dirty="0">
                <a:cs typeface="Times New Roman" pitchFamily="18" charset="0"/>
              </a:rPr>
              <a:t> CD34+ hücre/kg </a:t>
            </a:r>
          </a:p>
          <a:p>
            <a:pPr marL="342900" indent="-342900" algn="just">
              <a:buFont typeface="Wingdings" panose="05000000000000000000" pitchFamily="2" charset="2"/>
              <a:buChar char="§"/>
            </a:pPr>
            <a:r>
              <a:rPr lang="tr-TR" sz="2400" dirty="0" err="1">
                <a:cs typeface="Times New Roman" pitchFamily="18" charset="0"/>
              </a:rPr>
              <a:t>Kord</a:t>
            </a:r>
            <a:r>
              <a:rPr lang="tr-TR" sz="2400" dirty="0">
                <a:cs typeface="Times New Roman" pitchFamily="18" charset="0"/>
              </a:rPr>
              <a:t> Kanı KHT</a:t>
            </a:r>
          </a:p>
          <a:p>
            <a:pPr marL="342900" indent="-342900" algn="just">
              <a:buFont typeface="Wingdings" panose="05000000000000000000" pitchFamily="2" charset="2"/>
              <a:buChar char="§"/>
            </a:pPr>
            <a:r>
              <a:rPr lang="tr-TR" sz="2400" dirty="0">
                <a:cs typeface="Times New Roman" pitchFamily="18" charset="0"/>
              </a:rPr>
              <a:t>&gt; 2 x10</a:t>
            </a:r>
            <a:r>
              <a:rPr lang="tr-TR" sz="2400" baseline="30000" dirty="0">
                <a:cs typeface="Times New Roman" pitchFamily="18" charset="0"/>
              </a:rPr>
              <a:t>6</a:t>
            </a:r>
            <a:r>
              <a:rPr lang="tr-TR" sz="2400" dirty="0">
                <a:cs typeface="Times New Roman" pitchFamily="18" charset="0"/>
              </a:rPr>
              <a:t> CD34+ hücre/kg </a:t>
            </a:r>
          </a:p>
        </p:txBody>
      </p:sp>
    </p:spTree>
    <p:extLst>
      <p:ext uri="{BB962C8B-B14F-4D97-AF65-F5344CB8AC3E}">
        <p14:creationId xmlns:p14="http://schemas.microsoft.com/office/powerpoint/2010/main" val="554976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91544" y="980728"/>
            <a:ext cx="8229600" cy="1143000"/>
          </a:xfrm>
        </p:spPr>
        <p:txBody>
          <a:bodyPr>
            <a:normAutofit/>
          </a:bodyPr>
          <a:lstStyle/>
          <a:p>
            <a:r>
              <a:rPr lang="tr-TR" sz="2800" b="1" dirty="0" err="1">
                <a:latin typeface="+mn-lt"/>
                <a:cs typeface="Times New Roman" pitchFamily="18" charset="0"/>
              </a:rPr>
              <a:t>Allojenik</a:t>
            </a:r>
            <a:r>
              <a:rPr lang="tr-TR" sz="2800" b="1" dirty="0">
                <a:latin typeface="+mn-lt"/>
                <a:cs typeface="Times New Roman" pitchFamily="18" charset="0"/>
              </a:rPr>
              <a:t> kök hücre naklinde amaç</a:t>
            </a:r>
            <a:r>
              <a:rPr lang="tr-TR" sz="2800" b="1" dirty="0">
                <a:latin typeface="+mn-lt"/>
              </a:rPr>
              <a:t>;</a:t>
            </a:r>
          </a:p>
        </p:txBody>
      </p:sp>
      <p:sp>
        <p:nvSpPr>
          <p:cNvPr id="3" name="2 İçerik Yer Tutucusu"/>
          <p:cNvSpPr>
            <a:spLocks noGrp="1"/>
          </p:cNvSpPr>
          <p:nvPr>
            <p:ph idx="1"/>
          </p:nvPr>
        </p:nvSpPr>
        <p:spPr>
          <a:xfrm>
            <a:off x="1981200" y="2492897"/>
            <a:ext cx="8229600" cy="3633267"/>
          </a:xfrm>
        </p:spPr>
        <p:txBody>
          <a:bodyPr>
            <a:normAutofit/>
          </a:bodyPr>
          <a:lstStyle/>
          <a:p>
            <a:pPr algn="just">
              <a:buFont typeface="Wingdings" panose="05000000000000000000" pitchFamily="2" charset="2"/>
              <a:buChar char="§"/>
            </a:pPr>
            <a:r>
              <a:rPr lang="tr-TR" sz="2400" dirty="0">
                <a:cs typeface="Times New Roman" pitchFamily="18" charset="0"/>
              </a:rPr>
              <a:t>HLA uyumlu sağlıklı vericiden alınan </a:t>
            </a:r>
            <a:r>
              <a:rPr lang="tr-TR" sz="2400" dirty="0" err="1">
                <a:cs typeface="Times New Roman" pitchFamily="18" charset="0"/>
              </a:rPr>
              <a:t>hematopoetik</a:t>
            </a:r>
            <a:r>
              <a:rPr lang="tr-TR" sz="2400" dirty="0">
                <a:cs typeface="Times New Roman" pitchFamily="18" charset="0"/>
              </a:rPr>
              <a:t> kök hücrelerin</a:t>
            </a:r>
          </a:p>
          <a:p>
            <a:pPr algn="just">
              <a:buFont typeface="Wingdings" panose="05000000000000000000" pitchFamily="2" charset="2"/>
              <a:buChar char="§"/>
            </a:pPr>
            <a:r>
              <a:rPr lang="tr-TR" sz="2400" dirty="0">
                <a:cs typeface="Times New Roman" pitchFamily="18" charset="0"/>
              </a:rPr>
              <a:t>Belirli bir hazırlama rejimi ile </a:t>
            </a:r>
            <a:r>
              <a:rPr lang="tr-TR" sz="2400" dirty="0" err="1">
                <a:cs typeface="Times New Roman" pitchFamily="18" charset="0"/>
              </a:rPr>
              <a:t>myeloablatif</a:t>
            </a:r>
            <a:r>
              <a:rPr lang="tr-TR" sz="2400" dirty="0">
                <a:cs typeface="Times New Roman" pitchFamily="18" charset="0"/>
              </a:rPr>
              <a:t> / </a:t>
            </a:r>
            <a:r>
              <a:rPr lang="tr-TR" sz="2400" dirty="0" err="1">
                <a:cs typeface="Times New Roman" pitchFamily="18" charset="0"/>
              </a:rPr>
              <a:t>tümöroablatif</a:t>
            </a:r>
            <a:r>
              <a:rPr lang="tr-TR" sz="2400" dirty="0">
                <a:cs typeface="Times New Roman" pitchFamily="18" charset="0"/>
              </a:rPr>
              <a:t> hale getirilmiş alıcıya verilmesi ve</a:t>
            </a:r>
          </a:p>
          <a:p>
            <a:pPr algn="just">
              <a:buFont typeface="Wingdings" panose="05000000000000000000" pitchFamily="2" charset="2"/>
              <a:buChar char="§"/>
            </a:pPr>
            <a:r>
              <a:rPr lang="tr-TR" sz="2400" dirty="0">
                <a:cs typeface="Times New Roman" pitchFamily="18" charset="0"/>
              </a:rPr>
              <a:t>Alıcıda vericinin </a:t>
            </a:r>
            <a:r>
              <a:rPr lang="tr-TR" sz="2400" dirty="0" err="1">
                <a:cs typeface="Times New Roman" pitchFamily="18" charset="0"/>
              </a:rPr>
              <a:t>hemato-immünopoetik</a:t>
            </a:r>
            <a:r>
              <a:rPr lang="tr-TR" sz="2400" dirty="0">
                <a:cs typeface="Times New Roman" pitchFamily="18" charset="0"/>
              </a:rPr>
              <a:t> sisteminin yapılandırılmasıdır.</a:t>
            </a:r>
          </a:p>
        </p:txBody>
      </p:sp>
    </p:spTree>
    <p:extLst>
      <p:ext uri="{BB962C8B-B14F-4D97-AF65-F5344CB8AC3E}">
        <p14:creationId xmlns:p14="http://schemas.microsoft.com/office/powerpoint/2010/main" val="21544448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66BEEBD7-97B1-254E-9D5C-993E6975444F}"/>
              </a:ext>
            </a:extLst>
          </p:cNvPr>
          <p:cNvSpPr>
            <a:spLocks noGrp="1" noChangeArrowheads="1"/>
          </p:cNvSpPr>
          <p:nvPr>
            <p:ph type="title" idx="4294967295"/>
          </p:nvPr>
        </p:nvSpPr>
        <p:spPr bwMode="auto">
          <a:xfrm>
            <a:off x="2787650" y="74042"/>
            <a:ext cx="6567488" cy="1027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tr-TR" altLang="tr-TR" sz="3600" b="1" dirty="0" err="1">
                <a:latin typeface="+mn-lt"/>
                <a:ea typeface="ＭＳ Ｐゴシック" panose="020B0600070205080204" pitchFamily="34" charset="-128"/>
              </a:rPr>
              <a:t>Allojeneik</a:t>
            </a:r>
            <a:r>
              <a:rPr lang="tr-TR" altLang="tr-TR" sz="3600" b="1" dirty="0">
                <a:latin typeface="+mn-lt"/>
                <a:ea typeface="ＭＳ Ｐゴシック" panose="020B0600070205080204" pitchFamily="34" charset="-128"/>
              </a:rPr>
              <a:t> Kök Hücre Toplanması</a:t>
            </a:r>
          </a:p>
        </p:txBody>
      </p:sp>
      <p:sp>
        <p:nvSpPr>
          <p:cNvPr id="73730" name="Rectangle 3">
            <a:extLst>
              <a:ext uri="{FF2B5EF4-FFF2-40B4-BE49-F238E27FC236}">
                <a16:creationId xmlns:a16="http://schemas.microsoft.com/office/drawing/2014/main" id="{99C8BFB3-DA01-5047-A6FF-1B05FB7DE0F8}"/>
              </a:ext>
            </a:extLst>
          </p:cNvPr>
          <p:cNvSpPr>
            <a:spLocks noGrp="1" noChangeArrowheads="1"/>
          </p:cNvSpPr>
          <p:nvPr>
            <p:ph type="body" idx="4294967295"/>
          </p:nvPr>
        </p:nvSpPr>
        <p:spPr bwMode="auto">
          <a:xfrm>
            <a:off x="1547813" y="1390650"/>
            <a:ext cx="9143999" cy="4095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50000"/>
              </a:lnSpc>
              <a:buFont typeface="Wingdings" panose="05000000000000000000" pitchFamily="2" charset="2"/>
              <a:buChar char="§"/>
            </a:pPr>
            <a:r>
              <a:rPr lang="tr-TR" altLang="tr-TR" sz="2400" dirty="0">
                <a:ea typeface="ＭＳ Ｐゴシック" panose="020B0600070205080204" pitchFamily="34" charset="-128"/>
              </a:rPr>
              <a:t>Sağlıklı </a:t>
            </a:r>
            <a:r>
              <a:rPr lang="tr-TR" altLang="tr-TR" sz="2400" dirty="0" err="1">
                <a:ea typeface="ＭＳ Ｐゴシック" panose="020B0600070205080204" pitchFamily="34" charset="-128"/>
              </a:rPr>
              <a:t>donörlere</a:t>
            </a:r>
            <a:r>
              <a:rPr lang="tr-TR" altLang="tr-TR" sz="2400" dirty="0">
                <a:ea typeface="ＭＳ Ｐゴシック" panose="020B0600070205080204" pitchFamily="34" charset="-128"/>
              </a:rPr>
              <a:t> G-CSF </a:t>
            </a:r>
            <a:r>
              <a:rPr lang="tr-TR" altLang="tr-TR" sz="2400" b="1" dirty="0">
                <a:solidFill>
                  <a:srgbClr val="FF0000"/>
                </a:solidFill>
                <a:ea typeface="ＭＳ Ｐゴシック" panose="020B0600070205080204" pitchFamily="34" charset="-128"/>
              </a:rPr>
              <a:t>10 </a:t>
            </a:r>
            <a:r>
              <a:rPr lang="tr-TR" altLang="tr-TR" sz="2400" b="1" dirty="0">
                <a:solidFill>
                  <a:srgbClr val="FF0000"/>
                </a:solidFill>
                <a:ea typeface="ＭＳ Ｐゴシック" panose="020B0600070205080204" pitchFamily="34" charset="-128"/>
                <a:sym typeface="Symbol" pitchFamily="2" charset="2"/>
              </a:rPr>
              <a:t></a:t>
            </a:r>
            <a:r>
              <a:rPr lang="tr-TR" altLang="tr-TR" sz="2400" b="1" dirty="0">
                <a:solidFill>
                  <a:srgbClr val="FF0000"/>
                </a:solidFill>
                <a:ea typeface="ＭＳ Ｐゴシック" panose="020B0600070205080204" pitchFamily="34" charset="-128"/>
              </a:rPr>
              <a:t>g/kg/gün 5 gün </a:t>
            </a:r>
            <a:r>
              <a:rPr lang="tr-TR" altLang="tr-TR" sz="2400" dirty="0">
                <a:ea typeface="ＭＳ Ｐゴシック" panose="020B0600070205080204" pitchFamily="34" charset="-128"/>
              </a:rPr>
              <a:t>boyunca </a:t>
            </a:r>
            <a:r>
              <a:rPr lang="tr-TR" altLang="tr-TR" sz="2400" b="1" dirty="0">
                <a:ea typeface="ＭＳ Ｐゴシック" panose="020B0600070205080204" pitchFamily="34" charset="-128"/>
              </a:rPr>
              <a:t>SC veya IV </a:t>
            </a:r>
            <a:r>
              <a:rPr lang="tr-TR" altLang="tr-TR" sz="2400" dirty="0">
                <a:ea typeface="ＭＳ Ｐゴシック" panose="020B0600070205080204" pitchFamily="34" charset="-128"/>
              </a:rPr>
              <a:t>verilerek </a:t>
            </a:r>
            <a:r>
              <a:rPr lang="tr-TR" altLang="tr-TR" sz="2400" b="1" dirty="0">
                <a:solidFill>
                  <a:srgbClr val="FF0000"/>
                </a:solidFill>
                <a:ea typeface="ＭＳ Ｐゴシック" panose="020B0600070205080204" pitchFamily="34" charset="-128"/>
              </a:rPr>
              <a:t>5 ve gerekirse 6. günlerde</a:t>
            </a:r>
            <a:r>
              <a:rPr lang="tr-TR" altLang="tr-TR" sz="2400" dirty="0">
                <a:ea typeface="ＭＳ Ｐゴシック" panose="020B0600070205080204" pitchFamily="34" charset="-128"/>
              </a:rPr>
              <a:t> yeterli kök hücreler toplanmaktadır: </a:t>
            </a:r>
          </a:p>
          <a:p>
            <a:pPr lvl="1" algn="just" eaLnBrk="1" hangingPunct="1">
              <a:lnSpc>
                <a:spcPct val="150000"/>
              </a:lnSpc>
              <a:buFont typeface="Wingdings" panose="05000000000000000000" pitchFamily="2" charset="2"/>
              <a:buChar char="§"/>
            </a:pPr>
            <a:r>
              <a:rPr lang="tr-TR" altLang="tr-TR" dirty="0" err="1">
                <a:ea typeface="ＭＳ Ｐゴシック" panose="020B0600070205080204" pitchFamily="34" charset="-128"/>
              </a:rPr>
              <a:t>Donörlerin</a:t>
            </a:r>
            <a:r>
              <a:rPr lang="tr-TR" altLang="tr-TR" dirty="0">
                <a:ea typeface="ＭＳ Ｐゴシック" panose="020B0600070205080204" pitchFamily="34" charset="-128"/>
              </a:rPr>
              <a:t> sağlıklı olması nedeni ile </a:t>
            </a:r>
            <a:r>
              <a:rPr lang="tr-TR" altLang="tr-TR" dirty="0" err="1">
                <a:ea typeface="ＭＳ Ｐゴシック" panose="020B0600070205080204" pitchFamily="34" charset="-128"/>
              </a:rPr>
              <a:t>mobilizasyon</a:t>
            </a:r>
            <a:r>
              <a:rPr lang="tr-TR" altLang="tr-TR" dirty="0">
                <a:ea typeface="ＭＳ Ｐゴシック" panose="020B0600070205080204" pitchFamily="34" charset="-128"/>
              </a:rPr>
              <a:t> daha kolay ve daha başarılı olmaktadır.</a:t>
            </a:r>
          </a:p>
          <a:p>
            <a:pPr lvl="1" algn="just" eaLnBrk="1" hangingPunct="1">
              <a:lnSpc>
                <a:spcPct val="150000"/>
              </a:lnSpc>
              <a:buFont typeface="Wingdings" panose="05000000000000000000" pitchFamily="2" charset="2"/>
              <a:buChar char="§"/>
            </a:pPr>
            <a:r>
              <a:rPr lang="tr-TR" altLang="tr-TR" dirty="0">
                <a:ea typeface="ＭＳ Ｐゴシック" panose="020B0600070205080204" pitchFamily="34" charset="-128"/>
              </a:rPr>
              <a:t>İleri yaş kötü </a:t>
            </a:r>
            <a:r>
              <a:rPr lang="tr-TR" altLang="tr-TR" dirty="0" err="1">
                <a:ea typeface="ＭＳ Ｐゴシック" panose="020B0600070205080204" pitchFamily="34" charset="-128"/>
              </a:rPr>
              <a:t>mobilizasyon</a:t>
            </a:r>
            <a:r>
              <a:rPr lang="tr-TR" altLang="tr-TR" dirty="0">
                <a:ea typeface="ＭＳ Ｐゴシック" panose="020B0600070205080204" pitchFamily="34" charset="-128"/>
              </a:rPr>
              <a:t> için bir risk faktörüdür.</a:t>
            </a:r>
          </a:p>
        </p:txBody>
      </p:sp>
      <p:sp>
        <p:nvSpPr>
          <p:cNvPr id="73731" name="Text Box 5">
            <a:extLst>
              <a:ext uri="{FF2B5EF4-FFF2-40B4-BE49-F238E27FC236}">
                <a16:creationId xmlns:a16="http://schemas.microsoft.com/office/drawing/2014/main" id="{EBD4CB29-E4BB-CC4B-982B-BA5D26485377}"/>
              </a:ext>
            </a:extLst>
          </p:cNvPr>
          <p:cNvSpPr txBox="1">
            <a:spLocks noChangeArrowheads="1"/>
          </p:cNvSpPr>
          <p:nvPr/>
        </p:nvSpPr>
        <p:spPr bwMode="auto">
          <a:xfrm>
            <a:off x="1657350" y="6284914"/>
            <a:ext cx="825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rPr>
              <a:t>Dreger P. G-CSF mobilized PBPC for allogeneic transplantation: safety, kinetics of mobilization and composition of the graft..Br J Haematol 1994;87:609-13.</a:t>
            </a:r>
          </a:p>
          <a:p>
            <a:pPr eaLnBrk="1" hangingPunct="1"/>
            <a:r>
              <a:rPr lang="tr-TR" altLang="tr-TR" sz="1000">
                <a:latin typeface="Times New Roman" panose="02020603050405020304" pitchFamily="18" charset="0"/>
              </a:rPr>
              <a:t>Schmitz N. Primary transplantation of allogeneic peripheral blood progenitor cells mobilized by filgrastim. Blood 1995, 85: 1666-1672  </a:t>
            </a:r>
          </a:p>
        </p:txBody>
      </p:sp>
      <p:cxnSp>
        <p:nvCxnSpPr>
          <p:cNvPr id="6" name="3 Düz Bağlayıcı">
            <a:extLst>
              <a:ext uri="{FF2B5EF4-FFF2-40B4-BE49-F238E27FC236}">
                <a16:creationId xmlns:a16="http://schemas.microsoft.com/office/drawing/2014/main" id="{3D021593-A638-EA49-8B13-839D70462B00}"/>
              </a:ext>
            </a:extLst>
          </p:cNvPr>
          <p:cNvCxnSpPr/>
          <p:nvPr/>
        </p:nvCxnSpPr>
        <p:spPr>
          <a:xfrm>
            <a:off x="1547813" y="1255713"/>
            <a:ext cx="9144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4896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1584" y="980729"/>
            <a:ext cx="7632849"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783632" y="404664"/>
            <a:ext cx="5904656" cy="400110"/>
          </a:xfrm>
          <a:prstGeom prst="rect">
            <a:avLst/>
          </a:prstGeom>
        </p:spPr>
        <p:txBody>
          <a:bodyPr wrap="square">
            <a:spAutoFit/>
          </a:bodyPr>
          <a:lstStyle/>
          <a:p>
            <a:r>
              <a:rPr lang="tr-TR" sz="2000" b="1" dirty="0" err="1">
                <a:cs typeface="Times New Roman" pitchFamily="18" charset="0"/>
              </a:rPr>
              <a:t>Allojenik</a:t>
            </a:r>
            <a:r>
              <a:rPr lang="tr-TR" sz="2000" b="1" dirty="0">
                <a:cs typeface="Times New Roman" pitchFamily="18" charset="0"/>
              </a:rPr>
              <a:t> kök hücre naklinde akış şeması</a:t>
            </a:r>
            <a:endParaRPr lang="tr-TR" sz="2000" b="1" dirty="0"/>
          </a:p>
        </p:txBody>
      </p:sp>
    </p:spTree>
    <p:extLst>
      <p:ext uri="{BB962C8B-B14F-4D97-AF65-F5344CB8AC3E}">
        <p14:creationId xmlns:p14="http://schemas.microsoft.com/office/powerpoint/2010/main" val="1305588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287714" y="3429000"/>
            <a:ext cx="935037" cy="4318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0483" name="TextBox 1"/>
          <p:cNvSpPr txBox="1">
            <a:spLocks noChangeArrowheads="1"/>
          </p:cNvSpPr>
          <p:nvPr/>
        </p:nvSpPr>
        <p:spPr bwMode="auto">
          <a:xfrm>
            <a:off x="2743200" y="2492376"/>
            <a:ext cx="1697038" cy="310854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pPr marL="457200" indent="-457200" algn="l" eaLnBrk="1" hangingPunct="1">
              <a:buClr>
                <a:srgbClr val="FF3300"/>
              </a:buClr>
              <a:buFont typeface="Wingdings" panose="05000000000000000000" pitchFamily="2" charset="2"/>
              <a:buChar char="§"/>
            </a:pPr>
            <a:r>
              <a:rPr lang="en-US" sz="2800" b="1" dirty="0">
                <a:solidFill>
                  <a:schemeClr val="tx1"/>
                </a:solidFill>
                <a:latin typeface="Calibri" pitchFamily="34" charset="0"/>
                <a:cs typeface="Arial" charset="0"/>
              </a:rPr>
              <a:t>c-Kit</a:t>
            </a:r>
          </a:p>
          <a:p>
            <a:pPr marL="457200" indent="-457200" algn="l" eaLnBrk="1" hangingPunct="1">
              <a:buClr>
                <a:srgbClr val="FF3300"/>
              </a:buClr>
              <a:buFont typeface="Wingdings" panose="05000000000000000000" pitchFamily="2" charset="2"/>
              <a:buChar char="§"/>
            </a:pPr>
            <a:r>
              <a:rPr lang="en-US" sz="2800" b="1" dirty="0">
                <a:solidFill>
                  <a:schemeClr val="tx1"/>
                </a:solidFill>
                <a:latin typeface="Calibri" pitchFamily="34" charset="0"/>
                <a:cs typeface="Arial" charset="0"/>
              </a:rPr>
              <a:t>Oct4</a:t>
            </a:r>
          </a:p>
          <a:p>
            <a:pPr marL="457200" indent="-457200" algn="l" eaLnBrk="1" hangingPunct="1">
              <a:buClr>
                <a:srgbClr val="FF3300"/>
              </a:buClr>
              <a:buFont typeface="Wingdings" panose="05000000000000000000" pitchFamily="2" charset="2"/>
              <a:buChar char="§"/>
            </a:pPr>
            <a:r>
              <a:rPr lang="en-US" sz="2800" b="1" dirty="0">
                <a:solidFill>
                  <a:schemeClr val="tx1"/>
                </a:solidFill>
                <a:latin typeface="Calibri" pitchFamily="34" charset="0"/>
                <a:cs typeface="Arial" charset="0"/>
              </a:rPr>
              <a:t>CD34</a:t>
            </a:r>
          </a:p>
          <a:p>
            <a:pPr marL="457200" indent="-457200" algn="l" eaLnBrk="1" hangingPunct="1">
              <a:buClr>
                <a:srgbClr val="FF3300"/>
              </a:buClr>
              <a:buFont typeface="Wingdings" panose="05000000000000000000" pitchFamily="2" charset="2"/>
              <a:buChar char="§"/>
            </a:pPr>
            <a:r>
              <a:rPr lang="en-US" sz="2800" b="1" dirty="0">
                <a:solidFill>
                  <a:schemeClr val="tx1"/>
                </a:solidFill>
                <a:latin typeface="Calibri" pitchFamily="34" charset="0"/>
                <a:cs typeface="Arial" charset="0"/>
              </a:rPr>
              <a:t>CD38</a:t>
            </a:r>
          </a:p>
          <a:p>
            <a:pPr marL="457200" indent="-457200" algn="l" eaLnBrk="1" hangingPunct="1">
              <a:buClr>
                <a:srgbClr val="FF3300"/>
              </a:buClr>
              <a:buFont typeface="Wingdings" panose="05000000000000000000" pitchFamily="2" charset="2"/>
              <a:buChar char="§"/>
            </a:pPr>
            <a:r>
              <a:rPr lang="en-US" sz="2800" b="1" dirty="0">
                <a:solidFill>
                  <a:schemeClr val="tx1"/>
                </a:solidFill>
                <a:latin typeface="Calibri" pitchFamily="34" charset="0"/>
                <a:cs typeface="Arial" charset="0"/>
              </a:rPr>
              <a:t>Cd44</a:t>
            </a:r>
          </a:p>
          <a:p>
            <a:pPr marL="457200" indent="-457200" algn="l" eaLnBrk="1" hangingPunct="1">
              <a:buClr>
                <a:srgbClr val="FF3300"/>
              </a:buClr>
              <a:buFont typeface="Wingdings" panose="05000000000000000000" pitchFamily="2" charset="2"/>
              <a:buChar char="§"/>
            </a:pPr>
            <a:r>
              <a:rPr lang="en-US" sz="2800" b="1" dirty="0">
                <a:solidFill>
                  <a:schemeClr val="tx1"/>
                </a:solidFill>
                <a:latin typeface="Calibri" pitchFamily="34" charset="0"/>
                <a:cs typeface="Arial" charset="0"/>
              </a:rPr>
              <a:t>CD133</a:t>
            </a:r>
          </a:p>
          <a:p>
            <a:pPr marL="457200" indent="-457200" algn="l" eaLnBrk="1" hangingPunct="1">
              <a:buClr>
                <a:srgbClr val="FF3300"/>
              </a:buClr>
              <a:buFont typeface="Wingdings" panose="05000000000000000000" pitchFamily="2" charset="2"/>
              <a:buChar char="§"/>
            </a:pPr>
            <a:r>
              <a:rPr lang="en-US" sz="2800" b="1" dirty="0" err="1">
                <a:solidFill>
                  <a:schemeClr val="tx1"/>
                </a:solidFill>
                <a:latin typeface="Calibri" pitchFamily="34" charset="0"/>
                <a:cs typeface="Arial" charset="0"/>
              </a:rPr>
              <a:t>Nestin</a:t>
            </a:r>
            <a:endParaRPr lang="en-US" sz="2800" b="1" dirty="0">
              <a:solidFill>
                <a:schemeClr val="tx1"/>
              </a:solidFill>
              <a:latin typeface="Calibri" pitchFamily="34" charset="0"/>
              <a:cs typeface="Arial" charset="0"/>
            </a:endParaRPr>
          </a:p>
        </p:txBody>
      </p:sp>
      <p:pic>
        <p:nvPicPr>
          <p:cNvPr id="20484" name="Picture 2" descr="Cell Surface Marker Protein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300" y="2420938"/>
            <a:ext cx="3240088"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p:cNvSpPr>
            <a:spLocks noGrp="1" noChangeArrowheads="1"/>
          </p:cNvSpPr>
          <p:nvPr>
            <p:ph type="title"/>
          </p:nvPr>
        </p:nvSpPr>
        <p:spPr>
          <a:xfrm>
            <a:off x="1919288" y="620713"/>
            <a:ext cx="8229600" cy="1143000"/>
          </a:xfrm>
        </p:spPr>
        <p:txBody>
          <a:bodyPr/>
          <a:lstStyle/>
          <a:p>
            <a:pPr eaLnBrk="1" hangingPunct="1"/>
            <a:r>
              <a:rPr lang="tr-TR" sz="3600" dirty="0">
                <a:latin typeface="Calibri" pitchFamily="34" charset="0"/>
              </a:rPr>
              <a:t>Kök Hücre Yüzey İşaretçileri</a:t>
            </a:r>
          </a:p>
        </p:txBody>
      </p:sp>
      <p:sp>
        <p:nvSpPr>
          <p:cNvPr id="20486" name="Text Box 6"/>
          <p:cNvSpPr txBox="1">
            <a:spLocks noChangeArrowheads="1"/>
          </p:cNvSpPr>
          <p:nvPr/>
        </p:nvSpPr>
        <p:spPr bwMode="auto">
          <a:xfrm>
            <a:off x="5519738" y="5300664"/>
            <a:ext cx="2665412" cy="579437"/>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pPr>
              <a:spcBef>
                <a:spcPct val="50000"/>
              </a:spcBef>
            </a:pPr>
            <a:r>
              <a:rPr lang="tr-TR">
                <a:solidFill>
                  <a:schemeClr val="tx1"/>
                </a:solidFill>
                <a:latin typeface="Calibri" pitchFamily="34" charset="0"/>
              </a:rPr>
              <a:t>Kök Hücre</a:t>
            </a:r>
          </a:p>
        </p:txBody>
      </p:sp>
      <p:sp>
        <p:nvSpPr>
          <p:cNvPr id="20487" name="Text Box 7"/>
          <p:cNvSpPr txBox="1">
            <a:spLocks noChangeArrowheads="1"/>
          </p:cNvSpPr>
          <p:nvPr/>
        </p:nvSpPr>
        <p:spPr bwMode="auto">
          <a:xfrm>
            <a:off x="5087938" y="2205039"/>
            <a:ext cx="3600450" cy="579437"/>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accent1"/>
                </a:solidFill>
                <a:latin typeface="Times New Roman" pitchFamily="18" charset="0"/>
              </a:defRPr>
            </a:lvl1pPr>
            <a:lvl2pPr marL="742950" indent="-285750">
              <a:defRPr sz="3200">
                <a:solidFill>
                  <a:schemeClr val="accent1"/>
                </a:solidFill>
                <a:latin typeface="Times New Roman" pitchFamily="18" charset="0"/>
              </a:defRPr>
            </a:lvl2pPr>
            <a:lvl3pPr marL="1143000" indent="-228600">
              <a:defRPr sz="3200">
                <a:solidFill>
                  <a:schemeClr val="accent1"/>
                </a:solidFill>
                <a:latin typeface="Times New Roman" pitchFamily="18" charset="0"/>
              </a:defRPr>
            </a:lvl3pPr>
            <a:lvl4pPr marL="1600200" indent="-228600">
              <a:defRPr sz="3200">
                <a:solidFill>
                  <a:schemeClr val="accent1"/>
                </a:solidFill>
                <a:latin typeface="Times New Roman" pitchFamily="18" charset="0"/>
              </a:defRPr>
            </a:lvl4pPr>
            <a:lvl5pPr marL="2057400" indent="-228600">
              <a:defRPr sz="3200">
                <a:solidFill>
                  <a:schemeClr val="accent1"/>
                </a:solidFill>
                <a:latin typeface="Times New Roman" pitchFamily="18" charset="0"/>
              </a:defRPr>
            </a:lvl5pPr>
            <a:lvl6pPr marL="2514600" indent="-228600" algn="ctr" eaLnBrk="0" fontAlgn="base" hangingPunct="0">
              <a:spcBef>
                <a:spcPct val="0"/>
              </a:spcBef>
              <a:spcAft>
                <a:spcPct val="0"/>
              </a:spcAft>
              <a:defRPr sz="3200">
                <a:solidFill>
                  <a:schemeClr val="accent1"/>
                </a:solidFill>
                <a:latin typeface="Times New Roman" pitchFamily="18" charset="0"/>
              </a:defRPr>
            </a:lvl6pPr>
            <a:lvl7pPr marL="2971800" indent="-228600" algn="ctr" eaLnBrk="0" fontAlgn="base" hangingPunct="0">
              <a:spcBef>
                <a:spcPct val="0"/>
              </a:spcBef>
              <a:spcAft>
                <a:spcPct val="0"/>
              </a:spcAft>
              <a:defRPr sz="3200">
                <a:solidFill>
                  <a:schemeClr val="accent1"/>
                </a:solidFill>
                <a:latin typeface="Times New Roman" pitchFamily="18" charset="0"/>
              </a:defRPr>
            </a:lvl7pPr>
            <a:lvl8pPr marL="3429000" indent="-228600" algn="ctr" eaLnBrk="0" fontAlgn="base" hangingPunct="0">
              <a:spcBef>
                <a:spcPct val="0"/>
              </a:spcBef>
              <a:spcAft>
                <a:spcPct val="0"/>
              </a:spcAft>
              <a:defRPr sz="3200">
                <a:solidFill>
                  <a:schemeClr val="accent1"/>
                </a:solidFill>
                <a:latin typeface="Times New Roman" pitchFamily="18" charset="0"/>
              </a:defRPr>
            </a:lvl8pPr>
            <a:lvl9pPr marL="3886200" indent="-228600" algn="ctr" eaLnBrk="0" fontAlgn="base" hangingPunct="0">
              <a:spcBef>
                <a:spcPct val="0"/>
              </a:spcBef>
              <a:spcAft>
                <a:spcPct val="0"/>
              </a:spcAft>
              <a:defRPr sz="3200">
                <a:solidFill>
                  <a:schemeClr val="accent1"/>
                </a:solidFill>
                <a:latin typeface="Times New Roman" pitchFamily="18" charset="0"/>
              </a:defRPr>
            </a:lvl9pPr>
          </a:lstStyle>
          <a:p>
            <a:pPr>
              <a:spcBef>
                <a:spcPct val="50000"/>
              </a:spcBef>
            </a:pPr>
            <a:r>
              <a:rPr lang="tr-TR">
                <a:solidFill>
                  <a:schemeClr val="tx1"/>
                </a:solidFill>
                <a:latin typeface="Calibri" pitchFamily="34" charset="0"/>
              </a:rPr>
              <a:t>Yüzey işaretçileri</a:t>
            </a:r>
          </a:p>
        </p:txBody>
      </p:sp>
      <p:sp>
        <p:nvSpPr>
          <p:cNvPr id="20488" name="Line 8"/>
          <p:cNvSpPr>
            <a:spLocks noChangeShapeType="1"/>
          </p:cNvSpPr>
          <p:nvPr/>
        </p:nvSpPr>
        <p:spPr bwMode="auto">
          <a:xfrm>
            <a:off x="2495550" y="1773238"/>
            <a:ext cx="7010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9250944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74638"/>
            <a:ext cx="8229600" cy="706090"/>
          </a:xfrm>
        </p:spPr>
        <p:txBody>
          <a:bodyPr>
            <a:normAutofit/>
          </a:bodyPr>
          <a:lstStyle/>
          <a:p>
            <a:r>
              <a:rPr lang="tr-TR" sz="2800" b="1" dirty="0" err="1">
                <a:latin typeface="+mn-lt"/>
                <a:cs typeface="Times New Roman" pitchFamily="18" charset="0"/>
              </a:rPr>
              <a:t>Allojenik</a:t>
            </a:r>
            <a:r>
              <a:rPr lang="tr-TR" sz="2800" b="1" dirty="0">
                <a:latin typeface="+mn-lt"/>
                <a:cs typeface="Times New Roman" pitchFamily="18" charset="0"/>
              </a:rPr>
              <a:t> KHT komplikasyonları</a:t>
            </a:r>
          </a:p>
        </p:txBody>
      </p:sp>
      <p:pic>
        <p:nvPicPr>
          <p:cNvPr id="16386" name="Picture 2"/>
          <p:cNvPicPr>
            <a:picLocks noGrp="1" noChangeAspect="1" noChangeArrowheads="1"/>
          </p:cNvPicPr>
          <p:nvPr>
            <p:ph idx="1"/>
          </p:nvPr>
        </p:nvPicPr>
        <p:blipFill>
          <a:blip r:embed="rId2" cstate="print"/>
          <a:srcRect/>
          <a:stretch>
            <a:fillRect/>
          </a:stretch>
        </p:blipFill>
        <p:spPr bwMode="auto">
          <a:xfrm>
            <a:off x="1847528" y="1124744"/>
            <a:ext cx="8496944" cy="5472608"/>
          </a:xfrm>
          <a:prstGeom prst="rect">
            <a:avLst/>
          </a:prstGeom>
          <a:noFill/>
          <a:ln w="9525">
            <a:noFill/>
            <a:miter lim="800000"/>
            <a:headEnd/>
            <a:tailEnd/>
          </a:ln>
        </p:spPr>
      </p:pic>
    </p:spTree>
    <p:extLst>
      <p:ext uri="{BB962C8B-B14F-4D97-AF65-F5344CB8AC3E}">
        <p14:creationId xmlns:p14="http://schemas.microsoft.com/office/powerpoint/2010/main" val="32891351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19536" y="548680"/>
            <a:ext cx="8229600" cy="1143000"/>
          </a:xfrm>
        </p:spPr>
        <p:txBody>
          <a:bodyPr>
            <a:normAutofit/>
          </a:bodyPr>
          <a:lstStyle/>
          <a:p>
            <a:r>
              <a:rPr lang="tr-TR" sz="2400" b="1" dirty="0" err="1">
                <a:latin typeface="+mn-lt"/>
                <a:cs typeface="Times New Roman" pitchFamily="18" charset="0"/>
              </a:rPr>
              <a:t>Otolog</a:t>
            </a:r>
            <a:r>
              <a:rPr lang="tr-TR" sz="2400" b="1" dirty="0">
                <a:latin typeface="+mn-lt"/>
                <a:cs typeface="Times New Roman" pitchFamily="18" charset="0"/>
              </a:rPr>
              <a:t> kök hücre naklinde amaç;</a:t>
            </a:r>
          </a:p>
        </p:txBody>
      </p:sp>
      <p:sp>
        <p:nvSpPr>
          <p:cNvPr id="5" name="4 Dikdörtgen"/>
          <p:cNvSpPr/>
          <p:nvPr/>
        </p:nvSpPr>
        <p:spPr>
          <a:xfrm>
            <a:off x="1978429" y="2132856"/>
            <a:ext cx="4693635" cy="1569660"/>
          </a:xfrm>
          <a:prstGeom prst="rect">
            <a:avLst/>
          </a:prstGeom>
        </p:spPr>
        <p:txBody>
          <a:bodyPr wrap="square">
            <a:spAutoFit/>
          </a:bodyPr>
          <a:lstStyle/>
          <a:p>
            <a:pPr algn="just"/>
            <a:r>
              <a:rPr lang="tr-TR" sz="2400" dirty="0">
                <a:cs typeface="Times New Roman" pitchFamily="18" charset="0"/>
              </a:rPr>
              <a:t>Kemoterapi ve radyoterapiye duyarlı tümörlerde kemik iliği </a:t>
            </a:r>
            <a:r>
              <a:rPr lang="tr-TR" sz="2400" dirty="0" err="1">
                <a:cs typeface="Times New Roman" pitchFamily="18" charset="0"/>
              </a:rPr>
              <a:t>aplazisine</a:t>
            </a:r>
            <a:r>
              <a:rPr lang="tr-TR" sz="2400" dirty="0">
                <a:cs typeface="Times New Roman" pitchFamily="18" charset="0"/>
              </a:rPr>
              <a:t> yol açabilecek kadar yüksek dozda KT ± RT uygulayabilmek.</a:t>
            </a:r>
          </a:p>
        </p:txBody>
      </p:sp>
      <p:pic>
        <p:nvPicPr>
          <p:cNvPr id="55298" name="Picture 2"/>
          <p:cNvPicPr>
            <a:picLocks noChangeAspect="1" noChangeArrowheads="1"/>
          </p:cNvPicPr>
          <p:nvPr/>
        </p:nvPicPr>
        <p:blipFill>
          <a:blip r:embed="rId2" cstate="print"/>
          <a:srcRect/>
          <a:stretch>
            <a:fillRect/>
          </a:stretch>
        </p:blipFill>
        <p:spPr bwMode="auto">
          <a:xfrm>
            <a:off x="7211616" y="1484784"/>
            <a:ext cx="3456384" cy="4104456"/>
          </a:xfrm>
          <a:prstGeom prst="rect">
            <a:avLst/>
          </a:prstGeom>
          <a:noFill/>
          <a:ln w="9525">
            <a:noFill/>
            <a:miter lim="800000"/>
            <a:headEnd/>
            <a:tailEnd/>
          </a:ln>
        </p:spPr>
      </p:pic>
    </p:spTree>
    <p:extLst>
      <p:ext uri="{BB962C8B-B14F-4D97-AF65-F5344CB8AC3E}">
        <p14:creationId xmlns:p14="http://schemas.microsoft.com/office/powerpoint/2010/main" val="11726092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757352" y="365125"/>
            <a:ext cx="4414059" cy="1325563"/>
          </a:xfrm>
        </p:spPr>
        <p:txBody>
          <a:bodyPr>
            <a:normAutofit/>
          </a:bodyPr>
          <a:lstStyle/>
          <a:p>
            <a:r>
              <a:rPr lang="tr-TR" sz="3200" b="1" dirty="0" err="1">
                <a:latin typeface="+mn-lt"/>
                <a:cs typeface="Times New Roman" pitchFamily="18" charset="0"/>
              </a:rPr>
              <a:t>Otolog</a:t>
            </a:r>
            <a:r>
              <a:rPr lang="tr-TR" sz="3200" b="1" dirty="0">
                <a:latin typeface="+mn-lt"/>
                <a:cs typeface="Times New Roman" pitchFamily="18" charset="0"/>
              </a:rPr>
              <a:t> kök hücre nakli</a:t>
            </a:r>
          </a:p>
        </p:txBody>
      </p:sp>
      <p:pic>
        <p:nvPicPr>
          <p:cNvPr id="17410" name="Picture 2"/>
          <p:cNvPicPr>
            <a:picLocks noGrp="1" noChangeAspect="1" noChangeArrowheads="1"/>
          </p:cNvPicPr>
          <p:nvPr>
            <p:ph idx="1"/>
          </p:nvPr>
        </p:nvPicPr>
        <p:blipFill>
          <a:blip r:embed="rId2" cstate="print"/>
          <a:stretch>
            <a:fillRect/>
          </a:stretch>
        </p:blipFill>
        <p:spPr bwMode="auto">
          <a:xfrm>
            <a:off x="2719388" y="1705770"/>
            <a:ext cx="6753225" cy="4314825"/>
          </a:xfrm>
          <a:prstGeom prst="rect">
            <a:avLst/>
          </a:prstGeom>
          <a:noFill/>
          <a:ln w="9525">
            <a:noFill/>
            <a:miter lim="800000"/>
            <a:headEnd/>
            <a:tailEnd/>
          </a:ln>
        </p:spPr>
      </p:pic>
    </p:spTree>
    <p:extLst>
      <p:ext uri="{BB962C8B-B14F-4D97-AF65-F5344CB8AC3E}">
        <p14:creationId xmlns:p14="http://schemas.microsoft.com/office/powerpoint/2010/main" val="22026936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006735" y="365125"/>
            <a:ext cx="4729942" cy="1325563"/>
          </a:xfrm>
        </p:spPr>
        <p:txBody>
          <a:bodyPr>
            <a:normAutofit/>
          </a:bodyPr>
          <a:lstStyle/>
          <a:p>
            <a:r>
              <a:rPr lang="tr-TR" sz="2800" b="1" dirty="0" err="1">
                <a:latin typeface="+mn-lt"/>
              </a:rPr>
              <a:t>Otolog</a:t>
            </a:r>
            <a:r>
              <a:rPr lang="tr-TR" sz="2800" b="1" dirty="0">
                <a:latin typeface="+mn-lt"/>
              </a:rPr>
              <a:t> nakil akış şeması</a:t>
            </a:r>
          </a:p>
        </p:txBody>
      </p:sp>
      <p:pic>
        <p:nvPicPr>
          <p:cNvPr id="18434" name="Picture 2"/>
          <p:cNvPicPr>
            <a:picLocks noGrp="1" noChangeAspect="1" noChangeArrowheads="1"/>
          </p:cNvPicPr>
          <p:nvPr>
            <p:ph idx="1"/>
          </p:nvPr>
        </p:nvPicPr>
        <p:blipFill>
          <a:blip r:embed="rId2" cstate="print"/>
          <a:srcRect/>
          <a:stretch>
            <a:fillRect/>
          </a:stretch>
        </p:blipFill>
        <p:spPr bwMode="auto">
          <a:xfrm>
            <a:off x="2063553" y="1412776"/>
            <a:ext cx="8208912" cy="4824536"/>
          </a:xfrm>
          <a:prstGeom prst="rect">
            <a:avLst/>
          </a:prstGeom>
          <a:noFill/>
          <a:ln w="9525">
            <a:noFill/>
            <a:miter lim="800000"/>
            <a:headEnd/>
            <a:tailEnd/>
          </a:ln>
        </p:spPr>
      </p:pic>
    </p:spTree>
    <p:extLst>
      <p:ext uri="{BB962C8B-B14F-4D97-AF65-F5344CB8AC3E}">
        <p14:creationId xmlns:p14="http://schemas.microsoft.com/office/powerpoint/2010/main" val="38105338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834D5040-2C96-114E-859E-9026E39CFAF1}"/>
              </a:ext>
            </a:extLst>
          </p:cNvPr>
          <p:cNvSpPr>
            <a:spLocks noGrp="1" noChangeArrowheads="1"/>
          </p:cNvSpPr>
          <p:nvPr>
            <p:ph type="title"/>
          </p:nvPr>
        </p:nvSpPr>
        <p:spPr>
          <a:xfrm>
            <a:off x="2787651" y="70339"/>
            <a:ext cx="6621463" cy="1012825"/>
          </a:xfrm>
        </p:spPr>
        <p:txBody>
          <a:bodyPr/>
          <a:lstStyle/>
          <a:p>
            <a:pPr algn="ctr" eaLnBrk="1" hangingPunct="1">
              <a:lnSpc>
                <a:spcPct val="150000"/>
              </a:lnSpc>
            </a:pPr>
            <a:r>
              <a:rPr lang="tr-TR" altLang="tr-TR" sz="3200" b="1" dirty="0" err="1">
                <a:latin typeface="+mn-lt"/>
                <a:ea typeface="ＭＳ Ｐゴシック" panose="020B0600070205080204" pitchFamily="34" charset="-128"/>
              </a:rPr>
              <a:t>Otolog</a:t>
            </a:r>
            <a:r>
              <a:rPr lang="en-US" altLang="tr-TR" sz="3200" b="1" dirty="0">
                <a:latin typeface="+mn-lt"/>
                <a:ea typeface="ＭＳ Ｐゴシック" panose="020B0600070205080204" pitchFamily="34" charset="-128"/>
              </a:rPr>
              <a:t> </a:t>
            </a:r>
            <a:r>
              <a:rPr lang="tr-TR" altLang="tr-TR" sz="3200" b="1" dirty="0">
                <a:latin typeface="+mn-lt"/>
                <a:ea typeface="ＭＳ Ｐゴシック" panose="020B0600070205080204" pitchFamily="34" charset="-128"/>
              </a:rPr>
              <a:t>Kök Hücre</a:t>
            </a:r>
            <a:r>
              <a:rPr lang="en-US" altLang="tr-TR" sz="3200" b="1" dirty="0">
                <a:latin typeface="+mn-lt"/>
                <a:ea typeface="ＭＳ Ｐゴシック" panose="020B0600070205080204" pitchFamily="34" charset="-128"/>
              </a:rPr>
              <a:t> </a:t>
            </a:r>
            <a:r>
              <a:rPr lang="tr-TR" altLang="tr-TR" sz="3200" b="1" dirty="0">
                <a:latin typeface="+mn-lt"/>
                <a:ea typeface="ＭＳ Ｐゴシック" panose="020B0600070205080204" pitchFamily="34" charset="-128"/>
              </a:rPr>
              <a:t>Nakli</a:t>
            </a:r>
            <a:endParaRPr lang="en-US" altLang="tr-TR" sz="3200" b="1" dirty="0">
              <a:latin typeface="+mn-lt"/>
              <a:ea typeface="ＭＳ Ｐゴシック" panose="020B0600070205080204" pitchFamily="34" charset="-128"/>
            </a:endParaRPr>
          </a:p>
        </p:txBody>
      </p:sp>
      <p:sp>
        <p:nvSpPr>
          <p:cNvPr id="1476611" name="Rectangle 3">
            <a:extLst>
              <a:ext uri="{FF2B5EF4-FFF2-40B4-BE49-F238E27FC236}">
                <a16:creationId xmlns:a16="http://schemas.microsoft.com/office/drawing/2014/main" id="{C89B9465-10B9-4D46-86F0-61654B3DED01}"/>
              </a:ext>
            </a:extLst>
          </p:cNvPr>
          <p:cNvSpPr>
            <a:spLocks noGrp="1" noChangeArrowheads="1"/>
          </p:cNvSpPr>
          <p:nvPr>
            <p:ph type="body" sz="half" idx="1"/>
          </p:nvPr>
        </p:nvSpPr>
        <p:spPr>
          <a:xfrm>
            <a:off x="2135189" y="1916114"/>
            <a:ext cx="3889375" cy="4465637"/>
          </a:xfrm>
          <a:solidFill>
            <a:schemeClr val="accent1"/>
          </a:solidFill>
        </p:spPr>
        <p:txBody>
          <a:bodyPr/>
          <a:lstStyle/>
          <a:p>
            <a:pPr eaLnBrk="1" hangingPunct="1">
              <a:lnSpc>
                <a:spcPct val="110000"/>
              </a:lnSpc>
              <a:buFontTx/>
              <a:buNone/>
            </a:pPr>
            <a:r>
              <a:rPr lang="en-US" altLang="tr-TR" b="1" u="sng" dirty="0">
                <a:solidFill>
                  <a:schemeClr val="bg1"/>
                </a:solidFill>
                <a:effectLst>
                  <a:outerShdw blurRad="38100" dist="38100" dir="2700000" algn="tl">
                    <a:srgbClr val="000000"/>
                  </a:outerShdw>
                </a:effectLst>
                <a:ea typeface="ＭＳ Ｐゴシック" panose="020B0600070205080204" pitchFamily="34" charset="-128"/>
              </a:rPr>
              <a:t>A</a:t>
            </a:r>
            <a:r>
              <a:rPr lang="tr-TR" altLang="tr-TR" b="1" u="sng" dirty="0" err="1">
                <a:solidFill>
                  <a:schemeClr val="bg1"/>
                </a:solidFill>
                <a:effectLst>
                  <a:outerShdw blurRad="38100" dist="38100" dir="2700000" algn="tl">
                    <a:srgbClr val="000000"/>
                  </a:outerShdw>
                </a:effectLst>
                <a:ea typeface="ＭＳ Ｐゴシック" panose="020B0600070205080204" pitchFamily="34" charset="-128"/>
              </a:rPr>
              <a:t>vantajları</a:t>
            </a:r>
            <a:endParaRPr lang="en-US" altLang="tr-TR" b="1" u="sng" dirty="0">
              <a:solidFill>
                <a:schemeClr val="bg1"/>
              </a:solidFill>
              <a:effectLst>
                <a:outerShdw blurRad="38100" dist="38100" dir="2700000" algn="tl">
                  <a:srgbClr val="000000"/>
                </a:outerShdw>
              </a:effectLst>
              <a:ea typeface="ＭＳ Ｐゴシック" panose="020B0600070205080204" pitchFamily="34" charset="-128"/>
            </a:endParaRPr>
          </a:p>
          <a:p>
            <a:pPr eaLnBrk="1" hangingPunct="1">
              <a:lnSpc>
                <a:spcPct val="110000"/>
              </a:lnSpc>
            </a:pPr>
            <a:r>
              <a:rPr lang="tr-TR" altLang="tr-TR" b="1" dirty="0">
                <a:solidFill>
                  <a:schemeClr val="bg1"/>
                </a:solidFill>
                <a:effectLst>
                  <a:outerShdw blurRad="38100" dist="38100" dir="2700000" algn="tl">
                    <a:srgbClr val="000000"/>
                  </a:outerShdw>
                </a:effectLst>
                <a:ea typeface="ＭＳ Ｐゴシック" panose="020B0600070205080204" pitchFamily="34" charset="-128"/>
              </a:rPr>
              <a:t>Düşük </a:t>
            </a:r>
            <a:r>
              <a:rPr lang="tr-TR" altLang="tr-TR" b="1" dirty="0" err="1">
                <a:solidFill>
                  <a:schemeClr val="bg1"/>
                </a:solidFill>
                <a:effectLst>
                  <a:outerShdw blurRad="38100" dist="38100" dir="2700000" algn="tl">
                    <a:srgbClr val="000000"/>
                  </a:outerShdw>
                </a:effectLst>
                <a:ea typeface="ＭＳ Ｐゴシック" panose="020B0600070205080204" pitchFamily="34" charset="-128"/>
              </a:rPr>
              <a:t>mortalite</a:t>
            </a:r>
            <a:endParaRPr lang="en-US" altLang="tr-TR" b="1" dirty="0">
              <a:solidFill>
                <a:schemeClr val="bg1"/>
              </a:solidFill>
              <a:effectLst>
                <a:outerShdw blurRad="38100" dist="38100" dir="2700000" algn="tl">
                  <a:srgbClr val="000000"/>
                </a:outerShdw>
              </a:effectLst>
              <a:ea typeface="ＭＳ Ｐゴシック" panose="020B0600070205080204" pitchFamily="34" charset="-128"/>
            </a:endParaRPr>
          </a:p>
          <a:p>
            <a:pPr lvl="1" eaLnBrk="1" hangingPunct="1">
              <a:lnSpc>
                <a:spcPct val="110000"/>
              </a:lnSpc>
            </a:pPr>
            <a:r>
              <a:rPr lang="en-US" altLang="tr-TR" b="1" dirty="0">
                <a:solidFill>
                  <a:schemeClr val="bg1"/>
                </a:solidFill>
                <a:effectLst>
                  <a:outerShdw blurRad="38100" dist="38100" dir="2700000" algn="tl">
                    <a:srgbClr val="000000"/>
                  </a:outerShdw>
                </a:effectLst>
                <a:ea typeface="Arial" panose="020B0604020202020204" pitchFamily="34" charset="0"/>
              </a:rPr>
              <a:t>&lt;1%</a:t>
            </a:r>
          </a:p>
          <a:p>
            <a:pPr lvl="1" eaLnBrk="1" hangingPunct="1">
              <a:lnSpc>
                <a:spcPct val="110000"/>
              </a:lnSpc>
            </a:pPr>
            <a:r>
              <a:rPr lang="en-US" altLang="tr-TR" b="1" dirty="0" err="1">
                <a:solidFill>
                  <a:schemeClr val="bg1"/>
                </a:solidFill>
                <a:effectLst>
                  <a:outerShdw blurRad="38100" dist="38100" dir="2700000" algn="tl">
                    <a:srgbClr val="000000"/>
                  </a:outerShdw>
                </a:effectLst>
                <a:ea typeface="Arial" panose="020B0604020202020204" pitchFamily="34" charset="0"/>
              </a:rPr>
              <a:t>Reje</a:t>
            </a:r>
            <a:r>
              <a:rPr lang="tr-TR" altLang="tr-TR" b="1" dirty="0" err="1">
                <a:solidFill>
                  <a:schemeClr val="bg1"/>
                </a:solidFill>
                <a:effectLst>
                  <a:outerShdw blurRad="38100" dist="38100" dir="2700000" algn="tl">
                    <a:srgbClr val="000000"/>
                  </a:outerShdw>
                </a:effectLst>
                <a:ea typeface="Arial" panose="020B0604020202020204" pitchFamily="34" charset="0"/>
              </a:rPr>
              <a:t>ksiy</a:t>
            </a:r>
            <a:r>
              <a:rPr lang="en-US" altLang="tr-TR" b="1" dirty="0">
                <a:solidFill>
                  <a:schemeClr val="bg1"/>
                </a:solidFill>
                <a:effectLst>
                  <a:outerShdw blurRad="38100" dist="38100" dir="2700000" algn="tl">
                    <a:srgbClr val="000000"/>
                  </a:outerShdw>
                </a:effectLst>
                <a:ea typeface="Arial" panose="020B0604020202020204" pitchFamily="34" charset="0"/>
              </a:rPr>
              <a:t>on</a:t>
            </a:r>
            <a:r>
              <a:rPr lang="tr-TR" altLang="tr-TR" b="1" dirty="0">
                <a:solidFill>
                  <a:schemeClr val="bg1"/>
                </a:solidFill>
                <a:effectLst>
                  <a:outerShdw blurRad="38100" dist="38100" dir="2700000" algn="tl">
                    <a:srgbClr val="000000"/>
                  </a:outerShdw>
                </a:effectLst>
                <a:ea typeface="Arial" panose="020B0604020202020204" pitchFamily="34" charset="0"/>
              </a:rPr>
              <a:t> (-)</a:t>
            </a:r>
            <a:endParaRPr lang="en-US" altLang="tr-TR" b="1" dirty="0">
              <a:solidFill>
                <a:schemeClr val="bg1"/>
              </a:solidFill>
              <a:effectLst>
                <a:outerShdw blurRad="38100" dist="38100" dir="2700000" algn="tl">
                  <a:srgbClr val="000000"/>
                </a:outerShdw>
              </a:effectLst>
              <a:ea typeface="Arial" panose="020B0604020202020204" pitchFamily="34" charset="0"/>
            </a:endParaRPr>
          </a:p>
          <a:p>
            <a:pPr lvl="1" eaLnBrk="1" hangingPunct="1">
              <a:lnSpc>
                <a:spcPct val="110000"/>
              </a:lnSpc>
            </a:pPr>
            <a:r>
              <a:rPr lang="en-US" altLang="tr-TR" b="1" dirty="0">
                <a:solidFill>
                  <a:schemeClr val="bg1"/>
                </a:solidFill>
                <a:effectLst>
                  <a:outerShdw blurRad="38100" dist="38100" dir="2700000" algn="tl">
                    <a:srgbClr val="000000"/>
                  </a:outerShdw>
                </a:effectLst>
                <a:ea typeface="Arial" panose="020B0604020202020204" pitchFamily="34" charset="0"/>
              </a:rPr>
              <a:t>GVH</a:t>
            </a:r>
            <a:r>
              <a:rPr lang="tr-TR" altLang="tr-TR" b="1" dirty="0">
                <a:solidFill>
                  <a:schemeClr val="bg1"/>
                </a:solidFill>
                <a:effectLst>
                  <a:outerShdw blurRad="38100" dist="38100" dir="2700000" algn="tl">
                    <a:srgbClr val="000000"/>
                  </a:outerShdw>
                </a:effectLst>
                <a:ea typeface="Arial" panose="020B0604020202020204" pitchFamily="34" charset="0"/>
              </a:rPr>
              <a:t>H (-)</a:t>
            </a:r>
            <a:endParaRPr lang="en-US" altLang="tr-TR" b="1" dirty="0">
              <a:solidFill>
                <a:schemeClr val="bg1"/>
              </a:solidFill>
              <a:effectLst>
                <a:outerShdw blurRad="38100" dist="38100" dir="2700000" algn="tl">
                  <a:srgbClr val="000000"/>
                </a:outerShdw>
              </a:effectLst>
              <a:ea typeface="Arial" panose="020B0604020202020204" pitchFamily="34" charset="0"/>
            </a:endParaRPr>
          </a:p>
          <a:p>
            <a:pPr lvl="1" eaLnBrk="1" hangingPunct="1">
              <a:lnSpc>
                <a:spcPct val="110000"/>
              </a:lnSpc>
            </a:pPr>
            <a:r>
              <a:rPr lang="tr-TR" altLang="tr-TR" b="1" dirty="0">
                <a:solidFill>
                  <a:schemeClr val="bg1"/>
                </a:solidFill>
                <a:effectLst>
                  <a:outerShdw blurRad="38100" dist="38100" dir="2700000" algn="tl">
                    <a:srgbClr val="000000"/>
                  </a:outerShdw>
                </a:effectLst>
                <a:ea typeface="Arial" panose="020B0604020202020204" pitchFamily="34" charset="0"/>
              </a:rPr>
              <a:t>Daha az enfeksiyon</a:t>
            </a:r>
            <a:endParaRPr lang="en-US" altLang="tr-TR" b="1" dirty="0">
              <a:solidFill>
                <a:schemeClr val="bg1"/>
              </a:solidFill>
              <a:effectLst>
                <a:outerShdw blurRad="38100" dist="38100" dir="2700000" algn="tl">
                  <a:srgbClr val="000000"/>
                </a:outerShdw>
              </a:effectLst>
              <a:ea typeface="Arial" panose="020B0604020202020204" pitchFamily="34" charset="0"/>
            </a:endParaRPr>
          </a:p>
          <a:p>
            <a:pPr eaLnBrk="1" hangingPunct="1">
              <a:lnSpc>
                <a:spcPct val="110000"/>
              </a:lnSpc>
              <a:buFontTx/>
              <a:buNone/>
            </a:pPr>
            <a:r>
              <a:rPr lang="en-US" altLang="tr-TR" b="1" dirty="0">
                <a:solidFill>
                  <a:schemeClr val="bg1"/>
                </a:solidFill>
                <a:effectLst>
                  <a:outerShdw blurRad="38100" dist="38100" dir="2700000" algn="tl">
                    <a:srgbClr val="000000"/>
                  </a:outerShdw>
                </a:effectLst>
                <a:ea typeface="ＭＳ Ｐゴシック" panose="020B0600070205080204" pitchFamily="34" charset="-128"/>
                <a:sym typeface="Wingdings 3" pitchFamily="2" charset="2"/>
              </a:rPr>
              <a:t>              </a:t>
            </a:r>
          </a:p>
          <a:p>
            <a:pPr eaLnBrk="1" hangingPunct="1">
              <a:lnSpc>
                <a:spcPct val="110000"/>
              </a:lnSpc>
            </a:pPr>
            <a:r>
              <a:rPr lang="en-US" altLang="tr-TR" b="1" dirty="0">
                <a:solidFill>
                  <a:schemeClr val="bg1"/>
                </a:solidFill>
                <a:effectLst>
                  <a:outerShdw blurRad="38100" dist="38100" dir="2700000" algn="tl">
                    <a:srgbClr val="000000"/>
                  </a:outerShdw>
                </a:effectLst>
                <a:ea typeface="ＭＳ Ｐゴシック" panose="020B0600070205080204" pitchFamily="34" charset="-128"/>
                <a:sym typeface="Wingdings 3" pitchFamily="2" charset="2"/>
              </a:rPr>
              <a:t>70 </a:t>
            </a:r>
            <a:r>
              <a:rPr lang="tr-TR" altLang="tr-TR" b="1" dirty="0">
                <a:solidFill>
                  <a:schemeClr val="bg1"/>
                </a:solidFill>
                <a:effectLst>
                  <a:outerShdw blurRad="38100" dist="38100" dir="2700000" algn="tl">
                    <a:srgbClr val="000000"/>
                  </a:outerShdw>
                </a:effectLst>
                <a:ea typeface="ＭＳ Ｐゴシック" panose="020B0600070205080204" pitchFamily="34" charset="-128"/>
                <a:sym typeface="Wingdings 3" pitchFamily="2" charset="2"/>
              </a:rPr>
              <a:t>yaş ve ilerisi…</a:t>
            </a:r>
            <a:endParaRPr lang="en-US" altLang="tr-TR" b="1" dirty="0">
              <a:solidFill>
                <a:schemeClr val="bg1"/>
              </a:solidFill>
              <a:effectLst>
                <a:outerShdw blurRad="38100" dist="38100" dir="2700000" algn="tl">
                  <a:srgbClr val="000000"/>
                </a:outerShdw>
              </a:effectLst>
              <a:ea typeface="ＭＳ Ｐゴシック" panose="020B0600070205080204" pitchFamily="34" charset="-128"/>
              <a:sym typeface="Wingdings 3" pitchFamily="2" charset="2"/>
            </a:endParaRPr>
          </a:p>
        </p:txBody>
      </p:sp>
      <p:sp>
        <p:nvSpPr>
          <p:cNvPr id="1476612" name="Rectangle 4">
            <a:extLst>
              <a:ext uri="{FF2B5EF4-FFF2-40B4-BE49-F238E27FC236}">
                <a16:creationId xmlns:a16="http://schemas.microsoft.com/office/drawing/2014/main" id="{B1AB9C01-FA50-AA49-967E-5DA8E77FF13C}"/>
              </a:ext>
            </a:extLst>
          </p:cNvPr>
          <p:cNvSpPr>
            <a:spLocks noGrp="1" noChangeArrowheads="1"/>
          </p:cNvSpPr>
          <p:nvPr>
            <p:ph type="body" sz="half" idx="2"/>
          </p:nvPr>
        </p:nvSpPr>
        <p:spPr>
          <a:xfrm>
            <a:off x="6553200" y="1974850"/>
            <a:ext cx="3581400" cy="3740150"/>
          </a:xfrm>
          <a:solidFill>
            <a:schemeClr val="tx2"/>
          </a:solidFill>
        </p:spPr>
        <p:txBody>
          <a:bodyPr/>
          <a:lstStyle/>
          <a:p>
            <a:pPr eaLnBrk="1" hangingPunct="1">
              <a:lnSpc>
                <a:spcPct val="130000"/>
              </a:lnSpc>
              <a:buFontTx/>
              <a:buNone/>
            </a:pPr>
            <a:r>
              <a:rPr lang="tr-TR" altLang="tr-TR" sz="2400" b="1" u="sng" dirty="0">
                <a:solidFill>
                  <a:schemeClr val="bg1"/>
                </a:solidFill>
                <a:effectLst>
                  <a:outerShdw blurRad="38100" dist="38100" dir="2700000" algn="tl">
                    <a:srgbClr val="000000"/>
                  </a:outerShdw>
                </a:effectLst>
                <a:ea typeface="ＭＳ Ｐゴシック" panose="020B0600070205080204" pitchFamily="34" charset="-128"/>
              </a:rPr>
              <a:t>Dezavantajları</a:t>
            </a:r>
            <a:endParaRPr lang="en-US" altLang="tr-TR" sz="2400" b="1" u="sng" dirty="0">
              <a:solidFill>
                <a:schemeClr val="bg1"/>
              </a:solidFill>
              <a:effectLst>
                <a:outerShdw blurRad="38100" dist="38100" dir="2700000" algn="tl">
                  <a:srgbClr val="000000"/>
                </a:outerShdw>
              </a:effectLst>
              <a:ea typeface="ＭＳ Ｐゴシック" panose="020B0600070205080204" pitchFamily="34" charset="-128"/>
            </a:endParaRPr>
          </a:p>
          <a:p>
            <a:pPr eaLnBrk="1" hangingPunct="1">
              <a:lnSpc>
                <a:spcPct val="130000"/>
              </a:lnSpc>
            </a:pPr>
            <a:r>
              <a:rPr lang="tr-TR" altLang="tr-TR" sz="2400" b="1" dirty="0">
                <a:solidFill>
                  <a:schemeClr val="bg1"/>
                </a:solidFill>
                <a:effectLst>
                  <a:outerShdw blurRad="38100" dist="38100" dir="2700000" algn="tl">
                    <a:srgbClr val="000000"/>
                  </a:outerShdw>
                </a:effectLst>
                <a:ea typeface="ＭＳ Ｐゴシック" panose="020B0600070205080204" pitchFamily="34" charset="-128"/>
              </a:rPr>
              <a:t>Düşük kür oranı</a:t>
            </a:r>
            <a:endParaRPr lang="en-US" altLang="tr-TR" sz="2400" b="1" dirty="0">
              <a:solidFill>
                <a:schemeClr val="bg1"/>
              </a:solidFill>
              <a:effectLst>
                <a:outerShdw blurRad="38100" dist="38100" dir="2700000" algn="tl">
                  <a:srgbClr val="000000"/>
                </a:outerShdw>
              </a:effectLst>
              <a:ea typeface="ＭＳ Ｐゴシック" panose="020B0600070205080204" pitchFamily="34" charset="-128"/>
            </a:endParaRPr>
          </a:p>
          <a:p>
            <a:pPr lvl="1" eaLnBrk="1" hangingPunct="1">
              <a:lnSpc>
                <a:spcPct val="130000"/>
              </a:lnSpc>
            </a:pPr>
            <a:r>
              <a:rPr lang="en-US" altLang="tr-TR" b="1" dirty="0">
                <a:solidFill>
                  <a:schemeClr val="bg1"/>
                </a:solidFill>
                <a:effectLst>
                  <a:outerShdw blurRad="38100" dist="38100" dir="2700000" algn="tl">
                    <a:srgbClr val="000000"/>
                  </a:outerShdw>
                </a:effectLst>
                <a:ea typeface="Arial" panose="020B0604020202020204" pitchFamily="34" charset="0"/>
              </a:rPr>
              <a:t>Graft Vs Tumor</a:t>
            </a:r>
            <a:r>
              <a:rPr lang="tr-TR" altLang="tr-TR" b="1" dirty="0">
                <a:solidFill>
                  <a:schemeClr val="bg1"/>
                </a:solidFill>
                <a:effectLst>
                  <a:outerShdw blurRad="38100" dist="38100" dir="2700000" algn="tl">
                    <a:srgbClr val="000000"/>
                  </a:outerShdw>
                </a:effectLst>
                <a:ea typeface="Arial" panose="020B0604020202020204" pitchFamily="34" charset="0"/>
              </a:rPr>
              <a:t> (-)</a:t>
            </a:r>
            <a:endParaRPr lang="en-US" altLang="tr-TR" b="1" dirty="0">
              <a:solidFill>
                <a:schemeClr val="bg1"/>
              </a:solidFill>
              <a:effectLst>
                <a:outerShdw blurRad="38100" dist="38100" dir="2700000" algn="tl">
                  <a:srgbClr val="000000"/>
                </a:outerShdw>
              </a:effectLst>
              <a:ea typeface="Arial" panose="020B0604020202020204" pitchFamily="34" charset="0"/>
            </a:endParaRPr>
          </a:p>
          <a:p>
            <a:pPr lvl="1" eaLnBrk="1" hangingPunct="1">
              <a:lnSpc>
                <a:spcPct val="130000"/>
              </a:lnSpc>
            </a:pPr>
            <a:r>
              <a:rPr lang="tr-TR" altLang="tr-TR" b="1" dirty="0">
                <a:solidFill>
                  <a:schemeClr val="bg1"/>
                </a:solidFill>
                <a:effectLst>
                  <a:outerShdw blurRad="38100" dist="38100" dir="2700000" algn="tl">
                    <a:srgbClr val="000000"/>
                  </a:outerShdw>
                </a:effectLst>
                <a:ea typeface="Arial" panose="020B0604020202020204" pitchFamily="34" charset="0"/>
              </a:rPr>
              <a:t>Tümör </a:t>
            </a:r>
            <a:r>
              <a:rPr lang="tr-TR" altLang="tr-TR" b="1" dirty="0" err="1">
                <a:solidFill>
                  <a:schemeClr val="bg1"/>
                </a:solidFill>
                <a:effectLst>
                  <a:outerShdw blurRad="38100" dist="38100" dir="2700000" algn="tl">
                    <a:srgbClr val="000000"/>
                  </a:outerShdw>
                </a:effectLst>
                <a:ea typeface="Arial" panose="020B0604020202020204" pitchFamily="34" charset="0"/>
              </a:rPr>
              <a:t>kontaminasyonu</a:t>
            </a:r>
            <a:endParaRPr lang="en-US" altLang="tr-TR" b="1" dirty="0">
              <a:solidFill>
                <a:schemeClr val="bg1"/>
              </a:solidFill>
              <a:effectLst>
                <a:outerShdw blurRad="38100" dist="38100" dir="2700000" algn="tl">
                  <a:srgbClr val="000000"/>
                </a:outerShdw>
              </a:effectLst>
              <a:ea typeface="Arial" panose="020B0604020202020204" pitchFamily="34" charset="0"/>
            </a:endParaRPr>
          </a:p>
        </p:txBody>
      </p:sp>
    </p:spTree>
    <p:extLst>
      <p:ext uri="{BB962C8B-B14F-4D97-AF65-F5344CB8AC3E}">
        <p14:creationId xmlns:p14="http://schemas.microsoft.com/office/powerpoint/2010/main" val="19419726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eaLnBrk="1" hangingPunct="1"/>
            <a:r>
              <a:rPr lang="tr-TR" altLang="tr-TR" sz="4000" dirty="0">
                <a:latin typeface="Times New Roman" panose="02020603050405020304" pitchFamily="18" charset="0"/>
                <a:cs typeface="Times New Roman" panose="02020603050405020304" pitchFamily="18" charset="0"/>
              </a:rPr>
              <a:t/>
            </a:r>
            <a:br>
              <a:rPr lang="tr-TR" altLang="tr-TR" sz="4000" dirty="0">
                <a:latin typeface="Times New Roman" panose="02020603050405020304" pitchFamily="18" charset="0"/>
                <a:cs typeface="Times New Roman" panose="02020603050405020304" pitchFamily="18" charset="0"/>
              </a:rPr>
            </a:br>
            <a:r>
              <a:rPr lang="tr-TR" altLang="tr-TR" sz="4000" b="1" dirty="0">
                <a:latin typeface="+mn-lt"/>
                <a:cs typeface="Times New Roman" panose="02020603050405020304" pitchFamily="18" charset="0"/>
              </a:rPr>
              <a:t>KÖK HÜCRE=KEMİK İLİĞİ TRANSPLANTASYONU</a:t>
            </a:r>
            <a:r>
              <a:rPr lang="tr-TR" altLang="tr-TR" dirty="0">
                <a:solidFill>
                  <a:srgbClr val="C00000"/>
                </a:solidFill>
                <a:latin typeface="Times New Roman" panose="02020603050405020304" pitchFamily="18" charset="0"/>
                <a:cs typeface="Times New Roman" panose="02020603050405020304" pitchFamily="18" charset="0"/>
              </a:rPr>
              <a:t/>
            </a:r>
            <a:br>
              <a:rPr lang="tr-TR" altLang="tr-TR" dirty="0">
                <a:solidFill>
                  <a:srgbClr val="C00000"/>
                </a:solidFill>
                <a:latin typeface="Times New Roman" panose="02020603050405020304" pitchFamily="18" charset="0"/>
                <a:cs typeface="Times New Roman" panose="02020603050405020304" pitchFamily="18" charset="0"/>
              </a:rPr>
            </a:br>
            <a:endParaRPr lang="tr-TR" altLang="tr-TR" sz="4000" dirty="0">
              <a:solidFill>
                <a:srgbClr val="C00000"/>
              </a:solidFill>
              <a:latin typeface="Times New Roman" panose="02020603050405020304" pitchFamily="18" charset="0"/>
              <a:cs typeface="Times New Roman" panose="02020603050405020304" pitchFamily="18" charset="0"/>
            </a:endParaRPr>
          </a:p>
        </p:txBody>
      </p:sp>
      <p:sp>
        <p:nvSpPr>
          <p:cNvPr id="27651" name="Rectangle 3"/>
          <p:cNvSpPr>
            <a:spLocks noGrp="1" noChangeArrowheads="1"/>
          </p:cNvSpPr>
          <p:nvPr>
            <p:ph type="body" idx="1"/>
          </p:nvPr>
        </p:nvSpPr>
        <p:spPr>
          <a:xfrm>
            <a:off x="838200" y="1831976"/>
            <a:ext cx="9677400" cy="4525963"/>
          </a:xfrm>
        </p:spPr>
        <p:txBody>
          <a:bodyPr/>
          <a:lstStyle/>
          <a:p>
            <a:pPr eaLnBrk="1" hangingPunct="1"/>
            <a:endParaRPr lang="tr-TR" altLang="tr-TR" dirty="0">
              <a:latin typeface="Times New Roman" panose="02020603050405020304" pitchFamily="18" charset="0"/>
              <a:cs typeface="Times New Roman" panose="02020603050405020304" pitchFamily="18" charset="0"/>
            </a:endParaRPr>
          </a:p>
          <a:p>
            <a:pPr eaLnBrk="1" hangingPunct="1"/>
            <a:endParaRPr lang="tr-TR" altLang="tr-TR" dirty="0">
              <a:latin typeface="Times New Roman" panose="02020603050405020304" pitchFamily="18" charset="0"/>
              <a:cs typeface="Times New Roman" panose="02020603050405020304" pitchFamily="18" charset="0"/>
            </a:endParaRPr>
          </a:p>
          <a:p>
            <a:pPr algn="just" eaLnBrk="1" hangingPunct="1"/>
            <a:r>
              <a:rPr lang="tr-TR" altLang="tr-TR" dirty="0">
                <a:cs typeface="Times New Roman" panose="02020603050405020304" pitchFamily="18" charset="0"/>
              </a:rPr>
              <a:t>Hastanın kendisinden veya başkasından alınan kan yapıcı öncü hücrelerinin  (kök hücrelerin) hastaya nakledilmesi işlemidir.</a:t>
            </a:r>
          </a:p>
        </p:txBody>
      </p:sp>
    </p:spTree>
    <p:extLst>
      <p:ext uri="{BB962C8B-B14F-4D97-AF65-F5344CB8AC3E}">
        <p14:creationId xmlns:p14="http://schemas.microsoft.com/office/powerpoint/2010/main" val="16155437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7" name="Rectangle 2"/>
          <p:cNvSpPr>
            <a:spLocks noChangeArrowheads="1"/>
          </p:cNvSpPr>
          <p:nvPr/>
        </p:nvSpPr>
        <p:spPr bwMode="auto">
          <a:xfrm>
            <a:off x="1703388" y="115889"/>
            <a:ext cx="439261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1" hangingPunct="1"/>
            <a:r>
              <a:rPr lang="tr-TR" sz="2400" b="1" dirty="0"/>
              <a:t>İlik naklinin mantığı</a:t>
            </a:r>
            <a:endParaRPr lang="en-GB" sz="2400" b="1" dirty="0"/>
          </a:p>
        </p:txBody>
      </p:sp>
      <p:pic>
        <p:nvPicPr>
          <p:cNvPr id="53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608" y="2636913"/>
            <a:ext cx="7497588" cy="358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 Box 2"/>
          <p:cNvSpPr txBox="1">
            <a:spLocks noChangeArrowheads="1"/>
          </p:cNvSpPr>
          <p:nvPr/>
        </p:nvSpPr>
        <p:spPr bwMode="auto">
          <a:xfrm>
            <a:off x="1812376" y="836613"/>
            <a:ext cx="8567249" cy="1754326"/>
          </a:xfrm>
          <a:prstGeom prst="rect">
            <a:avLst/>
          </a:prstGeom>
          <a:noFill/>
          <a:ln w="9525">
            <a:noFill/>
            <a:miter lim="800000"/>
            <a:headEnd/>
            <a:tailEnd/>
          </a:ln>
          <a:effectLst/>
        </p:spPr>
        <p:txBody>
          <a:bodyPr wrap="square">
            <a:spAutoFit/>
          </a:bodyPr>
          <a:lstStyle>
            <a:lvl1pPr algn="l">
              <a:defRPr>
                <a:solidFill>
                  <a:schemeClr val="tx1"/>
                </a:solidFill>
                <a:latin typeface="Arial" charset="0"/>
              </a:defRPr>
            </a:lvl1pPr>
            <a:lvl2pPr marL="37931725" indent="-37474525" algn="l">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just" eaLnBrk="1" hangingPunct="1">
              <a:spcBef>
                <a:spcPct val="50000"/>
              </a:spcBef>
              <a:defRPr/>
            </a:pPr>
            <a:r>
              <a:rPr lang="tr-TR" sz="2400" dirty="0">
                <a:effectLst>
                  <a:outerShdw blurRad="38100" dist="38100" dir="2700000" algn="tl">
                    <a:srgbClr val="C0C0C0"/>
                  </a:outerShdw>
                </a:effectLst>
                <a:latin typeface="+mn-lt"/>
                <a:cs typeface="Arial" charset="0"/>
              </a:rPr>
              <a:t>Kök Hücre nakline hazırlık tedavisi ile bir taraftan ilik mesafesi boşaltılarak yuvalanmaya hazır hale getirilirken; diğer taraftan tümör kitlesi yok edilir.</a:t>
            </a:r>
          </a:p>
          <a:p>
            <a:pPr algn="just" eaLnBrk="1" hangingPunct="1">
              <a:spcBef>
                <a:spcPct val="50000"/>
              </a:spcBef>
              <a:defRPr/>
            </a:pPr>
            <a:r>
              <a:rPr lang="tr-TR" sz="2400" dirty="0">
                <a:effectLst>
                  <a:outerShdw blurRad="38100" dist="38100" dir="2700000" algn="tl">
                    <a:srgbClr val="C0C0C0"/>
                  </a:outerShdw>
                </a:effectLst>
                <a:latin typeface="+mn-lt"/>
                <a:cs typeface="Arial" charset="0"/>
              </a:rPr>
              <a:t>Bu imkanı nakil öncesi verilen </a:t>
            </a:r>
            <a:r>
              <a:rPr lang="tr-TR" sz="2400" dirty="0" err="1">
                <a:effectLst>
                  <a:outerShdw blurRad="38100" dist="38100" dir="2700000" algn="tl">
                    <a:srgbClr val="C0C0C0"/>
                  </a:outerShdw>
                </a:effectLst>
                <a:latin typeface="+mn-lt"/>
                <a:cs typeface="Arial" charset="0"/>
              </a:rPr>
              <a:t>kemoradyoterapi</a:t>
            </a:r>
            <a:r>
              <a:rPr lang="tr-TR" sz="2400" dirty="0">
                <a:effectLst>
                  <a:outerShdw blurRad="38100" dist="38100" dir="2700000" algn="tl">
                    <a:srgbClr val="C0C0C0"/>
                  </a:outerShdw>
                </a:effectLst>
                <a:latin typeface="+mn-lt"/>
                <a:cs typeface="Arial" charset="0"/>
              </a:rPr>
              <a:t> sağlar…</a:t>
            </a:r>
            <a:endParaRPr lang="en-US" sz="2400" dirty="0">
              <a:effectLst>
                <a:outerShdw blurRad="38100" dist="38100" dir="2700000" algn="tl">
                  <a:srgbClr val="C0C0C0"/>
                </a:outerShdw>
              </a:effectLst>
              <a:latin typeface="+mn-lt"/>
              <a:cs typeface="Arial" charset="0"/>
            </a:endParaRPr>
          </a:p>
        </p:txBody>
      </p:sp>
    </p:spTree>
    <p:extLst>
      <p:ext uri="{BB962C8B-B14F-4D97-AF65-F5344CB8AC3E}">
        <p14:creationId xmlns:p14="http://schemas.microsoft.com/office/powerpoint/2010/main" val="4377262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992314" y="296864"/>
            <a:ext cx="3527425" cy="5189537"/>
          </a:xfrm>
          <a:prstGeom prst="rect">
            <a:avLst/>
          </a:prstGeom>
          <a:solidFill>
            <a:schemeClr val="tx2"/>
          </a:solidFill>
          <a:ln w="9525" algn="ctr">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p>
        </p:txBody>
      </p:sp>
      <p:sp>
        <p:nvSpPr>
          <p:cNvPr id="28675" name="Rectangle 3"/>
          <p:cNvSpPr>
            <a:spLocks noGrp="1" noChangeArrowheads="1"/>
          </p:cNvSpPr>
          <p:nvPr>
            <p:ph type="ctrTitle"/>
          </p:nvPr>
        </p:nvSpPr>
        <p:spPr>
          <a:xfrm>
            <a:off x="5867400" y="228600"/>
            <a:ext cx="4248150" cy="4114800"/>
          </a:xfrm>
        </p:spPr>
        <p:txBody>
          <a:bodyPr/>
          <a:lstStyle/>
          <a:p>
            <a:pPr eaLnBrk="1" hangingPunct="1">
              <a:lnSpc>
                <a:spcPct val="130000"/>
              </a:lnSpc>
            </a:pPr>
            <a:r>
              <a:rPr lang="tr-TR" altLang="tr-TR" sz="4100" dirty="0">
                <a:latin typeface="+mn-lt"/>
              </a:rPr>
              <a:t>Kemik İliği Kaynaklı </a:t>
            </a:r>
            <a:br>
              <a:rPr lang="tr-TR" altLang="tr-TR" sz="4100" dirty="0">
                <a:latin typeface="+mn-lt"/>
              </a:rPr>
            </a:br>
            <a:r>
              <a:rPr lang="tr-TR" altLang="tr-TR" sz="4100" dirty="0">
                <a:latin typeface="+mn-lt"/>
              </a:rPr>
              <a:t>Kök Hücre Toplama</a:t>
            </a:r>
          </a:p>
        </p:txBody>
      </p:sp>
      <p:graphicFrame>
        <p:nvGraphicFramePr>
          <p:cNvPr id="28676" name="Object 2"/>
          <p:cNvGraphicFramePr>
            <a:graphicFrameLocks noChangeAspect="1"/>
          </p:cNvGraphicFramePr>
          <p:nvPr/>
        </p:nvGraphicFramePr>
        <p:xfrm>
          <a:off x="2133600" y="381001"/>
          <a:ext cx="3200400" cy="1584325"/>
        </p:xfrm>
        <a:graphic>
          <a:graphicData uri="http://schemas.openxmlformats.org/presentationml/2006/ole">
            <mc:AlternateContent xmlns:mc="http://schemas.openxmlformats.org/markup-compatibility/2006">
              <mc:Choice xmlns:v="urn:schemas-microsoft-com:vml" Requires="v">
                <p:oleObj spid="_x0000_s3095" name="Bit Eşlem Resmi" r:id="rId4" imgW="2343477" imgH="2172003" progId="PBrush">
                  <p:embed/>
                </p:oleObj>
              </mc:Choice>
              <mc:Fallback>
                <p:oleObj name="Bit Eşlem Resmi" r:id="rId4" imgW="2343477" imgH="2172003" progId="PBrush">
                  <p:embed/>
                  <p:pic>
                    <p:nvPicPr>
                      <p:cNvPr id="2867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81001"/>
                        <a:ext cx="32004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Rectangle 5"/>
          <p:cNvSpPr>
            <a:spLocks noChangeArrowheads="1"/>
          </p:cNvSpPr>
          <p:nvPr/>
        </p:nvSpPr>
        <p:spPr bwMode="auto">
          <a:xfrm>
            <a:off x="6248400" y="4419601"/>
            <a:ext cx="2560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tr-TR" altLang="tr-TR" sz="2800" b="1" dirty="0">
                <a:latin typeface="+mn-lt"/>
              </a:rPr>
              <a:t>(KI &gt;MNH %1-4)</a:t>
            </a:r>
          </a:p>
        </p:txBody>
      </p:sp>
      <p:sp>
        <p:nvSpPr>
          <p:cNvPr id="477190" name="Rectangle 6"/>
          <p:cNvSpPr>
            <a:spLocks noChangeArrowheads="1"/>
          </p:cNvSpPr>
          <p:nvPr/>
        </p:nvSpPr>
        <p:spPr bwMode="auto">
          <a:xfrm>
            <a:off x="6096000" y="3886200"/>
            <a:ext cx="4114800" cy="762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prstShdw prst="shdw17" dist="17961" dir="2700000">
              <a:schemeClr val="hlink">
                <a:gamma/>
                <a:shade val="60000"/>
                <a:invGamma/>
              </a:schemeClr>
            </a:prstShdw>
          </a:effectLst>
        </p:spPr>
        <p:txBody>
          <a:bodyPr wrap="none" anchor="ctr"/>
          <a:lstStyle/>
          <a:p>
            <a:pPr>
              <a:defRPr/>
            </a:pPr>
            <a:endParaRPr lang="tr-TR"/>
          </a:p>
        </p:txBody>
      </p:sp>
      <p:pic>
        <p:nvPicPr>
          <p:cNvPr id="28679" name="Picture 7" descr="HRO0015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057400"/>
            <a:ext cx="3200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ChangeArrowheads="1"/>
          </p:cNvSpPr>
          <p:nvPr/>
        </p:nvSpPr>
        <p:spPr bwMode="auto">
          <a:xfrm>
            <a:off x="1981200" y="56388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FontTx/>
              <a:buBlip>
                <a:blip r:embed="rId7"/>
              </a:buBlip>
            </a:pPr>
            <a:r>
              <a:rPr lang="tr-TR" altLang="tr-TR" sz="2400" dirty="0">
                <a:latin typeface="+mn-lt"/>
              </a:rPr>
              <a:t>Alıcının kilogramı başına  ~10-20 ml  ilik materyali alınır.</a:t>
            </a:r>
          </a:p>
        </p:txBody>
      </p:sp>
    </p:spTree>
    <p:extLst>
      <p:ext uri="{BB962C8B-B14F-4D97-AF65-F5344CB8AC3E}">
        <p14:creationId xmlns:p14="http://schemas.microsoft.com/office/powerpoint/2010/main" val="34662803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2063750" y="260350"/>
            <a:ext cx="8013700" cy="1143000"/>
          </a:xfrm>
        </p:spPr>
        <p:txBody>
          <a:bodyPr/>
          <a:lstStyle/>
          <a:p>
            <a:pPr algn="l" eaLnBrk="1" hangingPunct="1"/>
            <a:r>
              <a:rPr lang="tr-TR" sz="4000" dirty="0">
                <a:latin typeface="+mn-lt"/>
              </a:rPr>
              <a:t>Kemik iliğinden toplama</a:t>
            </a:r>
            <a:endParaRPr lang="en-GB" sz="4000" dirty="0">
              <a:latin typeface="+mn-lt"/>
            </a:endParaRPr>
          </a:p>
        </p:txBody>
      </p:sp>
      <p:sp>
        <p:nvSpPr>
          <p:cNvPr id="51203" name="Rectangle 3"/>
          <p:cNvSpPr>
            <a:spLocks noGrp="1" noChangeArrowheads="1"/>
          </p:cNvSpPr>
          <p:nvPr>
            <p:ph type="body" idx="4294967295"/>
          </p:nvPr>
        </p:nvSpPr>
        <p:spPr>
          <a:xfrm>
            <a:off x="1540627" y="1709738"/>
            <a:ext cx="4043363" cy="4525963"/>
          </a:xfrm>
        </p:spPr>
        <p:txBody>
          <a:bodyPr/>
          <a:lstStyle/>
          <a:p>
            <a:pPr eaLnBrk="1" hangingPunct="1">
              <a:lnSpc>
                <a:spcPct val="160000"/>
              </a:lnSpc>
              <a:buFont typeface="Wingdings" panose="05000000000000000000" pitchFamily="2" charset="2"/>
              <a:buChar char="§"/>
            </a:pPr>
            <a:r>
              <a:rPr lang="tr-TR" sz="2400" dirty="0"/>
              <a:t>Genel anestezi</a:t>
            </a:r>
            <a:endParaRPr lang="en-GB" sz="2400" dirty="0"/>
          </a:p>
          <a:p>
            <a:pPr eaLnBrk="1" hangingPunct="1">
              <a:lnSpc>
                <a:spcPct val="160000"/>
              </a:lnSpc>
              <a:buFont typeface="Wingdings" panose="05000000000000000000" pitchFamily="2" charset="2"/>
              <a:buChar char="§"/>
            </a:pPr>
            <a:r>
              <a:rPr lang="tr-TR" sz="2400" dirty="0"/>
              <a:t>İlik </a:t>
            </a:r>
            <a:r>
              <a:rPr lang="tr-TR" sz="2400" dirty="0" err="1"/>
              <a:t>pelvik</a:t>
            </a:r>
            <a:r>
              <a:rPr lang="tr-TR" sz="2400" dirty="0"/>
              <a:t> kemiklerden alınır</a:t>
            </a:r>
          </a:p>
          <a:p>
            <a:pPr eaLnBrk="1" hangingPunct="1">
              <a:lnSpc>
                <a:spcPct val="160000"/>
              </a:lnSpc>
              <a:buFont typeface="Wingdings" panose="05000000000000000000" pitchFamily="2" charset="2"/>
              <a:buChar char="§"/>
            </a:pPr>
            <a:r>
              <a:rPr lang="tr-TR" sz="2400" dirty="0"/>
              <a:t>Artıklar filtre edilir</a:t>
            </a:r>
            <a:endParaRPr lang="en-GB" sz="2400" dirty="0"/>
          </a:p>
          <a:p>
            <a:pPr eaLnBrk="1" hangingPunct="1">
              <a:lnSpc>
                <a:spcPct val="160000"/>
              </a:lnSpc>
              <a:buFont typeface="Wingdings" panose="05000000000000000000" pitchFamily="2" charset="2"/>
              <a:buChar char="§"/>
            </a:pPr>
            <a:r>
              <a:rPr lang="tr-TR" sz="2400" dirty="0"/>
              <a:t>Donmuş veya taze ürün olarak hastaya uygulanır.</a:t>
            </a:r>
            <a:endParaRPr lang="en-GB" sz="2400" dirty="0"/>
          </a:p>
        </p:txBody>
      </p:sp>
      <p:pic>
        <p:nvPicPr>
          <p:cNvPr id="51204" name="Picture 4" descr="bm harvest-m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01" y="2924176"/>
            <a:ext cx="42576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7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476" y="1219200"/>
            <a:ext cx="8289925" cy="487680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3"/>
          <p:cNvSpPr txBox="1">
            <a:spLocks noChangeArrowheads="1"/>
          </p:cNvSpPr>
          <p:nvPr/>
        </p:nvSpPr>
        <p:spPr bwMode="auto">
          <a:xfrm>
            <a:off x="1828800" y="228601"/>
            <a:ext cx="72961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800" b="1" dirty="0"/>
              <a:t>KEMİK İLİĞİ ASPİRASYON SETİ (Thomas İğneleri)</a:t>
            </a:r>
          </a:p>
        </p:txBody>
      </p:sp>
    </p:spTree>
    <p:extLst>
      <p:ext uri="{BB962C8B-B14F-4D97-AF65-F5344CB8AC3E}">
        <p14:creationId xmlns:p14="http://schemas.microsoft.com/office/powerpoint/2010/main" val="1460885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063750" y="1125538"/>
            <a:ext cx="7200900" cy="1143000"/>
          </a:xfrm>
        </p:spPr>
        <p:txBody>
          <a:bodyPr/>
          <a:lstStyle/>
          <a:p>
            <a:pPr eaLnBrk="1" hangingPunct="1"/>
            <a:r>
              <a:rPr lang="tr-TR" dirty="0">
                <a:solidFill>
                  <a:srgbClr val="000000"/>
                </a:solidFill>
                <a:latin typeface="+mn-lt"/>
              </a:rPr>
              <a:t>Temelde Kök hücreler</a:t>
            </a:r>
            <a:endParaRPr lang="en-US" dirty="0">
              <a:solidFill>
                <a:srgbClr val="000000"/>
              </a:solidFill>
              <a:latin typeface="+mn-lt"/>
            </a:endParaRPr>
          </a:p>
        </p:txBody>
      </p:sp>
      <p:sp>
        <p:nvSpPr>
          <p:cNvPr id="19459" name="Rectangle 3"/>
          <p:cNvSpPr>
            <a:spLocks noGrp="1" noChangeArrowheads="1"/>
          </p:cNvSpPr>
          <p:nvPr>
            <p:ph type="body" idx="1"/>
          </p:nvPr>
        </p:nvSpPr>
        <p:spPr>
          <a:xfrm>
            <a:off x="3287713" y="2924175"/>
            <a:ext cx="5040312" cy="1873250"/>
          </a:xfrm>
          <a:solidFill>
            <a:srgbClr val="DDDDDD"/>
          </a:solidFill>
        </p:spPr>
        <p:txBody>
          <a:bodyPr/>
          <a:lstStyle/>
          <a:p>
            <a:pPr eaLnBrk="1" hangingPunct="1">
              <a:buFontTx/>
              <a:buNone/>
            </a:pPr>
            <a:endParaRPr lang="en-US" dirty="0">
              <a:solidFill>
                <a:srgbClr val="000000"/>
              </a:solidFill>
              <a:latin typeface="Calibri" pitchFamily="34" charset="0"/>
            </a:endParaRPr>
          </a:p>
          <a:p>
            <a:pPr eaLnBrk="1" hangingPunct="1"/>
            <a:r>
              <a:rPr lang="tr-TR" dirty="0" err="1">
                <a:solidFill>
                  <a:srgbClr val="000000"/>
                </a:solidFill>
                <a:latin typeface="Calibri" pitchFamily="34" charset="0"/>
              </a:rPr>
              <a:t>Embriyonik</a:t>
            </a:r>
            <a:r>
              <a:rPr lang="tr-TR" dirty="0">
                <a:solidFill>
                  <a:srgbClr val="000000"/>
                </a:solidFill>
                <a:latin typeface="Calibri" pitchFamily="34" charset="0"/>
              </a:rPr>
              <a:t> kök hücre</a:t>
            </a:r>
          </a:p>
          <a:p>
            <a:pPr eaLnBrk="1" hangingPunct="1"/>
            <a:r>
              <a:rPr lang="tr-TR" dirty="0">
                <a:solidFill>
                  <a:srgbClr val="000000"/>
                </a:solidFill>
                <a:latin typeface="Calibri" pitchFamily="34" charset="0"/>
              </a:rPr>
              <a:t>Ergin (</a:t>
            </a:r>
            <a:r>
              <a:rPr lang="tr-TR" dirty="0" err="1">
                <a:solidFill>
                  <a:srgbClr val="000000"/>
                </a:solidFill>
                <a:latin typeface="Calibri" pitchFamily="34" charset="0"/>
              </a:rPr>
              <a:t>adult</a:t>
            </a:r>
            <a:r>
              <a:rPr lang="tr-TR" dirty="0">
                <a:solidFill>
                  <a:srgbClr val="000000"/>
                </a:solidFill>
                <a:latin typeface="Calibri" pitchFamily="34" charset="0"/>
              </a:rPr>
              <a:t>) kök hücre</a:t>
            </a:r>
          </a:p>
        </p:txBody>
      </p:sp>
      <p:sp>
        <p:nvSpPr>
          <p:cNvPr id="19460" name="Line 4"/>
          <p:cNvSpPr>
            <a:spLocks noChangeShapeType="1"/>
          </p:cNvSpPr>
          <p:nvPr/>
        </p:nvSpPr>
        <p:spPr bwMode="auto">
          <a:xfrm>
            <a:off x="2927350" y="2492375"/>
            <a:ext cx="576103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17249103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res-6"/>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2590801" y="609601"/>
            <a:ext cx="7212013" cy="5192713"/>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7962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05000" y="381000"/>
            <a:ext cx="8001000" cy="685800"/>
          </a:xfrm>
        </p:spPr>
        <p:txBody>
          <a:bodyPr/>
          <a:lstStyle/>
          <a:p>
            <a:pPr eaLnBrk="1" hangingPunct="1"/>
            <a:r>
              <a:rPr lang="tr-TR" altLang="tr-TR" sz="2600" b="1" dirty="0">
                <a:latin typeface="+mn-lt"/>
              </a:rPr>
              <a:t>Kemik İliği Kaynaklı Kök Hücre Toplama</a:t>
            </a:r>
          </a:p>
        </p:txBody>
      </p:sp>
      <p:graphicFrame>
        <p:nvGraphicFramePr>
          <p:cNvPr id="32771" name="Object 2"/>
          <p:cNvGraphicFramePr>
            <a:graphicFrameLocks noChangeAspect="1"/>
          </p:cNvGraphicFramePr>
          <p:nvPr/>
        </p:nvGraphicFramePr>
        <p:xfrm>
          <a:off x="2590800" y="1676400"/>
          <a:ext cx="4438650" cy="3200400"/>
        </p:xfrm>
        <a:graphic>
          <a:graphicData uri="http://schemas.openxmlformats.org/presentationml/2006/ole">
            <mc:AlternateContent xmlns:mc="http://schemas.openxmlformats.org/markup-compatibility/2006">
              <mc:Choice xmlns:v="urn:schemas-microsoft-com:vml" Requires="v">
                <p:oleObj spid="_x0000_s4119" name="Bit Eşlem Resmi" r:id="rId4" imgW="3600000" imgH="3742857" progId="PBrush">
                  <p:embed/>
                </p:oleObj>
              </mc:Choice>
              <mc:Fallback>
                <p:oleObj name="Bit Eşlem Resmi" r:id="rId4" imgW="3600000" imgH="3742857" progId="PBrush">
                  <p:embed/>
                  <p:pic>
                    <p:nvPicPr>
                      <p:cNvPr id="3277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76400"/>
                        <a:ext cx="44386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9236" name="Rectangle 4"/>
          <p:cNvSpPr>
            <a:spLocks noChangeArrowheads="1"/>
          </p:cNvSpPr>
          <p:nvPr/>
        </p:nvSpPr>
        <p:spPr bwMode="auto">
          <a:xfrm>
            <a:off x="7029450" y="2020871"/>
            <a:ext cx="3536026" cy="2511457"/>
          </a:xfrm>
          <a:prstGeom prst="rect">
            <a:avLst/>
          </a:prstGeom>
          <a:solidFill>
            <a:schemeClr val="tx2">
              <a:lumMod val="20000"/>
              <a:lumOff val="80000"/>
            </a:schemeClr>
          </a:solidFill>
          <a:ln w="9525">
            <a:noFill/>
            <a:miter lim="800000"/>
            <a:headEnd/>
            <a:tailEnd/>
          </a:ln>
          <a:effectLst/>
        </p:spPr>
        <p:txBody>
          <a:bodyPr wrap="square">
            <a:spAutoFit/>
          </a:bodyPr>
          <a:lstStyle/>
          <a:p>
            <a:pPr>
              <a:lnSpc>
                <a:spcPct val="90000"/>
              </a:lnSpc>
              <a:spcBef>
                <a:spcPct val="50000"/>
              </a:spcBef>
              <a:buClr>
                <a:schemeClr val="hlink"/>
              </a:buClr>
              <a:buSzPct val="70000"/>
              <a:buFont typeface="Wingdings" pitchFamily="2" charset="2"/>
              <a:buChar char="u"/>
              <a:defRPr/>
            </a:pPr>
            <a:r>
              <a:rPr lang="tr-TR" sz="2400" dirty="0"/>
              <a:t>Amaç:</a:t>
            </a:r>
            <a:r>
              <a:rPr lang="en-US" sz="2400" dirty="0"/>
              <a:t> </a:t>
            </a:r>
            <a:endParaRPr lang="tr-TR" sz="2400" dirty="0"/>
          </a:p>
          <a:p>
            <a:pPr lvl="1">
              <a:lnSpc>
                <a:spcPct val="90000"/>
              </a:lnSpc>
              <a:spcBef>
                <a:spcPct val="50000"/>
              </a:spcBef>
              <a:defRPr/>
            </a:pPr>
            <a:r>
              <a:rPr lang="en-US" sz="2000" dirty="0"/>
              <a:t>2-3 x 10</a:t>
            </a:r>
            <a:r>
              <a:rPr lang="en-US" sz="2000" baseline="30000" dirty="0"/>
              <a:t>8</a:t>
            </a:r>
            <a:r>
              <a:rPr lang="en-US" sz="2000" dirty="0"/>
              <a:t> </a:t>
            </a:r>
            <a:r>
              <a:rPr lang="tr-TR" sz="2000" dirty="0"/>
              <a:t>çekirdekli</a:t>
            </a:r>
            <a:r>
              <a:rPr lang="en-US" sz="2000" dirty="0"/>
              <a:t> </a:t>
            </a:r>
            <a:r>
              <a:rPr lang="tr-TR" sz="2000" dirty="0"/>
              <a:t>hücre</a:t>
            </a:r>
            <a:r>
              <a:rPr lang="en-US" sz="2000" dirty="0"/>
              <a:t>/kg</a:t>
            </a:r>
            <a:endParaRPr lang="tr-TR" sz="2000" dirty="0"/>
          </a:p>
          <a:p>
            <a:pPr lvl="1">
              <a:lnSpc>
                <a:spcPct val="90000"/>
              </a:lnSpc>
              <a:spcBef>
                <a:spcPct val="50000"/>
              </a:spcBef>
              <a:defRPr/>
            </a:pPr>
            <a:r>
              <a:rPr lang="en-US" sz="2000" dirty="0"/>
              <a:t>&gt;2 x 10</a:t>
            </a:r>
            <a:r>
              <a:rPr lang="en-US" sz="2000" baseline="30000" dirty="0"/>
              <a:t>6</a:t>
            </a:r>
            <a:r>
              <a:rPr lang="en-US" sz="2000" dirty="0"/>
              <a:t> CD34+ </a:t>
            </a:r>
            <a:r>
              <a:rPr lang="tr-TR" sz="2000" dirty="0"/>
              <a:t>hücre</a:t>
            </a:r>
            <a:r>
              <a:rPr lang="en-US" sz="2000" dirty="0"/>
              <a:t>/kg</a:t>
            </a:r>
            <a:endParaRPr lang="tr-TR" sz="2000" dirty="0"/>
          </a:p>
          <a:p>
            <a:pPr>
              <a:lnSpc>
                <a:spcPct val="90000"/>
              </a:lnSpc>
              <a:spcBef>
                <a:spcPct val="50000"/>
              </a:spcBef>
              <a:buClr>
                <a:schemeClr val="hlink"/>
              </a:buClr>
              <a:buSzPct val="70000"/>
              <a:buFont typeface="Wingdings" pitchFamily="2" charset="2"/>
              <a:buChar char="u"/>
              <a:defRPr/>
            </a:pPr>
            <a:r>
              <a:rPr lang="tr-TR" sz="2400" dirty="0"/>
              <a:t>Kemik iliği</a:t>
            </a:r>
            <a:r>
              <a:rPr lang="en-US" sz="2400" dirty="0"/>
              <a:t> harvest</a:t>
            </a:r>
            <a:endParaRPr lang="tr-TR" sz="2400" dirty="0"/>
          </a:p>
          <a:p>
            <a:pPr lvl="1">
              <a:lnSpc>
                <a:spcPct val="90000"/>
              </a:lnSpc>
              <a:spcBef>
                <a:spcPct val="50000"/>
              </a:spcBef>
              <a:defRPr/>
            </a:pPr>
            <a:r>
              <a:rPr lang="en-US" sz="2000" dirty="0"/>
              <a:t>10</a:t>
            </a:r>
            <a:r>
              <a:rPr lang="tr-TR" sz="2000" dirty="0"/>
              <a:t> </a:t>
            </a:r>
            <a:r>
              <a:rPr lang="en-US" sz="2000" dirty="0"/>
              <a:t>ml x 100-200 </a:t>
            </a:r>
            <a:r>
              <a:rPr lang="en-US" sz="2000" dirty="0" err="1"/>
              <a:t>aspira</a:t>
            </a:r>
            <a:r>
              <a:rPr lang="tr-TR" sz="2000" dirty="0" err="1"/>
              <a:t>syon</a:t>
            </a:r>
            <a:endParaRPr lang="tr-TR" sz="2000" dirty="0"/>
          </a:p>
        </p:txBody>
      </p:sp>
    </p:spTree>
    <p:extLst>
      <p:ext uri="{BB962C8B-B14F-4D97-AF65-F5344CB8AC3E}">
        <p14:creationId xmlns:p14="http://schemas.microsoft.com/office/powerpoint/2010/main" val="27773701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yagram">
            <a:extLst>
              <a:ext uri="{FF2B5EF4-FFF2-40B4-BE49-F238E27FC236}">
                <a16:creationId xmlns:a16="http://schemas.microsoft.com/office/drawing/2014/main" id="{CE56057B-6233-F84F-A390-996C2A8DB8F8}"/>
              </a:ext>
            </a:extLst>
          </p:cNvPr>
          <p:cNvGraphicFramePr/>
          <p:nvPr>
            <p:extLst>
              <p:ext uri="{D42A27DB-BD31-4B8C-83A1-F6EECF244321}">
                <p14:modId xmlns:p14="http://schemas.microsoft.com/office/powerpoint/2010/main" val="3965078482"/>
              </p:ext>
            </p:extLst>
          </p:nvPr>
        </p:nvGraphicFramePr>
        <p:xfrm>
          <a:off x="1638300" y="1376772"/>
          <a:ext cx="8923020" cy="4428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962" name="TextBox 1">
            <a:extLst>
              <a:ext uri="{FF2B5EF4-FFF2-40B4-BE49-F238E27FC236}">
                <a16:creationId xmlns:a16="http://schemas.microsoft.com/office/drawing/2014/main" id="{D822CCAF-93F1-DC40-9B19-8FADF6414914}"/>
              </a:ext>
            </a:extLst>
          </p:cNvPr>
          <p:cNvSpPr txBox="1">
            <a:spLocks noChangeArrowheads="1"/>
          </p:cNvSpPr>
          <p:nvPr/>
        </p:nvSpPr>
        <p:spPr bwMode="auto">
          <a:xfrm>
            <a:off x="3423139" y="2766769"/>
            <a:ext cx="3094892" cy="4619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b="1" dirty="0">
                <a:latin typeface="+mn-lt"/>
                <a:cs typeface="Times New Roman" panose="02020603050405020304" pitchFamily="18" charset="0"/>
              </a:rPr>
              <a:t>PERİFERİK KAN</a:t>
            </a:r>
          </a:p>
        </p:txBody>
      </p:sp>
      <p:sp>
        <p:nvSpPr>
          <p:cNvPr id="8" name="Left Arrow 7">
            <a:extLst>
              <a:ext uri="{FF2B5EF4-FFF2-40B4-BE49-F238E27FC236}">
                <a16:creationId xmlns:a16="http://schemas.microsoft.com/office/drawing/2014/main" id="{03FA6D62-9914-3F46-9E45-F29671265814}"/>
              </a:ext>
            </a:extLst>
          </p:cNvPr>
          <p:cNvSpPr/>
          <p:nvPr/>
        </p:nvSpPr>
        <p:spPr>
          <a:xfrm rot="8942451" flipH="1">
            <a:off x="4549775" y="2286000"/>
            <a:ext cx="1208088" cy="274638"/>
          </a:xfrm>
          <a:prstGeom prst="leftArrow">
            <a:avLst>
              <a:gd name="adj1" fmla="val 60000"/>
              <a:gd name="adj2" fmla="val 50000"/>
            </a:avLst>
          </a:prstGeom>
          <a:solidFill>
            <a:srgbClr val="FF0000"/>
          </a:solidFill>
        </p:spPr>
        <p:style>
          <a:lnRef idx="0">
            <a:schemeClr val="accent2">
              <a:tint val="60000"/>
              <a:hueOff val="0"/>
              <a:satOff val="0"/>
              <a:lumOff val="0"/>
              <a:alphaOff val="0"/>
            </a:schemeClr>
          </a:lnRef>
          <a:fillRef idx="1">
            <a:scrgbClr r="0" g="0" b="0"/>
          </a:fillRef>
          <a:effectRef idx="1">
            <a:schemeClr val="accent2">
              <a:tint val="60000"/>
              <a:hueOff val="0"/>
              <a:satOff val="0"/>
              <a:lumOff val="0"/>
              <a:alphaOff val="0"/>
            </a:schemeClr>
          </a:effectRef>
          <a:fontRef idx="minor">
            <a:schemeClr val="dk1">
              <a:hueOff val="0"/>
              <a:satOff val="0"/>
              <a:lumOff val="0"/>
              <a:alphaOff val="0"/>
            </a:schemeClr>
          </a:fontRef>
        </p:style>
      </p:sp>
      <p:sp>
        <p:nvSpPr>
          <p:cNvPr id="9" name="Down Arrow 8">
            <a:extLst>
              <a:ext uri="{FF2B5EF4-FFF2-40B4-BE49-F238E27FC236}">
                <a16:creationId xmlns:a16="http://schemas.microsoft.com/office/drawing/2014/main" id="{7DC34ADB-D624-5045-8EE2-8998CE65343C}"/>
              </a:ext>
            </a:extLst>
          </p:cNvPr>
          <p:cNvSpPr/>
          <p:nvPr/>
        </p:nvSpPr>
        <p:spPr>
          <a:xfrm>
            <a:off x="9605964" y="3624264"/>
            <a:ext cx="339725" cy="51117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latin typeface="Times New Roman" panose="02020603050405020304" pitchFamily="18" charset="0"/>
              <a:cs typeface="Times New Roman" panose="02020603050405020304" pitchFamily="18" charset="0"/>
            </a:endParaRPr>
          </a:p>
        </p:txBody>
      </p:sp>
      <p:sp>
        <p:nvSpPr>
          <p:cNvPr id="40965" name="TextBox 9">
            <a:extLst>
              <a:ext uri="{FF2B5EF4-FFF2-40B4-BE49-F238E27FC236}">
                <a16:creationId xmlns:a16="http://schemas.microsoft.com/office/drawing/2014/main" id="{3B5CEEF1-F9DE-174C-BBA7-45945665989E}"/>
              </a:ext>
            </a:extLst>
          </p:cNvPr>
          <p:cNvSpPr txBox="1">
            <a:spLocks noChangeArrowheads="1"/>
          </p:cNvSpPr>
          <p:nvPr/>
        </p:nvSpPr>
        <p:spPr bwMode="auto">
          <a:xfrm>
            <a:off x="8937626" y="4249738"/>
            <a:ext cx="1609725" cy="5539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1500" dirty="0" err="1">
                <a:latin typeface="Times New Roman" panose="02020603050405020304" pitchFamily="18" charset="0"/>
                <a:cs typeface="Times New Roman" panose="02020603050405020304" pitchFamily="18" charset="0"/>
              </a:rPr>
              <a:t>Ameliyathanede</a:t>
            </a:r>
            <a:endParaRPr lang="en-US" altLang="tr-TR" sz="1500" dirty="0">
              <a:latin typeface="Times New Roman" panose="02020603050405020304" pitchFamily="18" charset="0"/>
              <a:cs typeface="Times New Roman" panose="02020603050405020304" pitchFamily="18" charset="0"/>
            </a:endParaRPr>
          </a:p>
          <a:p>
            <a:pPr algn="ctr" eaLnBrk="1" hangingPunct="1"/>
            <a:r>
              <a:rPr lang="en-US" altLang="tr-TR" sz="1500" dirty="0" err="1">
                <a:latin typeface="Times New Roman" panose="02020603050405020304" pitchFamily="18" charset="0"/>
                <a:cs typeface="Times New Roman" panose="02020603050405020304" pitchFamily="18" charset="0"/>
              </a:rPr>
              <a:t>Toplanır</a:t>
            </a:r>
            <a:r>
              <a:rPr lang="en-US" altLang="tr-TR" sz="1500" dirty="0">
                <a:latin typeface="Times New Roman" panose="02020603050405020304" pitchFamily="18" charset="0"/>
                <a:cs typeface="Times New Roman" panose="02020603050405020304" pitchFamily="18" charset="0"/>
              </a:rPr>
              <a:t>.</a:t>
            </a:r>
          </a:p>
        </p:txBody>
      </p:sp>
      <p:cxnSp>
        <p:nvCxnSpPr>
          <p:cNvPr id="12" name="3 Düz Bağlayıcı">
            <a:extLst>
              <a:ext uri="{FF2B5EF4-FFF2-40B4-BE49-F238E27FC236}">
                <a16:creationId xmlns:a16="http://schemas.microsoft.com/office/drawing/2014/main" id="{01A1D5FD-21EC-744F-8C9E-21CEF370E4D3}"/>
              </a:ext>
            </a:extLst>
          </p:cNvPr>
          <p:cNvCxnSpPr/>
          <p:nvPr/>
        </p:nvCxnSpPr>
        <p:spPr>
          <a:xfrm>
            <a:off x="1547813" y="1255713"/>
            <a:ext cx="9144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100121"/>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16275" y="115888"/>
            <a:ext cx="7010400" cy="1009650"/>
          </a:xfrm>
          <a:solidFill>
            <a:schemeClr val="bg1"/>
          </a:solidFill>
        </p:spPr>
        <p:txBody>
          <a:bodyPr/>
          <a:lstStyle/>
          <a:p>
            <a:pPr eaLnBrk="1" hangingPunct="1"/>
            <a:r>
              <a:rPr lang="tr-TR" altLang="tr-TR" sz="2800" dirty="0">
                <a:latin typeface="+mn-lt"/>
              </a:rPr>
              <a:t>Kök Hücre </a:t>
            </a:r>
            <a:r>
              <a:rPr lang="en-US" altLang="tr-TR" sz="2800" dirty="0" err="1">
                <a:latin typeface="+mn-lt"/>
              </a:rPr>
              <a:t>Mobiliza</a:t>
            </a:r>
            <a:r>
              <a:rPr lang="tr-TR" altLang="tr-TR" sz="2800" dirty="0" err="1">
                <a:latin typeface="+mn-lt"/>
              </a:rPr>
              <a:t>syon</a:t>
            </a:r>
            <a:r>
              <a:rPr lang="tr-TR" altLang="tr-TR" sz="2800" dirty="0">
                <a:latin typeface="+mn-lt"/>
              </a:rPr>
              <a:t> metotları nelerdir?</a:t>
            </a:r>
            <a:endParaRPr lang="en-US" altLang="tr-TR" sz="3500" dirty="0">
              <a:latin typeface="+mn-lt"/>
            </a:endParaRPr>
          </a:p>
        </p:txBody>
      </p:sp>
      <p:sp>
        <p:nvSpPr>
          <p:cNvPr id="627715" name="Rectangle 3"/>
          <p:cNvSpPr>
            <a:spLocks noGrp="1" noChangeArrowheads="1"/>
          </p:cNvSpPr>
          <p:nvPr>
            <p:ph type="body" sz="half" idx="1"/>
          </p:nvPr>
        </p:nvSpPr>
        <p:spPr>
          <a:xfrm>
            <a:off x="1631950" y="1268414"/>
            <a:ext cx="5327650" cy="5113337"/>
          </a:xfrm>
          <a:solidFill>
            <a:schemeClr val="bg1"/>
          </a:solidFill>
        </p:spPr>
        <p:txBody>
          <a:bodyPr rtlCol="0">
            <a:normAutofit/>
          </a:bodyPr>
          <a:lstStyle/>
          <a:p>
            <a:pPr>
              <a:lnSpc>
                <a:spcPct val="130000"/>
              </a:lnSpc>
              <a:buFont typeface="Wingdings" panose="05000000000000000000" pitchFamily="2" charset="2"/>
              <a:buChar char="§"/>
              <a:defRPr/>
            </a:pPr>
            <a:r>
              <a:rPr lang="en-US" sz="1800" dirty="0" err="1"/>
              <a:t>Mobiliza</a:t>
            </a:r>
            <a:r>
              <a:rPr lang="tr-TR" sz="1800" dirty="0" err="1"/>
              <a:t>syon</a:t>
            </a:r>
            <a:r>
              <a:rPr lang="tr-TR" sz="1800" dirty="0"/>
              <a:t> protokolleri</a:t>
            </a:r>
            <a:r>
              <a:rPr lang="en-US" sz="1800" dirty="0"/>
              <a:t>:</a:t>
            </a:r>
          </a:p>
          <a:p>
            <a:pPr lvl="1">
              <a:lnSpc>
                <a:spcPct val="130000"/>
              </a:lnSpc>
              <a:buFont typeface="Wingdings" panose="05000000000000000000" pitchFamily="2" charset="2"/>
              <a:buChar char="§"/>
              <a:defRPr/>
            </a:pPr>
            <a:r>
              <a:rPr lang="tr-TR" sz="1700" dirty="0"/>
              <a:t>K</a:t>
            </a:r>
            <a:r>
              <a:rPr lang="en-US" sz="1700" dirty="0" err="1"/>
              <a:t>emoterap</a:t>
            </a:r>
            <a:r>
              <a:rPr lang="tr-TR" sz="1700" dirty="0"/>
              <a:t>i</a:t>
            </a:r>
            <a:r>
              <a:rPr lang="en-US" sz="1700" dirty="0"/>
              <a:t>:</a:t>
            </a:r>
          </a:p>
          <a:p>
            <a:pPr lvl="2">
              <a:lnSpc>
                <a:spcPct val="130000"/>
              </a:lnSpc>
              <a:buFont typeface="Wingdings" panose="05000000000000000000" pitchFamily="2" charset="2"/>
              <a:buChar char="§"/>
              <a:defRPr/>
            </a:pPr>
            <a:r>
              <a:rPr lang="tr-TR" sz="1600" dirty="0" err="1"/>
              <a:t>Periferik</a:t>
            </a:r>
            <a:r>
              <a:rPr lang="tr-TR" sz="1600" dirty="0"/>
              <a:t> kanda kök</a:t>
            </a:r>
            <a:r>
              <a:rPr lang="en-US" sz="1600" dirty="0"/>
              <a:t> </a:t>
            </a:r>
            <a:r>
              <a:rPr lang="tr-TR" sz="1600" dirty="0"/>
              <a:t>hücre konsantrasyonunu 20-25 kat arttırır</a:t>
            </a:r>
          </a:p>
          <a:p>
            <a:pPr lvl="3">
              <a:lnSpc>
                <a:spcPct val="130000"/>
              </a:lnSpc>
              <a:buFont typeface="Wingdings" panose="05000000000000000000" pitchFamily="2" charset="2"/>
              <a:buChar char="§"/>
              <a:defRPr/>
            </a:pPr>
            <a:r>
              <a:rPr lang="tr-TR" sz="1400" dirty="0">
                <a:effectLst>
                  <a:outerShdw blurRad="38100" dist="38100" dir="2700000" algn="tl">
                    <a:srgbClr val="000000"/>
                  </a:outerShdw>
                </a:effectLst>
              </a:rPr>
              <a:t>Sik</a:t>
            </a:r>
            <a:r>
              <a:rPr lang="en-US" sz="1400" dirty="0">
                <a:effectLst>
                  <a:outerShdw blurRad="38100" dist="38100" dir="2700000" algn="tl">
                    <a:srgbClr val="000000"/>
                  </a:outerShdw>
                </a:effectLst>
              </a:rPr>
              <a:t>lo</a:t>
            </a:r>
            <a:r>
              <a:rPr lang="tr-TR" sz="1400" dirty="0">
                <a:effectLst>
                  <a:outerShdw blurRad="38100" dist="38100" dir="2700000" algn="tl">
                    <a:srgbClr val="000000"/>
                  </a:outerShdw>
                </a:effectLst>
              </a:rPr>
              <a:t>f</a:t>
            </a:r>
            <a:r>
              <a:rPr lang="en-US" sz="1400" dirty="0" err="1">
                <a:effectLst>
                  <a:outerShdw blurRad="38100" dist="38100" dir="2700000" algn="tl">
                    <a:srgbClr val="000000"/>
                  </a:outerShdw>
                </a:effectLst>
              </a:rPr>
              <a:t>os</a:t>
            </a:r>
            <a:r>
              <a:rPr lang="tr-TR" sz="1400" dirty="0">
                <a:effectLst>
                  <a:outerShdw blurRad="38100" dist="38100" dir="2700000" algn="tl">
                    <a:srgbClr val="000000"/>
                  </a:outerShdw>
                </a:effectLst>
              </a:rPr>
              <a:t>f</a:t>
            </a:r>
            <a:r>
              <a:rPr lang="en-US" sz="1400" dirty="0" err="1">
                <a:effectLst>
                  <a:outerShdw blurRad="38100" dist="38100" dir="2700000" algn="tl">
                    <a:srgbClr val="000000"/>
                  </a:outerShdw>
                </a:effectLst>
              </a:rPr>
              <a:t>ami</a:t>
            </a:r>
            <a:r>
              <a:rPr lang="tr-TR" sz="1400" dirty="0">
                <a:effectLst>
                  <a:outerShdw blurRad="38100" dist="38100" dir="2700000" algn="tl">
                    <a:srgbClr val="000000"/>
                  </a:outerShdw>
                </a:effectLst>
              </a:rPr>
              <a:t>t</a:t>
            </a:r>
            <a:endParaRPr lang="en-US" sz="1400" dirty="0">
              <a:effectLst>
                <a:outerShdw blurRad="38100" dist="38100" dir="2700000" algn="tl">
                  <a:srgbClr val="000000"/>
                </a:outerShdw>
              </a:effectLst>
            </a:endParaRPr>
          </a:p>
          <a:p>
            <a:pPr lvl="3">
              <a:lnSpc>
                <a:spcPct val="130000"/>
              </a:lnSpc>
              <a:buFont typeface="Wingdings" panose="05000000000000000000" pitchFamily="2" charset="2"/>
              <a:buChar char="§"/>
              <a:defRPr/>
            </a:pPr>
            <a:r>
              <a:rPr lang="en-US" sz="1400" dirty="0" err="1">
                <a:effectLst>
                  <a:outerShdw blurRad="38100" dist="38100" dir="2700000" algn="tl">
                    <a:srgbClr val="000000"/>
                  </a:outerShdw>
                </a:effectLst>
              </a:rPr>
              <a:t>Etoposi</a:t>
            </a:r>
            <a:r>
              <a:rPr lang="tr-TR" sz="1400" dirty="0">
                <a:effectLst>
                  <a:outerShdw blurRad="38100" dist="38100" dir="2700000" algn="tl">
                    <a:srgbClr val="000000"/>
                  </a:outerShdw>
                </a:effectLst>
              </a:rPr>
              <a:t>t</a:t>
            </a:r>
            <a:endParaRPr lang="en-US" sz="1400" dirty="0">
              <a:effectLst>
                <a:outerShdw blurRad="38100" dist="38100" dir="2700000" algn="tl">
                  <a:srgbClr val="000000"/>
                </a:outerShdw>
              </a:effectLst>
            </a:endParaRPr>
          </a:p>
          <a:p>
            <a:pPr lvl="3">
              <a:lnSpc>
                <a:spcPct val="130000"/>
              </a:lnSpc>
              <a:buFont typeface="Wingdings" panose="05000000000000000000" pitchFamily="2" charset="2"/>
              <a:buChar char="§"/>
              <a:defRPr/>
            </a:pPr>
            <a:r>
              <a:rPr lang="tr-TR" sz="1400" dirty="0">
                <a:effectLst>
                  <a:outerShdw blurRad="38100" dist="38100" dir="2700000" algn="tl">
                    <a:srgbClr val="000000"/>
                  </a:outerShdw>
                </a:effectLst>
              </a:rPr>
              <a:t>Sik</a:t>
            </a:r>
            <a:r>
              <a:rPr lang="en-US" sz="1400" dirty="0">
                <a:effectLst>
                  <a:outerShdw blurRad="38100" dist="38100" dir="2700000" algn="tl">
                    <a:srgbClr val="000000"/>
                  </a:outerShdw>
                </a:effectLst>
              </a:rPr>
              <a:t>lo</a:t>
            </a:r>
            <a:r>
              <a:rPr lang="tr-TR" sz="1400" dirty="0">
                <a:effectLst>
                  <a:outerShdw blurRad="38100" dist="38100" dir="2700000" algn="tl">
                    <a:srgbClr val="000000"/>
                  </a:outerShdw>
                </a:effectLst>
              </a:rPr>
              <a:t>f</a:t>
            </a:r>
            <a:r>
              <a:rPr lang="en-US" sz="1400" dirty="0" err="1">
                <a:effectLst>
                  <a:outerShdw blurRad="38100" dist="38100" dir="2700000" algn="tl">
                    <a:srgbClr val="000000"/>
                  </a:outerShdw>
                </a:effectLst>
              </a:rPr>
              <a:t>os</a:t>
            </a:r>
            <a:r>
              <a:rPr lang="tr-TR" sz="1400" dirty="0">
                <a:effectLst>
                  <a:outerShdw blurRad="38100" dist="38100" dir="2700000" algn="tl">
                    <a:srgbClr val="000000"/>
                  </a:outerShdw>
                </a:effectLst>
              </a:rPr>
              <a:t>f</a:t>
            </a:r>
            <a:r>
              <a:rPr lang="en-US" sz="1400" dirty="0" err="1">
                <a:effectLst>
                  <a:outerShdw blurRad="38100" dist="38100" dir="2700000" algn="tl">
                    <a:srgbClr val="000000"/>
                  </a:outerShdw>
                </a:effectLst>
              </a:rPr>
              <a:t>ami</a:t>
            </a:r>
            <a:r>
              <a:rPr lang="tr-TR" sz="1400" dirty="0">
                <a:effectLst>
                  <a:outerShdw blurRad="38100" dist="38100" dir="2700000" algn="tl">
                    <a:srgbClr val="000000"/>
                  </a:outerShdw>
                </a:effectLst>
              </a:rPr>
              <a:t>t </a:t>
            </a:r>
            <a:r>
              <a:rPr lang="en-US" sz="1400" dirty="0">
                <a:effectLst>
                  <a:outerShdw blurRad="38100" dist="38100" dir="2700000" algn="tl">
                    <a:srgbClr val="000000"/>
                  </a:outerShdw>
                </a:effectLst>
              </a:rPr>
              <a:t>+ </a:t>
            </a:r>
            <a:r>
              <a:rPr lang="en-US" sz="1400" dirty="0" err="1">
                <a:effectLst>
                  <a:outerShdw blurRad="38100" dist="38100" dir="2700000" algn="tl">
                    <a:srgbClr val="000000"/>
                  </a:outerShdw>
                </a:effectLst>
              </a:rPr>
              <a:t>Etoposi</a:t>
            </a:r>
            <a:r>
              <a:rPr lang="tr-TR" sz="1400" dirty="0">
                <a:effectLst>
                  <a:outerShdw blurRad="38100" dist="38100" dir="2700000" algn="tl">
                    <a:srgbClr val="000000"/>
                  </a:outerShdw>
                </a:effectLst>
              </a:rPr>
              <a:t>t</a:t>
            </a:r>
            <a:endParaRPr lang="en-US" sz="1400" dirty="0"/>
          </a:p>
          <a:p>
            <a:pPr lvl="1">
              <a:lnSpc>
                <a:spcPct val="130000"/>
              </a:lnSpc>
              <a:buFont typeface="Wingdings" panose="05000000000000000000" pitchFamily="2" charset="2"/>
              <a:buChar char="§"/>
              <a:defRPr/>
            </a:pPr>
            <a:r>
              <a:rPr lang="tr-TR" sz="1700" dirty="0"/>
              <a:t>Si</a:t>
            </a:r>
            <a:r>
              <a:rPr lang="en-US" sz="1700" dirty="0" err="1"/>
              <a:t>tokin</a:t>
            </a:r>
            <a:r>
              <a:rPr lang="tr-TR" sz="1700" dirty="0"/>
              <a:t> (G-CSF)</a:t>
            </a:r>
          </a:p>
          <a:p>
            <a:pPr lvl="2">
              <a:lnSpc>
                <a:spcPct val="130000"/>
              </a:lnSpc>
              <a:buFont typeface="Wingdings" panose="05000000000000000000" pitchFamily="2" charset="2"/>
              <a:buChar char="§"/>
              <a:defRPr/>
            </a:pPr>
            <a:r>
              <a:rPr lang="tr-TR" sz="1600" dirty="0" err="1"/>
              <a:t>Filgrastim</a:t>
            </a:r>
            <a:endParaRPr lang="tr-TR" sz="1600" dirty="0"/>
          </a:p>
          <a:p>
            <a:pPr lvl="2">
              <a:lnSpc>
                <a:spcPct val="130000"/>
              </a:lnSpc>
              <a:buFont typeface="Wingdings" panose="05000000000000000000" pitchFamily="2" charset="2"/>
              <a:buChar char="§"/>
              <a:defRPr/>
            </a:pPr>
            <a:r>
              <a:rPr lang="tr-TR" sz="1600" dirty="0" err="1"/>
              <a:t>Lenograstim</a:t>
            </a:r>
            <a:endParaRPr lang="en-US" sz="1600" dirty="0"/>
          </a:p>
          <a:p>
            <a:pPr lvl="1">
              <a:lnSpc>
                <a:spcPct val="130000"/>
              </a:lnSpc>
              <a:buFont typeface="Wingdings" panose="05000000000000000000" pitchFamily="2" charset="2"/>
              <a:buChar char="§"/>
              <a:defRPr/>
            </a:pPr>
            <a:r>
              <a:rPr lang="tr-TR" sz="1700" dirty="0"/>
              <a:t>K</a:t>
            </a:r>
            <a:r>
              <a:rPr lang="en-US" sz="1700" dirty="0" err="1"/>
              <a:t>ombina</a:t>
            </a:r>
            <a:r>
              <a:rPr lang="tr-TR" sz="1700" dirty="0" err="1"/>
              <a:t>sy</a:t>
            </a:r>
            <a:r>
              <a:rPr lang="en-US" sz="1700" dirty="0"/>
              <a:t>on (</a:t>
            </a:r>
            <a:r>
              <a:rPr lang="tr-TR" sz="1700" dirty="0"/>
              <a:t>K</a:t>
            </a:r>
            <a:r>
              <a:rPr lang="en-US" sz="1700" dirty="0" err="1"/>
              <a:t>emoterap</a:t>
            </a:r>
            <a:r>
              <a:rPr lang="tr-TR" sz="1700" dirty="0"/>
              <a:t>i</a:t>
            </a:r>
            <a:r>
              <a:rPr lang="en-US" sz="1700" dirty="0"/>
              <a:t> + </a:t>
            </a:r>
            <a:r>
              <a:rPr lang="tr-TR" sz="1700" dirty="0"/>
              <a:t>si</a:t>
            </a:r>
            <a:r>
              <a:rPr lang="en-US" sz="1700" dirty="0" err="1"/>
              <a:t>tokin</a:t>
            </a:r>
            <a:r>
              <a:rPr lang="en-US" sz="1700" dirty="0"/>
              <a:t>):</a:t>
            </a:r>
          </a:p>
          <a:p>
            <a:pPr lvl="2">
              <a:lnSpc>
                <a:spcPct val="130000"/>
              </a:lnSpc>
              <a:buFont typeface="Wingdings" panose="05000000000000000000" pitchFamily="2" charset="2"/>
              <a:buChar char="§"/>
              <a:defRPr/>
            </a:pPr>
            <a:r>
              <a:rPr lang="tr-TR" sz="1600" dirty="0" err="1"/>
              <a:t>Periferik</a:t>
            </a:r>
            <a:r>
              <a:rPr lang="tr-TR" sz="1600" dirty="0"/>
              <a:t> kanda kök</a:t>
            </a:r>
            <a:r>
              <a:rPr lang="en-US" sz="1600" dirty="0"/>
              <a:t> </a:t>
            </a:r>
            <a:r>
              <a:rPr lang="tr-TR" sz="1600" dirty="0"/>
              <a:t>hücre konsantrasyonunu</a:t>
            </a:r>
            <a:r>
              <a:rPr lang="en-US" sz="1600" dirty="0"/>
              <a:t> 100-160 </a:t>
            </a:r>
            <a:r>
              <a:rPr lang="tr-TR" sz="1600" dirty="0"/>
              <a:t>kat arttırır</a:t>
            </a:r>
            <a:endParaRPr lang="en-US" sz="1600" dirty="0"/>
          </a:p>
        </p:txBody>
      </p:sp>
      <p:sp>
        <p:nvSpPr>
          <p:cNvPr id="34820" name="Line 4"/>
          <p:cNvSpPr>
            <a:spLocks noChangeShapeType="1"/>
          </p:cNvSpPr>
          <p:nvPr/>
        </p:nvSpPr>
        <p:spPr bwMode="auto">
          <a:xfrm>
            <a:off x="1524000" y="1125538"/>
            <a:ext cx="9144000" cy="0"/>
          </a:xfrm>
          <a:prstGeom prst="line">
            <a:avLst/>
          </a:prstGeom>
          <a:noFill/>
          <a:ln w="57150">
            <a:solidFill>
              <a:srgbClr val="FF000D"/>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tr-TR"/>
          </a:p>
        </p:txBody>
      </p:sp>
      <p:graphicFrame>
        <p:nvGraphicFramePr>
          <p:cNvPr id="34821" name="Object 5123"/>
          <p:cNvGraphicFramePr>
            <a:graphicFrameLocks noGrp="1" noChangeAspect="1"/>
          </p:cNvGraphicFramePr>
          <p:nvPr>
            <p:ph sz="half" idx="2"/>
          </p:nvPr>
        </p:nvGraphicFramePr>
        <p:xfrm>
          <a:off x="6456364" y="1341438"/>
          <a:ext cx="4211637" cy="5111750"/>
        </p:xfrm>
        <a:graphic>
          <a:graphicData uri="http://schemas.openxmlformats.org/presentationml/2006/ole">
            <mc:AlternateContent xmlns:mc="http://schemas.openxmlformats.org/markup-compatibility/2006">
              <mc:Choice xmlns:v="urn:schemas-microsoft-com:vml" Requires="v">
                <p:oleObj spid="_x0000_s5143" name="Grafik" r:id="rId3" imgW="7543800" imgH="4114800" progId="MSGraph.Chart.8">
                  <p:embed followColorScheme="full"/>
                </p:oleObj>
              </mc:Choice>
              <mc:Fallback>
                <p:oleObj name="Grafik" r:id="rId3" imgW="7543800" imgH="4114800" progId="MSGraph.Chart.8">
                  <p:embed followColorScheme="full"/>
                  <p:pic>
                    <p:nvPicPr>
                      <p:cNvPr id="34821" name="Object 5123"/>
                      <p:cNvPicPr>
                        <a:picLocks noChangeAspect="1" noChangeArrowheads="1"/>
                      </p:cNvPicPr>
                      <p:nvPr/>
                    </p:nvPicPr>
                    <p:blipFill>
                      <a:blip r:embed="rId4"/>
                      <a:srcRect/>
                      <a:stretch>
                        <a:fillRect/>
                      </a:stretch>
                    </p:blipFill>
                    <p:spPr bwMode="auto">
                      <a:xfrm>
                        <a:off x="6456364" y="1341438"/>
                        <a:ext cx="4211637" cy="5111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711833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a:extLst>
              <a:ext uri="{FF2B5EF4-FFF2-40B4-BE49-F238E27FC236}">
                <a16:creationId xmlns:a16="http://schemas.microsoft.com/office/drawing/2014/main" id="{3104997A-0951-6745-BEB7-093530002F4F}"/>
              </a:ext>
            </a:extLst>
          </p:cNvPr>
          <p:cNvSpPr>
            <a:spLocks noGrp="1" noChangeArrowheads="1"/>
          </p:cNvSpPr>
          <p:nvPr>
            <p:ph type="body" idx="1"/>
          </p:nvPr>
        </p:nvSpPr>
        <p:spPr bwMode="auto">
          <a:xfrm>
            <a:off x="1981200" y="1126393"/>
            <a:ext cx="8229600" cy="527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spcAft>
                <a:spcPts val="1200"/>
              </a:spcAft>
              <a:buFont typeface="Wingdings" panose="05000000000000000000" pitchFamily="2" charset="2"/>
              <a:buChar char="§"/>
            </a:pPr>
            <a:r>
              <a:rPr lang="en-US" altLang="tr-TR" sz="2000" b="1" dirty="0">
                <a:ea typeface="ＭＳ Ｐゴシック" panose="020B0600070205080204" pitchFamily="34" charset="-128"/>
                <a:cs typeface="Times New Roman" panose="02020603050405020304" pitchFamily="18" charset="0"/>
              </a:rPr>
              <a:t>İdeal </a:t>
            </a:r>
            <a:r>
              <a:rPr lang="en-US" altLang="tr-TR" sz="2000" b="1" dirty="0" err="1">
                <a:ea typeface="ＭＳ Ｐゴシック" panose="020B0600070205080204" pitchFamily="34" charset="-128"/>
                <a:cs typeface="Times New Roman" panose="02020603050405020304" pitchFamily="18" charset="0"/>
              </a:rPr>
              <a:t>bir</a:t>
            </a:r>
            <a:r>
              <a:rPr lang="en-US" altLang="tr-TR" sz="2000" b="1" dirty="0">
                <a:ea typeface="ＭＳ Ｐゴシック" panose="020B0600070205080204" pitchFamily="34" charset="-128"/>
                <a:cs typeface="Times New Roman" panose="02020603050405020304" pitchFamily="18" charset="0"/>
              </a:rPr>
              <a:t> </a:t>
            </a:r>
            <a:r>
              <a:rPr lang="en-US" altLang="tr-TR" sz="2000" b="1" dirty="0" err="1">
                <a:ea typeface="ＭＳ Ｐゴシック" panose="020B0600070205080204" pitchFamily="34" charset="-128"/>
                <a:cs typeface="Times New Roman" panose="02020603050405020304" pitchFamily="18" charset="0"/>
              </a:rPr>
              <a:t>mobilizasyon</a:t>
            </a:r>
            <a:r>
              <a:rPr lang="en-US" altLang="tr-TR" sz="2000" b="1" dirty="0">
                <a:ea typeface="ＭＳ Ｐゴシック" panose="020B0600070205080204" pitchFamily="34" charset="-128"/>
                <a:cs typeface="Times New Roman" panose="02020603050405020304" pitchFamily="18" charset="0"/>
              </a:rPr>
              <a:t> </a:t>
            </a:r>
            <a:r>
              <a:rPr lang="en-US" altLang="tr-TR" sz="2000" b="1" dirty="0" err="1">
                <a:ea typeface="ＭＳ Ｐゴシック" panose="020B0600070205080204" pitchFamily="34" charset="-128"/>
                <a:cs typeface="Times New Roman" panose="02020603050405020304" pitchFamily="18" charset="0"/>
              </a:rPr>
              <a:t>rejimi</a:t>
            </a:r>
            <a:r>
              <a:rPr lang="en-US" altLang="tr-TR" sz="2000" b="1" dirty="0">
                <a:ea typeface="ＭＳ Ｐゴシック" panose="020B0600070205080204" pitchFamily="34" charset="-128"/>
                <a:cs typeface="Times New Roman" panose="02020603050405020304" pitchFamily="18" charset="0"/>
              </a:rPr>
              <a:t> </a:t>
            </a:r>
            <a:r>
              <a:rPr lang="en-US" altLang="tr-TR" sz="2000" b="1" dirty="0" err="1">
                <a:ea typeface="ＭＳ Ｐゴシック" panose="020B0600070205080204" pitchFamily="34" charset="-128"/>
                <a:cs typeface="Times New Roman" panose="02020603050405020304" pitchFamily="18" charset="0"/>
              </a:rPr>
              <a:t>özellikleri</a:t>
            </a:r>
            <a:r>
              <a:rPr lang="en-US" altLang="tr-TR" sz="2000" b="1" dirty="0">
                <a:ea typeface="ＭＳ Ｐゴシック" panose="020B0600070205080204" pitchFamily="34" charset="-128"/>
                <a:cs typeface="Times New Roman" panose="02020603050405020304" pitchFamily="18" charset="0"/>
              </a:rPr>
              <a:t>:</a:t>
            </a:r>
          </a:p>
          <a:p>
            <a:pPr lvl="1">
              <a:spcAft>
                <a:spcPts val="1200"/>
              </a:spcAft>
              <a:buFont typeface="Wingdings" panose="05000000000000000000" pitchFamily="2" charset="2"/>
              <a:buChar char="§"/>
            </a:pPr>
            <a:r>
              <a:rPr lang="en-US" altLang="tr-TR" sz="2000" dirty="0" err="1">
                <a:ea typeface="ＭＳ Ｐゴシック" panose="020B0600070205080204" pitchFamily="34" charset="-128"/>
                <a:cs typeface="Times New Roman" panose="02020603050405020304" pitchFamily="18" charset="0"/>
              </a:rPr>
              <a:t>Yeterli</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sayıda</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kök</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hücre</a:t>
            </a:r>
            <a:r>
              <a:rPr lang="en-US" altLang="tr-TR" sz="2000" dirty="0">
                <a:ea typeface="ＭＳ Ｐゴシック" panose="020B0600070205080204" pitchFamily="34" charset="-128"/>
                <a:cs typeface="Times New Roman" panose="02020603050405020304" pitchFamily="18" charset="0"/>
              </a:rPr>
              <a:t> mobilize </a:t>
            </a:r>
            <a:r>
              <a:rPr lang="en-US" altLang="tr-TR" sz="2000" dirty="0" err="1">
                <a:ea typeface="ＭＳ Ｐゴシック" panose="020B0600070205080204" pitchFamily="34" charset="-128"/>
                <a:cs typeface="Times New Roman" panose="02020603050405020304" pitchFamily="18" charset="0"/>
              </a:rPr>
              <a:t>edip</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toplama</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yeteneği</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artırmalı</a:t>
            </a:r>
            <a:endParaRPr lang="en-US" altLang="tr-TR" sz="2000" dirty="0">
              <a:ea typeface="ＭＳ Ｐゴシック" panose="020B0600070205080204" pitchFamily="34" charset="-128"/>
              <a:cs typeface="Times New Roman" panose="02020603050405020304" pitchFamily="18" charset="0"/>
            </a:endParaRPr>
          </a:p>
          <a:p>
            <a:pPr lvl="2">
              <a:spcAft>
                <a:spcPts val="1200"/>
              </a:spcAft>
              <a:buFont typeface="Wingdings" panose="05000000000000000000" pitchFamily="2" charset="2"/>
              <a:buChar char="§"/>
            </a:pPr>
            <a:r>
              <a:rPr lang="tr-TR" altLang="tr-TR" sz="1600" dirty="0">
                <a:ea typeface="ＭＳ Ｐゴシック" panose="020B0600070205080204" pitchFamily="34" charset="-128"/>
                <a:cs typeface="Times New Roman" panose="02020603050405020304" pitchFamily="18" charset="0"/>
              </a:rPr>
              <a:t>İdeal &gt;5 milyon/kg; en az &gt;2 milyon/kg</a:t>
            </a:r>
            <a:endParaRPr lang="en-US" altLang="tr-TR" sz="1600" dirty="0">
              <a:ea typeface="ＭＳ Ｐゴシック" panose="020B0600070205080204" pitchFamily="34" charset="-128"/>
              <a:cs typeface="Times New Roman" panose="02020603050405020304" pitchFamily="18" charset="0"/>
            </a:endParaRPr>
          </a:p>
          <a:p>
            <a:pPr lvl="1">
              <a:spcAft>
                <a:spcPts val="1200"/>
              </a:spcAft>
              <a:buFont typeface="Wingdings" panose="05000000000000000000" pitchFamily="2" charset="2"/>
              <a:buChar char="§"/>
            </a:pPr>
            <a:r>
              <a:rPr lang="en-US" altLang="tr-TR" sz="2000" dirty="0" err="1">
                <a:ea typeface="ＭＳ Ｐゴシック" panose="020B0600070205080204" pitchFamily="34" charset="-128"/>
                <a:cs typeface="Times New Roman" panose="02020603050405020304" pitchFamily="18" charset="0"/>
              </a:rPr>
              <a:t>Hızlı</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ve</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süregen</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engraftmana</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neden</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olmalı</a:t>
            </a:r>
            <a:endParaRPr lang="en-US" altLang="tr-TR" sz="2000" dirty="0">
              <a:ea typeface="ＭＳ Ｐゴシック" panose="020B0600070205080204" pitchFamily="34" charset="-128"/>
              <a:cs typeface="Times New Roman" panose="02020603050405020304" pitchFamily="18" charset="0"/>
            </a:endParaRPr>
          </a:p>
          <a:p>
            <a:pPr lvl="2">
              <a:spcAft>
                <a:spcPts val="1200"/>
              </a:spcAft>
              <a:buFont typeface="Wingdings" panose="05000000000000000000" pitchFamily="2" charset="2"/>
              <a:buChar char="§"/>
            </a:pPr>
            <a:r>
              <a:rPr lang="tr-TR" altLang="tr-TR" sz="1600" dirty="0" err="1">
                <a:ea typeface="ＭＳ Ｐゴシック" panose="020B0600070205080204" pitchFamily="34" charset="-128"/>
                <a:cs typeface="Times New Roman" panose="02020603050405020304" pitchFamily="18" charset="0"/>
              </a:rPr>
              <a:t>Transplant</a:t>
            </a:r>
            <a:r>
              <a:rPr lang="tr-TR" altLang="tr-TR" sz="1600" dirty="0">
                <a:ea typeface="ＭＳ Ｐゴシック" panose="020B0600070205080204" pitchFamily="34" charset="-128"/>
                <a:cs typeface="Times New Roman" panose="02020603050405020304" pitchFamily="18" charset="0"/>
              </a:rPr>
              <a:t> sonrası iyileşmenin hızlı olmalı</a:t>
            </a:r>
            <a:endParaRPr lang="en-US" altLang="tr-TR" sz="1600" dirty="0">
              <a:ea typeface="ＭＳ Ｐゴシック" panose="020B0600070205080204" pitchFamily="34" charset="-128"/>
              <a:cs typeface="Times New Roman" panose="02020603050405020304" pitchFamily="18" charset="0"/>
            </a:endParaRPr>
          </a:p>
          <a:p>
            <a:pPr lvl="1">
              <a:spcAft>
                <a:spcPts val="1200"/>
              </a:spcAft>
              <a:buFont typeface="Wingdings" panose="05000000000000000000" pitchFamily="2" charset="2"/>
              <a:buChar char="§"/>
            </a:pPr>
            <a:r>
              <a:rPr lang="en-US" altLang="tr-TR" sz="2000" dirty="0" err="1">
                <a:ea typeface="ＭＳ Ｐゴシック" panose="020B0600070205080204" pitchFamily="34" charset="-128"/>
                <a:cs typeface="Times New Roman" panose="02020603050405020304" pitchFamily="18" charset="0"/>
              </a:rPr>
              <a:t>Kolleksiyon</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günü</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tahmin</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edilebilmeli</a:t>
            </a:r>
            <a:r>
              <a:rPr lang="en-US" altLang="tr-TR" sz="2000" dirty="0">
                <a:ea typeface="ＭＳ Ｐゴシック" panose="020B0600070205080204" pitchFamily="34" charset="-128"/>
                <a:cs typeface="Times New Roman" panose="02020603050405020304" pitchFamily="18" charset="0"/>
              </a:rPr>
              <a:t> </a:t>
            </a:r>
          </a:p>
          <a:p>
            <a:pPr lvl="1">
              <a:spcAft>
                <a:spcPts val="1200"/>
              </a:spcAft>
              <a:buFont typeface="Wingdings" panose="05000000000000000000" pitchFamily="2" charset="2"/>
              <a:buChar char="§"/>
            </a:pPr>
            <a:r>
              <a:rPr lang="en-US" altLang="tr-TR" sz="2000" dirty="0" err="1">
                <a:ea typeface="ＭＳ Ｐゴシック" panose="020B0600070205080204" pitchFamily="34" charset="-128"/>
                <a:cs typeface="Times New Roman" panose="02020603050405020304" pitchFamily="18" charset="0"/>
              </a:rPr>
              <a:t>En</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az</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sayıda</a:t>
            </a:r>
            <a:r>
              <a:rPr lang="en-US" altLang="tr-TR" sz="2000" dirty="0">
                <a:ea typeface="ＭＳ Ｐゴシック" panose="020B0600070205080204" pitchFamily="34" charset="-128"/>
                <a:cs typeface="Times New Roman" panose="02020603050405020304" pitchFamily="18" charset="0"/>
              </a:rPr>
              <a:t> aferez </a:t>
            </a:r>
            <a:r>
              <a:rPr lang="en-US" altLang="tr-TR" sz="2000" dirty="0" err="1">
                <a:ea typeface="ＭＳ Ｐゴシック" panose="020B0600070205080204" pitchFamily="34" charset="-128"/>
                <a:cs typeface="Times New Roman" panose="02020603050405020304" pitchFamily="18" charset="0"/>
              </a:rPr>
              <a:t>işlemi</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gerektirmeli</a:t>
            </a:r>
            <a:endParaRPr lang="en-US" altLang="tr-TR" sz="2000" dirty="0">
              <a:ea typeface="ＭＳ Ｐゴシック" panose="020B0600070205080204" pitchFamily="34" charset="-128"/>
              <a:cs typeface="Times New Roman" panose="02020603050405020304" pitchFamily="18" charset="0"/>
            </a:endParaRPr>
          </a:p>
          <a:p>
            <a:pPr lvl="1">
              <a:spcAft>
                <a:spcPts val="1200"/>
              </a:spcAft>
              <a:buFont typeface="Wingdings" panose="05000000000000000000" pitchFamily="2" charset="2"/>
              <a:buChar char="§"/>
            </a:pPr>
            <a:r>
              <a:rPr lang="en-US" altLang="tr-TR" sz="2000" dirty="0" err="1">
                <a:ea typeface="ＭＳ Ｐゴシック" panose="020B0600070205080204" pitchFamily="34" charset="-128"/>
                <a:cs typeface="Times New Roman" panose="02020603050405020304" pitchFamily="18" charset="0"/>
              </a:rPr>
              <a:t>Başarısızlık</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oranı</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düşük</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olmalı</a:t>
            </a:r>
            <a:endParaRPr lang="en-US" altLang="tr-TR" sz="2000" dirty="0">
              <a:ea typeface="ＭＳ Ｐゴシック" panose="020B0600070205080204" pitchFamily="34" charset="-128"/>
              <a:cs typeface="Times New Roman" panose="02020603050405020304" pitchFamily="18" charset="0"/>
            </a:endParaRPr>
          </a:p>
          <a:p>
            <a:pPr lvl="1">
              <a:spcAft>
                <a:spcPts val="1200"/>
              </a:spcAft>
              <a:buFont typeface="Wingdings" panose="05000000000000000000" pitchFamily="2" charset="2"/>
              <a:buChar char="§"/>
            </a:pPr>
            <a:r>
              <a:rPr lang="en-US" altLang="tr-TR" sz="2000" dirty="0">
                <a:ea typeface="ＭＳ Ｐゴシック" panose="020B0600070205080204" pitchFamily="34" charset="-128"/>
                <a:cs typeface="Times New Roman" panose="02020603050405020304" pitchFamily="18" charset="0"/>
              </a:rPr>
              <a:t>Toksisite </a:t>
            </a:r>
            <a:r>
              <a:rPr lang="en-US" altLang="tr-TR" sz="2000" dirty="0" err="1">
                <a:ea typeface="ＭＳ Ｐゴシック" panose="020B0600070205080204" pitchFamily="34" charset="-128"/>
                <a:cs typeface="Times New Roman" panose="02020603050405020304" pitchFamily="18" charset="0"/>
              </a:rPr>
              <a:t>profili</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düşük</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olmalı</a:t>
            </a:r>
            <a:endParaRPr lang="en-US" altLang="tr-TR" sz="2000" dirty="0">
              <a:ea typeface="ＭＳ Ｐゴシック" panose="020B0600070205080204" pitchFamily="34" charset="-128"/>
              <a:cs typeface="Times New Roman" panose="02020603050405020304" pitchFamily="18" charset="0"/>
            </a:endParaRPr>
          </a:p>
          <a:p>
            <a:pPr lvl="1">
              <a:spcAft>
                <a:spcPts val="1200"/>
              </a:spcAft>
              <a:buFont typeface="Wingdings" panose="05000000000000000000" pitchFamily="2" charset="2"/>
              <a:buChar char="§"/>
            </a:pPr>
            <a:r>
              <a:rPr lang="en-US" altLang="tr-TR" sz="2000" dirty="0" err="1">
                <a:ea typeface="ＭＳ Ｐゴシック" panose="020B0600070205080204" pitchFamily="34" charset="-128"/>
                <a:cs typeface="Times New Roman" panose="02020603050405020304" pitchFamily="18" charset="0"/>
              </a:rPr>
              <a:t>Maliyet</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etkin</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olmalı</a:t>
            </a:r>
            <a:endParaRPr lang="en-US" altLang="tr-TR" sz="2000" dirty="0">
              <a:ea typeface="ＭＳ Ｐゴシック" panose="020B0600070205080204" pitchFamily="34" charset="-128"/>
              <a:cs typeface="Times New Roman" panose="02020603050405020304" pitchFamily="18" charset="0"/>
            </a:endParaRPr>
          </a:p>
          <a:p>
            <a:pPr lvl="1">
              <a:spcAft>
                <a:spcPts val="1200"/>
              </a:spcAft>
              <a:buFont typeface="Wingdings" panose="05000000000000000000" pitchFamily="2" charset="2"/>
              <a:buChar char="§"/>
            </a:pPr>
            <a:r>
              <a:rPr lang="en-US" altLang="tr-TR" sz="2000" dirty="0" err="1">
                <a:ea typeface="ＭＳ Ｐゴシック" panose="020B0600070205080204" pitchFamily="34" charset="-128"/>
                <a:cs typeface="Times New Roman" panose="02020603050405020304" pitchFamily="18" charset="0"/>
              </a:rPr>
              <a:t>Tümör</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kontaminasyonu</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düşük</a:t>
            </a:r>
            <a:r>
              <a:rPr lang="en-US" altLang="tr-TR" sz="2000" dirty="0">
                <a:ea typeface="ＭＳ Ｐゴシック" panose="020B0600070205080204" pitchFamily="34" charset="-128"/>
                <a:cs typeface="Times New Roman" panose="02020603050405020304" pitchFamily="18" charset="0"/>
              </a:rPr>
              <a:t> </a:t>
            </a:r>
            <a:r>
              <a:rPr lang="en-US" altLang="tr-TR" sz="2000" dirty="0" err="1">
                <a:ea typeface="ＭＳ Ｐゴシック" panose="020B0600070205080204" pitchFamily="34" charset="-128"/>
                <a:cs typeface="Times New Roman" panose="02020603050405020304" pitchFamily="18" charset="0"/>
              </a:rPr>
              <a:t>olmalı</a:t>
            </a:r>
            <a:endParaRPr lang="en-US" altLang="tr-TR" sz="2000" dirty="0">
              <a:ea typeface="ＭＳ Ｐゴシック" panose="020B0600070205080204" pitchFamily="34" charset="-128"/>
              <a:cs typeface="Times New Roman" panose="02020603050405020304" pitchFamily="18" charset="0"/>
            </a:endParaRPr>
          </a:p>
        </p:txBody>
      </p:sp>
      <p:sp>
        <p:nvSpPr>
          <p:cNvPr id="60418" name="Rectangle 281">
            <a:extLst>
              <a:ext uri="{FF2B5EF4-FFF2-40B4-BE49-F238E27FC236}">
                <a16:creationId xmlns:a16="http://schemas.microsoft.com/office/drawing/2014/main" id="{3BC18686-BBAB-7247-900E-752B2E22DEB6}"/>
              </a:ext>
            </a:extLst>
          </p:cNvPr>
          <p:cNvSpPr>
            <a:spLocks noChangeArrowheads="1"/>
          </p:cNvSpPr>
          <p:nvPr/>
        </p:nvSpPr>
        <p:spPr bwMode="auto">
          <a:xfrm>
            <a:off x="2724150" y="57151"/>
            <a:ext cx="6808788" cy="930275"/>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3200" b="1" dirty="0">
                <a:solidFill>
                  <a:srgbClr val="FFFFFF"/>
                </a:solidFill>
                <a:latin typeface="+mn-lt"/>
                <a:cs typeface="Times New Roman" panose="02020603050405020304" pitchFamily="18" charset="0"/>
              </a:rPr>
              <a:t>İdeal </a:t>
            </a:r>
            <a:r>
              <a:rPr lang="en-US" altLang="tr-TR" sz="3200" b="1" dirty="0" err="1">
                <a:solidFill>
                  <a:srgbClr val="FFFFFF"/>
                </a:solidFill>
                <a:latin typeface="+mn-lt"/>
                <a:cs typeface="Times New Roman" panose="02020603050405020304" pitchFamily="18" charset="0"/>
              </a:rPr>
              <a:t>bir</a:t>
            </a:r>
            <a:r>
              <a:rPr lang="en-US" altLang="tr-TR" sz="3200" b="1" dirty="0">
                <a:solidFill>
                  <a:srgbClr val="FFFFFF"/>
                </a:solidFill>
                <a:latin typeface="+mn-lt"/>
                <a:cs typeface="Times New Roman" panose="02020603050405020304" pitchFamily="18" charset="0"/>
              </a:rPr>
              <a:t> </a:t>
            </a:r>
            <a:r>
              <a:rPr lang="en-US" altLang="tr-TR" sz="3200" b="1" dirty="0" err="1">
                <a:solidFill>
                  <a:srgbClr val="FFFFFF"/>
                </a:solidFill>
                <a:latin typeface="+mn-lt"/>
                <a:cs typeface="Times New Roman" panose="02020603050405020304" pitchFamily="18" charset="0"/>
              </a:rPr>
              <a:t>mobilizasyon</a:t>
            </a:r>
            <a:r>
              <a:rPr lang="en-US" altLang="tr-TR" sz="3200" b="1" dirty="0">
                <a:solidFill>
                  <a:srgbClr val="FFFFFF"/>
                </a:solidFill>
                <a:latin typeface="+mn-lt"/>
                <a:cs typeface="Times New Roman" panose="02020603050405020304" pitchFamily="18" charset="0"/>
              </a:rPr>
              <a:t> </a:t>
            </a:r>
            <a:r>
              <a:rPr lang="en-US" altLang="tr-TR" sz="3200" b="1" dirty="0" err="1">
                <a:solidFill>
                  <a:srgbClr val="FFFFFF"/>
                </a:solidFill>
                <a:latin typeface="+mn-lt"/>
                <a:cs typeface="Times New Roman" panose="02020603050405020304" pitchFamily="18" charset="0"/>
              </a:rPr>
              <a:t>rejimi</a:t>
            </a:r>
            <a:endParaRPr lang="en-US" altLang="tr-TR" sz="3200" b="1" dirty="0">
              <a:solidFill>
                <a:srgbClr val="FFFFFF"/>
              </a:solidFill>
              <a:latin typeface="+mn-lt"/>
              <a:cs typeface="Times New Roman" panose="02020603050405020304" pitchFamily="18" charset="0"/>
            </a:endParaRPr>
          </a:p>
        </p:txBody>
      </p:sp>
    </p:spTree>
    <p:extLst>
      <p:ext uri="{BB962C8B-B14F-4D97-AF65-F5344CB8AC3E}">
        <p14:creationId xmlns:p14="http://schemas.microsoft.com/office/powerpoint/2010/main" val="18149816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237" y="1745673"/>
            <a:ext cx="8674153" cy="3383280"/>
          </a:xfrm>
          <a:prstGeom prst="rect">
            <a:avLst/>
          </a:prstGeom>
        </p:spPr>
      </p:pic>
    </p:spTree>
    <p:extLst>
      <p:ext uri="{BB962C8B-B14F-4D97-AF65-F5344CB8AC3E}">
        <p14:creationId xmlns:p14="http://schemas.microsoft.com/office/powerpoint/2010/main" val="19632001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967" y="2466840"/>
            <a:ext cx="8888065" cy="1924319"/>
          </a:xfrm>
          <a:prstGeom prst="rect">
            <a:avLst/>
          </a:prstGeom>
        </p:spPr>
      </p:pic>
    </p:spTree>
    <p:extLst>
      <p:ext uri="{BB962C8B-B14F-4D97-AF65-F5344CB8AC3E}">
        <p14:creationId xmlns:p14="http://schemas.microsoft.com/office/powerpoint/2010/main" val="33993558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a:extLst>
              <a:ext uri="{FF2B5EF4-FFF2-40B4-BE49-F238E27FC236}">
                <a16:creationId xmlns:a16="http://schemas.microsoft.com/office/drawing/2014/main" id="{73E0B96B-F256-4742-9186-E20297DF70EE}"/>
              </a:ext>
            </a:extLst>
          </p:cNvPr>
          <p:cNvSpPr>
            <a:spLocks noGrp="1" noChangeArrowheads="1"/>
          </p:cNvSpPr>
          <p:nvPr>
            <p:ph type="body" idx="1"/>
          </p:nvPr>
        </p:nvSpPr>
        <p:spPr bwMode="auto">
          <a:xfrm>
            <a:off x="1647826" y="1254981"/>
            <a:ext cx="5749925" cy="4821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spcAft>
                <a:spcPts val="600"/>
              </a:spcAft>
              <a:buFont typeface="Wingdings" panose="05000000000000000000" pitchFamily="2" charset="2"/>
              <a:buChar char="§"/>
            </a:pPr>
            <a:r>
              <a:rPr lang="en-US" altLang="tr-TR" sz="2000" dirty="0" err="1">
                <a:ea typeface="ＭＳ Ｐゴシック" panose="020B0600070205080204" pitchFamily="34" charset="-128"/>
              </a:rPr>
              <a:t>Hematopoietik</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büyüme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faktörleri</a:t>
            </a:r>
            <a:endParaRPr lang="en-US" altLang="tr-TR" sz="2000" dirty="0">
              <a:ea typeface="ＭＳ Ｐゴシック" panose="020B0600070205080204" pitchFamily="34" charset="-128"/>
            </a:endParaRPr>
          </a:p>
          <a:p>
            <a:pPr lvl="1">
              <a:spcAft>
                <a:spcPts val="600"/>
              </a:spcAft>
              <a:buFont typeface="Wingdings" panose="05000000000000000000" pitchFamily="2" charset="2"/>
              <a:buChar char="§"/>
            </a:pPr>
            <a:r>
              <a:rPr lang="en-US" altLang="tr-TR" sz="2000" dirty="0">
                <a:ea typeface="ＭＳ Ｐゴシック" panose="020B0600070205080204" pitchFamily="34" charset="-128"/>
              </a:rPr>
              <a:t>FDA &amp; EMA </a:t>
            </a:r>
            <a:r>
              <a:rPr lang="en-US" altLang="tr-TR" sz="2000" dirty="0" err="1">
                <a:ea typeface="ＭＳ Ｐゴシック" panose="020B0600070205080204" pitchFamily="34" charset="-128"/>
              </a:rPr>
              <a:t>tarafından</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onaylı</a:t>
            </a:r>
            <a:endParaRPr lang="en-US" altLang="tr-TR" sz="2000" dirty="0">
              <a:ea typeface="ＭＳ Ｐゴシック" panose="020B0600070205080204" pitchFamily="34" charset="-128"/>
            </a:endParaRPr>
          </a:p>
          <a:p>
            <a:pPr lvl="2">
              <a:spcAft>
                <a:spcPts val="600"/>
              </a:spcAft>
              <a:buFont typeface="Wingdings" panose="05000000000000000000" pitchFamily="2" charset="2"/>
              <a:buChar char="§"/>
            </a:pPr>
            <a:r>
              <a:rPr lang="en-US" altLang="tr-TR" dirty="0">
                <a:ea typeface="ＭＳ Ｐゴシック" panose="020B0600070205080204" pitchFamily="34" charset="-128"/>
              </a:rPr>
              <a:t>G-CSF, </a:t>
            </a:r>
            <a:r>
              <a:rPr lang="en-US" altLang="tr-TR" dirty="0" smtClean="0">
                <a:ea typeface="ＭＳ Ｐゴシック" panose="020B0600070205080204" pitchFamily="34" charset="-128"/>
              </a:rPr>
              <a:t>GM-CSF</a:t>
            </a:r>
            <a:r>
              <a:rPr lang="tr-TR" altLang="tr-TR" dirty="0">
                <a:ea typeface="ＭＳ Ｐゴシック" panose="020B0600070205080204" pitchFamily="34" charset="-128"/>
              </a:rPr>
              <a:t> (</a:t>
            </a:r>
            <a:r>
              <a:rPr lang="tr-TR" altLang="tr-TR" dirty="0" err="1" smtClean="0">
                <a:ea typeface="ＭＳ Ｐゴシック" panose="020B0600070205080204" pitchFamily="34" charset="-128"/>
              </a:rPr>
              <a:t>Sargramostim</a:t>
            </a:r>
            <a:r>
              <a:rPr lang="tr-TR" altLang="tr-TR" dirty="0" smtClean="0">
                <a:ea typeface="ＭＳ Ｐゴシック" panose="020B0600070205080204" pitchFamily="34" charset="-128"/>
              </a:rPr>
              <a:t>-FDA onayı var, EMA onayı yok)</a:t>
            </a:r>
            <a:r>
              <a:rPr lang="en-US" altLang="tr-TR" dirty="0" smtClean="0">
                <a:ea typeface="ＭＳ Ｐゴシック" panose="020B0600070205080204" pitchFamily="34" charset="-128"/>
              </a:rPr>
              <a:t>, </a:t>
            </a:r>
            <a:r>
              <a:rPr lang="en-US" altLang="tr-TR" dirty="0">
                <a:ea typeface="ＭＳ Ｐゴシック" panose="020B0600070205080204" pitchFamily="34" charset="-128"/>
              </a:rPr>
              <a:t>Plerixafor (G-CSF </a:t>
            </a:r>
            <a:r>
              <a:rPr lang="en-US" altLang="tr-TR" dirty="0" err="1">
                <a:ea typeface="ＭＳ Ｐゴシック" panose="020B0600070205080204" pitchFamily="34" charset="-128"/>
              </a:rPr>
              <a:t>ile</a:t>
            </a:r>
            <a:r>
              <a:rPr lang="en-US" altLang="tr-TR" dirty="0">
                <a:ea typeface="ＭＳ Ｐゴシック" panose="020B0600070205080204" pitchFamily="34" charset="-128"/>
              </a:rPr>
              <a:t> </a:t>
            </a:r>
            <a:r>
              <a:rPr lang="en-US" altLang="tr-TR" dirty="0" err="1">
                <a:ea typeface="ＭＳ Ｐゴシック" panose="020B0600070205080204" pitchFamily="34" charset="-128"/>
              </a:rPr>
              <a:t>birlikte</a:t>
            </a:r>
            <a:r>
              <a:rPr lang="en-US" altLang="tr-TR" dirty="0">
                <a:ea typeface="ＭＳ Ｐゴシック" panose="020B0600070205080204" pitchFamily="34" charset="-128"/>
              </a:rPr>
              <a:t>)</a:t>
            </a:r>
          </a:p>
          <a:p>
            <a:pPr lvl="1">
              <a:spcAft>
                <a:spcPts val="600"/>
              </a:spcAft>
              <a:buFont typeface="Wingdings" panose="05000000000000000000" pitchFamily="2" charset="2"/>
              <a:buChar char="§"/>
            </a:pPr>
            <a:r>
              <a:rPr lang="en-US" altLang="tr-TR" sz="2000" dirty="0" err="1">
                <a:ea typeface="ＭＳ Ｐゴシック" panose="020B0600070205080204" pitchFamily="34" charset="-128"/>
              </a:rPr>
              <a:t>Diğer</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sitokinler</a:t>
            </a:r>
            <a:endParaRPr lang="en-US" altLang="tr-TR" sz="2000" dirty="0">
              <a:ea typeface="ＭＳ Ｐゴシック" panose="020B0600070205080204" pitchFamily="34" charset="-128"/>
            </a:endParaRPr>
          </a:p>
          <a:p>
            <a:pPr lvl="2">
              <a:spcAft>
                <a:spcPts val="600"/>
              </a:spcAft>
              <a:buFont typeface="Wingdings" panose="05000000000000000000" pitchFamily="2" charset="2"/>
              <a:buChar char="§"/>
            </a:pPr>
            <a:r>
              <a:rPr lang="en-US" altLang="tr-TR" dirty="0" err="1" smtClean="0">
                <a:ea typeface="ＭＳ Ｐゴシック" panose="020B0600070205080204" pitchFamily="34" charset="-128"/>
              </a:rPr>
              <a:t>Pegfilgrastim</a:t>
            </a:r>
            <a:r>
              <a:rPr lang="tr-TR" altLang="tr-TR" dirty="0" smtClean="0">
                <a:ea typeface="ＭＳ Ｐゴシック" panose="020B0600070205080204" pitchFamily="34" charset="-128"/>
              </a:rPr>
              <a:t> (FDA ve EMA onayı yok)</a:t>
            </a:r>
            <a:r>
              <a:rPr lang="en-US" altLang="tr-TR" dirty="0" smtClean="0">
                <a:ea typeface="ＭＳ Ｐゴシック" panose="020B0600070205080204" pitchFamily="34" charset="-128"/>
              </a:rPr>
              <a:t>, </a:t>
            </a:r>
            <a:r>
              <a:rPr lang="en-US" altLang="tr-TR" dirty="0" err="1">
                <a:ea typeface="ＭＳ Ｐゴシック" panose="020B0600070205080204" pitchFamily="34" charset="-128"/>
              </a:rPr>
              <a:t>eritropoietin</a:t>
            </a:r>
            <a:r>
              <a:rPr lang="en-US" altLang="tr-TR" dirty="0">
                <a:ea typeface="ＭＳ Ｐゴシック" panose="020B0600070205080204" pitchFamily="34" charset="-128"/>
              </a:rPr>
              <a:t>, stem cell factor (SCF)</a:t>
            </a:r>
          </a:p>
          <a:p>
            <a:pPr>
              <a:spcAft>
                <a:spcPts val="600"/>
              </a:spcAft>
              <a:buFont typeface="Wingdings" panose="05000000000000000000" pitchFamily="2" charset="2"/>
              <a:buChar char="§"/>
            </a:pPr>
            <a:r>
              <a:rPr lang="en-US" altLang="tr-TR" sz="2000" dirty="0" err="1">
                <a:ea typeface="ＭＳ Ｐゴシック" panose="020B0600070205080204" pitchFamily="34" charset="-128"/>
              </a:rPr>
              <a:t>Kemoterapi</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büyüme</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faktörleri</a:t>
            </a:r>
            <a:endParaRPr lang="en-US" altLang="tr-TR" sz="2000" dirty="0">
              <a:ea typeface="ＭＳ Ｐゴシック" panose="020B0600070205080204" pitchFamily="34" charset="-128"/>
            </a:endParaRPr>
          </a:p>
          <a:p>
            <a:pPr lvl="1">
              <a:spcAft>
                <a:spcPts val="600"/>
              </a:spcAft>
              <a:buFont typeface="Wingdings" panose="05000000000000000000" pitchFamily="2" charset="2"/>
              <a:buChar char="§"/>
            </a:pPr>
            <a:r>
              <a:rPr lang="en-US" altLang="tr-TR" sz="2000" dirty="0" err="1">
                <a:ea typeface="ＭＳ Ｐゴシック" panose="020B0600070205080204" pitchFamily="34" charset="-128"/>
              </a:rPr>
              <a:t>Siklofosfamit</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sitarabin</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etoposit</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etc</a:t>
            </a:r>
            <a:endParaRPr lang="en-US" altLang="tr-TR" sz="2000" dirty="0">
              <a:ea typeface="ＭＳ Ｐゴシック" panose="020B0600070205080204" pitchFamily="34" charset="-128"/>
            </a:endParaRPr>
          </a:p>
          <a:p>
            <a:pPr lvl="1">
              <a:spcAft>
                <a:spcPts val="600"/>
              </a:spcAft>
              <a:buFont typeface="Wingdings" panose="05000000000000000000" pitchFamily="2" charset="2"/>
              <a:buChar char="§"/>
            </a:pPr>
            <a:r>
              <a:rPr lang="en-US" altLang="tr-TR" sz="2000" dirty="0" err="1">
                <a:ea typeface="ＭＳ Ｐゴシック" panose="020B0600070205080204" pitchFamily="34" charset="-128"/>
              </a:rPr>
              <a:t>Hastalık-spesifik</a:t>
            </a:r>
            <a:r>
              <a:rPr lang="en-US" altLang="tr-TR" sz="2000" dirty="0">
                <a:ea typeface="ＭＳ Ｐゴシック" panose="020B0600070205080204" pitchFamily="34" charset="-128"/>
              </a:rPr>
              <a:t> </a:t>
            </a:r>
            <a:r>
              <a:rPr lang="en-US" altLang="tr-TR" sz="2000" dirty="0" err="1">
                <a:ea typeface="ＭＳ Ｐゴシック" panose="020B0600070205080204" pitchFamily="34" charset="-128"/>
              </a:rPr>
              <a:t>rejimler</a:t>
            </a:r>
            <a:r>
              <a:rPr lang="en-US" altLang="tr-TR" sz="2000" dirty="0">
                <a:ea typeface="ＭＳ Ｐゴシック" panose="020B0600070205080204" pitchFamily="34" charset="-128"/>
              </a:rPr>
              <a:t>: ICE, IVE, VIGEPP</a:t>
            </a:r>
          </a:p>
        </p:txBody>
      </p:sp>
      <p:sp>
        <p:nvSpPr>
          <p:cNvPr id="61442" name="Rectangle 281">
            <a:extLst>
              <a:ext uri="{FF2B5EF4-FFF2-40B4-BE49-F238E27FC236}">
                <a16:creationId xmlns:a16="http://schemas.microsoft.com/office/drawing/2014/main" id="{036611C6-BF61-B140-8B27-2A2A151D0E35}"/>
              </a:ext>
            </a:extLst>
          </p:cNvPr>
          <p:cNvSpPr>
            <a:spLocks noChangeArrowheads="1"/>
          </p:cNvSpPr>
          <p:nvPr/>
        </p:nvSpPr>
        <p:spPr bwMode="auto">
          <a:xfrm>
            <a:off x="2776538" y="57151"/>
            <a:ext cx="6667500" cy="1071563"/>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3200" b="1" dirty="0" err="1">
                <a:solidFill>
                  <a:srgbClr val="FFFFFF"/>
                </a:solidFill>
                <a:latin typeface="+mn-lt"/>
              </a:rPr>
              <a:t>Yaygın</a:t>
            </a:r>
            <a:r>
              <a:rPr lang="en-US" altLang="tr-TR" sz="3200" b="1" dirty="0">
                <a:solidFill>
                  <a:srgbClr val="FFFFFF"/>
                </a:solidFill>
                <a:latin typeface="+mn-lt"/>
              </a:rPr>
              <a:t> </a:t>
            </a:r>
            <a:r>
              <a:rPr lang="en-US" altLang="tr-TR" sz="3200" b="1" dirty="0" err="1">
                <a:solidFill>
                  <a:srgbClr val="FFFFFF"/>
                </a:solidFill>
                <a:latin typeface="+mn-lt"/>
              </a:rPr>
              <a:t>Mobilizasyon</a:t>
            </a:r>
            <a:r>
              <a:rPr lang="en-US" altLang="tr-TR" sz="3200" b="1" dirty="0">
                <a:solidFill>
                  <a:srgbClr val="FFFFFF"/>
                </a:solidFill>
                <a:latin typeface="+mn-lt"/>
              </a:rPr>
              <a:t> </a:t>
            </a:r>
            <a:r>
              <a:rPr lang="en-US" altLang="tr-TR" sz="3200" b="1" dirty="0" err="1">
                <a:solidFill>
                  <a:srgbClr val="FFFFFF"/>
                </a:solidFill>
                <a:latin typeface="+mn-lt"/>
              </a:rPr>
              <a:t>Rejimleri</a:t>
            </a:r>
            <a:endParaRPr lang="en-US" altLang="tr-TR" sz="3200" b="1" dirty="0">
              <a:solidFill>
                <a:srgbClr val="FFFFFF"/>
              </a:solidFill>
              <a:latin typeface="+mn-lt"/>
            </a:endParaRPr>
          </a:p>
        </p:txBody>
      </p:sp>
      <p:sp>
        <p:nvSpPr>
          <p:cNvPr id="61444" name="TextBox 1">
            <a:extLst>
              <a:ext uri="{FF2B5EF4-FFF2-40B4-BE49-F238E27FC236}">
                <a16:creationId xmlns:a16="http://schemas.microsoft.com/office/drawing/2014/main" id="{6CFC430D-8A01-AF40-B933-A29AB810D296}"/>
              </a:ext>
            </a:extLst>
          </p:cNvPr>
          <p:cNvSpPr txBox="1">
            <a:spLocks noChangeArrowheads="1"/>
          </p:cNvSpPr>
          <p:nvPr/>
        </p:nvSpPr>
        <p:spPr bwMode="auto">
          <a:xfrm>
            <a:off x="1658938" y="6323014"/>
            <a:ext cx="70040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pl-PL" altLang="tr-TR" sz="1100">
                <a:latin typeface="Times New Roman" panose="02020603050405020304" pitchFamily="18" charset="0"/>
              </a:rPr>
              <a:t>D. Sheppard et al.</a:t>
            </a:r>
            <a:r>
              <a:rPr lang="en-US" altLang="tr-TR" sz="1100">
                <a:latin typeface="Times New Roman" panose="02020603050405020304" pitchFamily="18" charset="0"/>
              </a:rPr>
              <a:t> </a:t>
            </a:r>
            <a:r>
              <a:rPr lang="ro-RO" altLang="tr-TR" sz="1100">
                <a:latin typeface="Times New Roman" panose="02020603050405020304" pitchFamily="18" charset="0"/>
              </a:rPr>
              <a:t>Hematopoietic Stem Cell Mobilization Strategies. </a:t>
            </a:r>
            <a:r>
              <a:rPr lang="en-US" altLang="tr-TR" sz="1100">
                <a:latin typeface="Times New Roman" panose="02020603050405020304" pitchFamily="18" charset="0"/>
              </a:rPr>
              <a:t>Biol Blood Marrow Transplant 18:1191-1203, 2012</a:t>
            </a:r>
          </a:p>
        </p:txBody>
      </p:sp>
      <p:sp>
        <p:nvSpPr>
          <p:cNvPr id="61445" name="TextBox 6">
            <a:extLst>
              <a:ext uri="{FF2B5EF4-FFF2-40B4-BE49-F238E27FC236}">
                <a16:creationId xmlns:a16="http://schemas.microsoft.com/office/drawing/2014/main" id="{87B91EE4-403F-6C4C-8D0F-74D5B1B39946}"/>
              </a:ext>
            </a:extLst>
          </p:cNvPr>
          <p:cNvSpPr txBox="1">
            <a:spLocks noChangeArrowheads="1"/>
          </p:cNvSpPr>
          <p:nvPr/>
        </p:nvSpPr>
        <p:spPr bwMode="auto">
          <a:xfrm>
            <a:off x="1631951" y="6538914"/>
            <a:ext cx="7534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tr-TR" sz="1200">
                <a:latin typeface="Times New Roman" panose="02020603050405020304" pitchFamily="18" charset="0"/>
              </a:rPr>
              <a:t>L. Bik To, et al. How I treat patients who mobilize hematopoietic stem cells poorly. BLOOD 2011; 118(17): 4530-4540</a:t>
            </a:r>
          </a:p>
        </p:txBody>
      </p:sp>
      <p:graphicFrame>
        <p:nvGraphicFramePr>
          <p:cNvPr id="61448" name="Object 5123">
            <a:extLst>
              <a:ext uri="{FF2B5EF4-FFF2-40B4-BE49-F238E27FC236}">
                <a16:creationId xmlns:a16="http://schemas.microsoft.com/office/drawing/2014/main" id="{7B0734CF-5632-4447-B35B-67E67BC85BE1}"/>
              </a:ext>
            </a:extLst>
          </p:cNvPr>
          <p:cNvGraphicFramePr>
            <a:graphicFrameLocks noChangeAspect="1"/>
          </p:cNvGraphicFramePr>
          <p:nvPr/>
        </p:nvGraphicFramePr>
        <p:xfrm>
          <a:off x="7327900" y="1323975"/>
          <a:ext cx="3340100" cy="4427538"/>
        </p:xfrm>
        <a:graphic>
          <a:graphicData uri="http://schemas.openxmlformats.org/presentationml/2006/ole">
            <mc:AlternateContent xmlns:mc="http://schemas.openxmlformats.org/markup-compatibility/2006">
              <mc:Choice xmlns:v="urn:schemas-microsoft-com:vml" Requires="v">
                <p:oleObj spid="_x0000_s6167" name="Chart" r:id="rId3" imgW="10429990" imgH="4629150" progId="MSGraph.Chart.8">
                  <p:embed followColorScheme="full"/>
                </p:oleObj>
              </mc:Choice>
              <mc:Fallback>
                <p:oleObj name="Chart" r:id="rId3" imgW="10429990" imgH="4629150" progId="MSGraph.Chart.8">
                  <p:embed followColorScheme="full"/>
                  <p:pic>
                    <p:nvPicPr>
                      <p:cNvPr id="61448" name="Object 5123">
                        <a:extLst>
                          <a:ext uri="{FF2B5EF4-FFF2-40B4-BE49-F238E27FC236}">
                            <a16:creationId xmlns:a16="http://schemas.microsoft.com/office/drawing/2014/main" id="{7B0734CF-5632-4447-B35B-67E67BC85BE1}"/>
                          </a:ext>
                        </a:extLst>
                      </p:cNvPr>
                      <p:cNvPicPr>
                        <a:picLocks noChangeAspect="1" noChangeArrowheads="1"/>
                      </p:cNvPicPr>
                      <p:nvPr/>
                    </p:nvPicPr>
                    <p:blipFill>
                      <a:blip r:embed="rId4"/>
                      <a:srcRect/>
                      <a:stretch>
                        <a:fillRect/>
                      </a:stretch>
                    </p:blipFill>
                    <p:spPr bwMode="auto">
                      <a:xfrm>
                        <a:off x="7327900" y="1323975"/>
                        <a:ext cx="3340100" cy="4427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80071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81">
            <a:extLst>
              <a:ext uri="{FF2B5EF4-FFF2-40B4-BE49-F238E27FC236}">
                <a16:creationId xmlns:a16="http://schemas.microsoft.com/office/drawing/2014/main" id="{03044980-B950-0D41-9A7A-A3A8D07020CA}"/>
              </a:ext>
            </a:extLst>
          </p:cNvPr>
          <p:cNvSpPr>
            <a:spLocks noChangeArrowheads="1"/>
          </p:cNvSpPr>
          <p:nvPr/>
        </p:nvSpPr>
        <p:spPr bwMode="auto">
          <a:xfrm>
            <a:off x="2776538" y="57151"/>
            <a:ext cx="6667500" cy="1071563"/>
          </a:xfrm>
          <a:prstGeom prst="rect">
            <a:avLst/>
          </a:prstGeom>
          <a:solidFill>
            <a:schemeClr val="tx2"/>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b="1" dirty="0">
                <a:solidFill>
                  <a:srgbClr val="FFFFFF"/>
                </a:solidFill>
                <a:latin typeface="+mn-lt"/>
              </a:rPr>
              <a:t>KT </a:t>
            </a:r>
            <a:r>
              <a:rPr lang="en-US" altLang="tr-TR" b="1" dirty="0" err="1">
                <a:solidFill>
                  <a:srgbClr val="FFFFFF"/>
                </a:solidFill>
                <a:latin typeface="+mn-lt"/>
              </a:rPr>
              <a:t>Rejimleri</a:t>
            </a:r>
            <a:r>
              <a:rPr lang="en-US" altLang="tr-TR" b="1" dirty="0">
                <a:solidFill>
                  <a:srgbClr val="FFFFFF"/>
                </a:solidFill>
                <a:latin typeface="+mn-lt"/>
              </a:rPr>
              <a:t> </a:t>
            </a:r>
            <a:r>
              <a:rPr lang="en-US" altLang="tr-TR" b="1" dirty="0" err="1">
                <a:solidFill>
                  <a:srgbClr val="FFFFFF"/>
                </a:solidFill>
                <a:latin typeface="+mn-lt"/>
              </a:rPr>
              <a:t>ve</a:t>
            </a:r>
            <a:r>
              <a:rPr lang="en-US" altLang="tr-TR" b="1" dirty="0">
                <a:solidFill>
                  <a:srgbClr val="FFFFFF"/>
                </a:solidFill>
                <a:latin typeface="+mn-lt"/>
              </a:rPr>
              <a:t> </a:t>
            </a:r>
            <a:r>
              <a:rPr lang="en-US" altLang="tr-TR" b="1" dirty="0" err="1">
                <a:solidFill>
                  <a:srgbClr val="FFFFFF"/>
                </a:solidFill>
                <a:latin typeface="+mn-lt"/>
              </a:rPr>
              <a:t>Plerixafor</a:t>
            </a:r>
            <a:r>
              <a:rPr lang="en-US" altLang="tr-TR" b="1" dirty="0">
                <a:solidFill>
                  <a:srgbClr val="FFFFFF"/>
                </a:solidFill>
                <a:latin typeface="+mn-lt"/>
              </a:rPr>
              <a:t>: </a:t>
            </a:r>
          </a:p>
          <a:p>
            <a:pPr algn="ctr" eaLnBrk="1" hangingPunct="1"/>
            <a:r>
              <a:rPr lang="en-US" altLang="tr-TR" b="1" dirty="0" err="1">
                <a:solidFill>
                  <a:srgbClr val="FFFFFF"/>
                </a:solidFill>
                <a:latin typeface="+mn-lt"/>
              </a:rPr>
              <a:t>üründeki</a:t>
            </a:r>
            <a:r>
              <a:rPr lang="en-US" altLang="tr-TR" b="1" dirty="0">
                <a:solidFill>
                  <a:srgbClr val="FFFFFF"/>
                </a:solidFill>
                <a:latin typeface="+mn-lt"/>
              </a:rPr>
              <a:t> </a:t>
            </a:r>
            <a:r>
              <a:rPr lang="en-US" altLang="tr-TR" b="1" dirty="0" err="1">
                <a:solidFill>
                  <a:srgbClr val="FFFFFF"/>
                </a:solidFill>
                <a:latin typeface="+mn-lt"/>
              </a:rPr>
              <a:t>çekirdekli</a:t>
            </a:r>
            <a:r>
              <a:rPr lang="en-US" altLang="tr-TR" b="1" dirty="0">
                <a:solidFill>
                  <a:srgbClr val="FFFFFF"/>
                </a:solidFill>
                <a:latin typeface="+mn-lt"/>
              </a:rPr>
              <a:t> </a:t>
            </a:r>
            <a:r>
              <a:rPr lang="en-US" altLang="tr-TR" b="1" dirty="0" err="1">
                <a:solidFill>
                  <a:srgbClr val="FFFFFF"/>
                </a:solidFill>
                <a:latin typeface="+mn-lt"/>
              </a:rPr>
              <a:t>hücre</a:t>
            </a:r>
            <a:r>
              <a:rPr lang="en-US" altLang="tr-TR" b="1" dirty="0">
                <a:solidFill>
                  <a:srgbClr val="FFFFFF"/>
                </a:solidFill>
                <a:latin typeface="+mn-lt"/>
              </a:rPr>
              <a:t> </a:t>
            </a:r>
            <a:r>
              <a:rPr lang="en-US" altLang="tr-TR" b="1" dirty="0" err="1">
                <a:solidFill>
                  <a:srgbClr val="FFFFFF"/>
                </a:solidFill>
                <a:latin typeface="+mn-lt"/>
              </a:rPr>
              <a:t>sayısı</a:t>
            </a:r>
            <a:r>
              <a:rPr lang="en-US" altLang="tr-TR" b="1" dirty="0">
                <a:solidFill>
                  <a:srgbClr val="FFFFFF"/>
                </a:solidFill>
                <a:latin typeface="+mn-lt"/>
              </a:rPr>
              <a:t> </a:t>
            </a:r>
            <a:r>
              <a:rPr lang="en-US" altLang="tr-TR" b="1" dirty="0" err="1">
                <a:solidFill>
                  <a:srgbClr val="FFFFFF"/>
                </a:solidFill>
                <a:latin typeface="+mn-lt"/>
              </a:rPr>
              <a:t>üzerine</a:t>
            </a:r>
            <a:r>
              <a:rPr lang="en-US" altLang="tr-TR" b="1" dirty="0">
                <a:solidFill>
                  <a:srgbClr val="FFFFFF"/>
                </a:solidFill>
                <a:latin typeface="+mn-lt"/>
              </a:rPr>
              <a:t> </a:t>
            </a:r>
            <a:r>
              <a:rPr lang="en-US" altLang="tr-TR" b="1" dirty="0" err="1">
                <a:solidFill>
                  <a:srgbClr val="FFFFFF"/>
                </a:solidFill>
                <a:latin typeface="+mn-lt"/>
              </a:rPr>
              <a:t>etkileri</a:t>
            </a:r>
            <a:endParaRPr lang="en-US" altLang="tr-TR" b="1" dirty="0">
              <a:solidFill>
                <a:srgbClr val="FFFFFF"/>
              </a:solidFill>
              <a:latin typeface="+mn-lt"/>
            </a:endParaRPr>
          </a:p>
        </p:txBody>
      </p:sp>
      <p:sp>
        <p:nvSpPr>
          <p:cNvPr id="62470" name="TextBox 4">
            <a:extLst>
              <a:ext uri="{FF2B5EF4-FFF2-40B4-BE49-F238E27FC236}">
                <a16:creationId xmlns:a16="http://schemas.microsoft.com/office/drawing/2014/main" id="{526D710D-1375-734B-A28D-6A161F013CC7}"/>
              </a:ext>
            </a:extLst>
          </p:cNvPr>
          <p:cNvSpPr txBox="1">
            <a:spLocks noChangeArrowheads="1"/>
          </p:cNvSpPr>
          <p:nvPr/>
        </p:nvSpPr>
        <p:spPr bwMode="auto">
          <a:xfrm>
            <a:off x="1708150" y="6321426"/>
            <a:ext cx="8775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200"/>
              <a:t>Douglas KW. UK consensus statement on the use of plerixafor to facilitate autologous Peripheral Blood Stem Cell collection to support high-dose chemoradiotherapy for patients with malignancy. J Clin Apher. 2017 Jun 20.</a:t>
            </a:r>
          </a:p>
        </p:txBody>
      </p:sp>
      <p:pic>
        <p:nvPicPr>
          <p:cNvPr id="2" name="Resim 1">
            <a:extLst>
              <a:ext uri="{FF2B5EF4-FFF2-40B4-BE49-F238E27FC236}">
                <a16:creationId xmlns:a16="http://schemas.microsoft.com/office/drawing/2014/main" id="{29BE6B51-17BB-5D41-B797-4DF2301D92DF}"/>
              </a:ext>
            </a:extLst>
          </p:cNvPr>
          <p:cNvPicPr>
            <a:picLocks noChangeAspect="1"/>
          </p:cNvPicPr>
          <p:nvPr/>
        </p:nvPicPr>
        <p:blipFill>
          <a:blip r:embed="rId2"/>
          <a:stretch>
            <a:fillRect/>
          </a:stretch>
        </p:blipFill>
        <p:spPr>
          <a:xfrm>
            <a:off x="1803401" y="1549400"/>
            <a:ext cx="8280400" cy="3759200"/>
          </a:xfrm>
          <a:prstGeom prst="rect">
            <a:avLst/>
          </a:prstGeom>
        </p:spPr>
      </p:pic>
      <p:sp>
        <p:nvSpPr>
          <p:cNvPr id="3" name="Dikdörtgen 2">
            <a:extLst>
              <a:ext uri="{FF2B5EF4-FFF2-40B4-BE49-F238E27FC236}">
                <a16:creationId xmlns:a16="http://schemas.microsoft.com/office/drawing/2014/main" id="{54907F4E-E829-E943-9C85-648E69BF7405}"/>
              </a:ext>
            </a:extLst>
          </p:cNvPr>
          <p:cNvSpPr/>
          <p:nvPr/>
        </p:nvSpPr>
        <p:spPr bwMode="auto">
          <a:xfrm>
            <a:off x="1547814" y="3634154"/>
            <a:ext cx="8936037" cy="73855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tr-TR">
              <a:latin typeface="Arial" charset="0"/>
            </a:endParaRPr>
          </a:p>
        </p:txBody>
      </p:sp>
      <p:sp>
        <p:nvSpPr>
          <p:cNvPr id="10" name="Dikdörtgen 9">
            <a:extLst>
              <a:ext uri="{FF2B5EF4-FFF2-40B4-BE49-F238E27FC236}">
                <a16:creationId xmlns:a16="http://schemas.microsoft.com/office/drawing/2014/main" id="{DB9E0003-390F-354E-8D48-7989D9A426DE}"/>
              </a:ext>
            </a:extLst>
          </p:cNvPr>
          <p:cNvSpPr/>
          <p:nvPr/>
        </p:nvSpPr>
        <p:spPr bwMode="auto">
          <a:xfrm>
            <a:off x="8100647" y="1371600"/>
            <a:ext cx="1983155" cy="4079631"/>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tr-TR">
              <a:latin typeface="Arial" charset="0"/>
            </a:endParaRPr>
          </a:p>
        </p:txBody>
      </p:sp>
    </p:spTree>
    <p:extLst>
      <p:ext uri="{BB962C8B-B14F-4D97-AF65-F5344CB8AC3E}">
        <p14:creationId xmlns:p14="http://schemas.microsoft.com/office/powerpoint/2010/main" val="34761231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6088" y="390698"/>
            <a:ext cx="4738254" cy="5753014"/>
          </a:xfrm>
        </p:spPr>
      </p:pic>
      <p:sp>
        <p:nvSpPr>
          <p:cNvPr id="5" name="Metin kutusu 4"/>
          <p:cNvSpPr txBox="1"/>
          <p:nvPr/>
        </p:nvSpPr>
        <p:spPr>
          <a:xfrm>
            <a:off x="5935288" y="490450"/>
            <a:ext cx="5910348" cy="5078313"/>
          </a:xfrm>
          <a:prstGeom prst="rect">
            <a:avLst/>
          </a:prstGeom>
          <a:noFill/>
        </p:spPr>
        <p:txBody>
          <a:bodyPr wrap="square" rtlCol="0">
            <a:spAutoFit/>
          </a:bodyPr>
          <a:lstStyle/>
          <a:p>
            <a:pPr algn="just"/>
            <a:r>
              <a:rPr lang="tr-TR" dirty="0"/>
              <a:t>MM hastalarının kayıtları retrospektif olarak incelendi.</a:t>
            </a:r>
          </a:p>
          <a:p>
            <a:pPr algn="just"/>
            <a:r>
              <a:rPr lang="tr-TR" dirty="0"/>
              <a:t>Hastalar </a:t>
            </a:r>
            <a:r>
              <a:rPr lang="tr-TR" dirty="0" err="1"/>
              <a:t>mobilizasyon</a:t>
            </a:r>
            <a:r>
              <a:rPr lang="tr-TR" dirty="0"/>
              <a:t> rejimine göre iki gruba ayrıldı (Grup A: </a:t>
            </a:r>
            <a:r>
              <a:rPr lang="tr-TR" b="1" dirty="0" err="1"/>
              <a:t>Siklofosfamid</a:t>
            </a:r>
            <a:r>
              <a:rPr lang="tr-TR" b="1" dirty="0"/>
              <a:t> artı </a:t>
            </a:r>
            <a:r>
              <a:rPr lang="tr-TR" b="1" dirty="0" err="1"/>
              <a:t>filgrastim</a:t>
            </a:r>
            <a:r>
              <a:rPr lang="tr-TR" dirty="0"/>
              <a:t>, Grup B: </a:t>
            </a:r>
            <a:r>
              <a:rPr lang="tr-TR" b="1" dirty="0"/>
              <a:t>Sadece </a:t>
            </a:r>
            <a:r>
              <a:rPr lang="tr-TR" b="1" dirty="0" err="1"/>
              <a:t>filgrastim</a:t>
            </a:r>
            <a:r>
              <a:rPr lang="tr-TR" dirty="0"/>
              <a:t>).</a:t>
            </a:r>
          </a:p>
          <a:p>
            <a:pPr algn="just"/>
            <a:r>
              <a:rPr lang="tr-TR" dirty="0"/>
              <a:t>Çalışmaya </a:t>
            </a:r>
            <a:r>
              <a:rPr lang="tr-TR" b="1" dirty="0"/>
              <a:t>toplam 223 MM hastası </a:t>
            </a:r>
            <a:r>
              <a:rPr lang="tr-TR" dirty="0"/>
              <a:t>dahil edildi (Grup A: 153, Grup B: 70 hasta). </a:t>
            </a:r>
          </a:p>
          <a:p>
            <a:pPr algn="just"/>
            <a:r>
              <a:rPr lang="tr-TR" dirty="0"/>
              <a:t>Grup A ve Grup B'deki hastalar karşılaştırıldığında, </a:t>
            </a:r>
            <a:r>
              <a:rPr lang="tr-TR" b="1" dirty="0"/>
              <a:t>toplanan CD34+ hücre sayısı Grup A'da daha yüksekti (p &lt; 0,001).</a:t>
            </a:r>
          </a:p>
          <a:p>
            <a:pPr algn="just"/>
            <a:r>
              <a:rPr lang="tr-TR" b="1" dirty="0"/>
              <a:t>Ancak, </a:t>
            </a:r>
            <a:r>
              <a:rPr lang="tr-TR" b="1" dirty="0" err="1"/>
              <a:t>nötrofil</a:t>
            </a:r>
            <a:r>
              <a:rPr lang="tr-TR" b="1" dirty="0"/>
              <a:t> ve </a:t>
            </a:r>
            <a:r>
              <a:rPr lang="tr-TR" b="1" dirty="0" err="1"/>
              <a:t>trombosit</a:t>
            </a:r>
            <a:r>
              <a:rPr lang="tr-TR" b="1" dirty="0"/>
              <a:t> </a:t>
            </a:r>
            <a:r>
              <a:rPr lang="tr-TR" b="1" dirty="0" err="1"/>
              <a:t>engraftrasyonu</a:t>
            </a:r>
            <a:r>
              <a:rPr lang="tr-TR" b="1" dirty="0"/>
              <a:t> medyan süreler ve kök hücre toplamak için gereken </a:t>
            </a:r>
            <a:r>
              <a:rPr lang="tr-TR" b="1" dirty="0" err="1"/>
              <a:t>aferez</a:t>
            </a:r>
            <a:r>
              <a:rPr lang="tr-TR" b="1" dirty="0"/>
              <a:t> sayısı açısından iki grup arasında anlamlı bir fark yoktu (p &gt; 0,05). </a:t>
            </a:r>
          </a:p>
          <a:p>
            <a:pPr algn="just"/>
            <a:r>
              <a:rPr lang="tr-TR" dirty="0"/>
              <a:t>Grup A'daki hastalarda </a:t>
            </a:r>
            <a:r>
              <a:rPr lang="tr-TR" dirty="0" err="1"/>
              <a:t>mobilizasyon</a:t>
            </a:r>
            <a:r>
              <a:rPr lang="tr-TR" dirty="0"/>
              <a:t> sırasında enfeksiyon gelişme oranı ve bu hastaların hastanede kalış süresi Grup B'deki hastalardan daha yüksekti (p &lt; 0,001). </a:t>
            </a:r>
          </a:p>
          <a:p>
            <a:pPr algn="just"/>
            <a:r>
              <a:rPr lang="tr-TR" dirty="0"/>
              <a:t>&gt;6 kür kemoterapi ve </a:t>
            </a:r>
            <a:r>
              <a:rPr lang="tr-TR" dirty="0" err="1"/>
              <a:t>immünomodülatör</a:t>
            </a:r>
            <a:r>
              <a:rPr lang="tr-TR" dirty="0"/>
              <a:t> tedavi alan hastalarda diğer hastalara göre daha düşük CD34+ hücre toplandığı görüldü (p = 0,012 ve p = 0,054).</a:t>
            </a:r>
          </a:p>
          <a:p>
            <a:pPr algn="just"/>
            <a:r>
              <a:rPr lang="tr-TR" dirty="0"/>
              <a:t>Sonuç: </a:t>
            </a:r>
            <a:r>
              <a:rPr lang="tr-TR" b="1" dirty="0" err="1"/>
              <a:t>Filgrastimin</a:t>
            </a:r>
            <a:r>
              <a:rPr lang="tr-TR" b="1" dirty="0"/>
              <a:t> tek başına MM hastalarında yeterli miktarda kök hücre sağladığı görülmektedir.</a:t>
            </a:r>
          </a:p>
        </p:txBody>
      </p:sp>
    </p:spTree>
    <p:extLst>
      <p:ext uri="{BB962C8B-B14F-4D97-AF65-F5344CB8AC3E}">
        <p14:creationId xmlns:p14="http://schemas.microsoft.com/office/powerpoint/2010/main" val="1207385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2486026" y="2200275"/>
            <a:ext cx="7724775" cy="3925888"/>
          </a:xfrm>
        </p:spPr>
        <p:txBody>
          <a:bodyPr/>
          <a:lstStyle/>
          <a:p>
            <a:pPr eaLnBrk="1" hangingPunct="1">
              <a:lnSpc>
                <a:spcPct val="140000"/>
              </a:lnSpc>
            </a:pPr>
            <a:r>
              <a:rPr lang="tr-TR" sz="2400" dirty="0" err="1">
                <a:solidFill>
                  <a:srgbClr val="000000"/>
                </a:solidFill>
                <a:latin typeface="Calibri" pitchFamily="34" charset="0"/>
              </a:rPr>
              <a:t>Fertilize</a:t>
            </a:r>
            <a:r>
              <a:rPr lang="tr-TR" sz="2400" dirty="0">
                <a:solidFill>
                  <a:srgbClr val="000000"/>
                </a:solidFill>
                <a:latin typeface="Calibri" pitchFamily="34" charset="0"/>
              </a:rPr>
              <a:t> embriyodan elde edilir.</a:t>
            </a:r>
            <a:endParaRPr lang="en-US" sz="2400" dirty="0">
              <a:solidFill>
                <a:srgbClr val="000000"/>
              </a:solidFill>
              <a:latin typeface="Calibri" pitchFamily="34" charset="0"/>
            </a:endParaRPr>
          </a:p>
          <a:p>
            <a:pPr eaLnBrk="1" hangingPunct="1">
              <a:lnSpc>
                <a:spcPct val="140000"/>
              </a:lnSpc>
            </a:pPr>
            <a:r>
              <a:rPr lang="en-US" sz="2400" dirty="0">
                <a:solidFill>
                  <a:srgbClr val="000000"/>
                </a:solidFill>
                <a:latin typeface="Calibri" pitchFamily="34" charset="0"/>
              </a:rPr>
              <a:t>“</a:t>
            </a:r>
            <a:r>
              <a:rPr lang="tr-TR" sz="2400" dirty="0">
                <a:solidFill>
                  <a:srgbClr val="000000"/>
                </a:solidFill>
                <a:latin typeface="Calibri" pitchFamily="34" charset="0"/>
              </a:rPr>
              <a:t>H</a:t>
            </a:r>
            <a:r>
              <a:rPr lang="en-US" sz="2400" dirty="0" err="1">
                <a:solidFill>
                  <a:srgbClr val="000000"/>
                </a:solidFill>
                <a:latin typeface="Calibri" pitchFamily="34" charset="0"/>
              </a:rPr>
              <a:t>arvest</a:t>
            </a:r>
            <a:r>
              <a:rPr lang="en-US" sz="2400" dirty="0">
                <a:solidFill>
                  <a:srgbClr val="000000"/>
                </a:solidFill>
                <a:latin typeface="Calibri" pitchFamily="34" charset="0"/>
              </a:rPr>
              <a:t>” </a:t>
            </a:r>
            <a:r>
              <a:rPr lang="tr-TR" sz="2400" dirty="0">
                <a:solidFill>
                  <a:srgbClr val="000000"/>
                </a:solidFill>
                <a:latin typeface="Calibri" pitchFamily="34" charset="0"/>
              </a:rPr>
              <a:t>zamanı </a:t>
            </a:r>
            <a:r>
              <a:rPr lang="tr-TR" sz="2400" dirty="0" err="1">
                <a:solidFill>
                  <a:srgbClr val="000000"/>
                </a:solidFill>
                <a:latin typeface="Calibri" pitchFamily="34" charset="0"/>
              </a:rPr>
              <a:t>fertilizasyonun</a:t>
            </a:r>
            <a:r>
              <a:rPr lang="tr-TR" sz="2400" dirty="0">
                <a:solidFill>
                  <a:srgbClr val="000000"/>
                </a:solidFill>
                <a:latin typeface="Calibri" pitchFamily="34" charset="0"/>
              </a:rPr>
              <a:t> </a:t>
            </a:r>
            <a:r>
              <a:rPr lang="en-US" sz="2400" dirty="0">
                <a:solidFill>
                  <a:srgbClr val="000000"/>
                </a:solidFill>
                <a:latin typeface="Calibri" pitchFamily="34" charset="0"/>
              </a:rPr>
              <a:t>3-5</a:t>
            </a:r>
            <a:r>
              <a:rPr lang="tr-TR" sz="2400" dirty="0">
                <a:solidFill>
                  <a:srgbClr val="000000"/>
                </a:solidFill>
                <a:latin typeface="Calibri" pitchFamily="34" charset="0"/>
              </a:rPr>
              <a:t> günü.</a:t>
            </a:r>
            <a:endParaRPr lang="en-US" sz="2400" dirty="0">
              <a:solidFill>
                <a:srgbClr val="000000"/>
              </a:solidFill>
              <a:latin typeface="Calibri" pitchFamily="34" charset="0"/>
            </a:endParaRPr>
          </a:p>
          <a:p>
            <a:pPr eaLnBrk="1" hangingPunct="1">
              <a:lnSpc>
                <a:spcPct val="140000"/>
              </a:lnSpc>
            </a:pPr>
            <a:r>
              <a:rPr lang="tr-TR" sz="2400" dirty="0">
                <a:solidFill>
                  <a:srgbClr val="000000"/>
                </a:solidFill>
                <a:latin typeface="Calibri" pitchFamily="34" charset="0"/>
              </a:rPr>
              <a:t>‘’</a:t>
            </a:r>
            <a:r>
              <a:rPr lang="tr-TR" sz="2400" dirty="0" err="1">
                <a:solidFill>
                  <a:srgbClr val="000000"/>
                </a:solidFill>
                <a:latin typeface="Calibri" pitchFamily="34" charset="0"/>
              </a:rPr>
              <a:t>Pre</a:t>
            </a:r>
            <a:r>
              <a:rPr lang="tr-TR" sz="2400" dirty="0">
                <a:solidFill>
                  <a:srgbClr val="000000"/>
                </a:solidFill>
                <a:latin typeface="Calibri" pitchFamily="34" charset="0"/>
              </a:rPr>
              <a:t>-</a:t>
            </a:r>
            <a:r>
              <a:rPr lang="en-US" sz="2400" dirty="0" err="1">
                <a:solidFill>
                  <a:srgbClr val="000000"/>
                </a:solidFill>
                <a:latin typeface="Calibri" pitchFamily="34" charset="0"/>
              </a:rPr>
              <a:t>blasto</a:t>
            </a:r>
            <a:r>
              <a:rPr lang="tr-TR" sz="2400" dirty="0">
                <a:solidFill>
                  <a:srgbClr val="000000"/>
                </a:solidFill>
                <a:latin typeface="Calibri" pitchFamily="34" charset="0"/>
              </a:rPr>
              <a:t>si</a:t>
            </a:r>
            <a:r>
              <a:rPr lang="en-US" sz="2400" dirty="0" err="1">
                <a:solidFill>
                  <a:srgbClr val="000000"/>
                </a:solidFill>
                <a:latin typeface="Calibri" pitchFamily="34" charset="0"/>
              </a:rPr>
              <a:t>st</a:t>
            </a:r>
            <a:r>
              <a:rPr lang="tr-TR" sz="2400" dirty="0">
                <a:solidFill>
                  <a:srgbClr val="000000"/>
                </a:solidFill>
                <a:latin typeface="Calibri" pitchFamily="34" charset="0"/>
              </a:rPr>
              <a:t>’’</a:t>
            </a:r>
            <a:r>
              <a:rPr lang="en-US" sz="2400" dirty="0">
                <a:solidFill>
                  <a:srgbClr val="000000"/>
                </a:solidFill>
                <a:latin typeface="Calibri" pitchFamily="34" charset="0"/>
              </a:rPr>
              <a:t> </a:t>
            </a:r>
            <a:r>
              <a:rPr lang="tr-TR" sz="2400" dirty="0">
                <a:solidFill>
                  <a:srgbClr val="000000"/>
                </a:solidFill>
                <a:latin typeface="Calibri" pitchFamily="34" charset="0"/>
              </a:rPr>
              <a:t>aşaması</a:t>
            </a:r>
          </a:p>
          <a:p>
            <a:pPr eaLnBrk="1" hangingPunct="1">
              <a:lnSpc>
                <a:spcPct val="140000"/>
              </a:lnSpc>
            </a:pPr>
            <a:r>
              <a:rPr lang="tr-TR" sz="2400" dirty="0">
                <a:solidFill>
                  <a:srgbClr val="000000"/>
                </a:solidFill>
                <a:latin typeface="Calibri" pitchFamily="34" charset="0"/>
              </a:rPr>
              <a:t>Sonsuz yenilenme yeteneği vardır (</a:t>
            </a:r>
            <a:r>
              <a:rPr lang="tr-TR" sz="2400" dirty="0" err="1">
                <a:solidFill>
                  <a:srgbClr val="000000"/>
                </a:solidFill>
                <a:latin typeface="Calibri" pitchFamily="34" charset="0"/>
              </a:rPr>
              <a:t>totipotent</a:t>
            </a:r>
            <a:r>
              <a:rPr lang="tr-TR" sz="2400" dirty="0">
                <a:solidFill>
                  <a:srgbClr val="000000"/>
                </a:solidFill>
                <a:latin typeface="Calibri" pitchFamily="34" charset="0"/>
              </a:rPr>
              <a:t>).</a:t>
            </a:r>
          </a:p>
          <a:p>
            <a:pPr eaLnBrk="1" hangingPunct="1">
              <a:lnSpc>
                <a:spcPct val="140000"/>
              </a:lnSpc>
            </a:pPr>
            <a:r>
              <a:rPr lang="tr-TR" sz="2400" dirty="0">
                <a:solidFill>
                  <a:srgbClr val="000000"/>
                </a:solidFill>
                <a:latin typeface="Calibri" pitchFamily="34" charset="0"/>
              </a:rPr>
              <a:t>Tüm organizmayı ve </a:t>
            </a:r>
            <a:r>
              <a:rPr lang="tr-TR" sz="2400" dirty="0" err="1">
                <a:solidFill>
                  <a:srgbClr val="000000"/>
                </a:solidFill>
                <a:latin typeface="Calibri" pitchFamily="34" charset="0"/>
              </a:rPr>
              <a:t>postembriyonik</a:t>
            </a:r>
            <a:r>
              <a:rPr lang="tr-TR" sz="2400" dirty="0">
                <a:solidFill>
                  <a:srgbClr val="000000"/>
                </a:solidFill>
                <a:latin typeface="Calibri" pitchFamily="34" charset="0"/>
              </a:rPr>
              <a:t> doku ve organları oluşturabilme kapasitesindedir.</a:t>
            </a:r>
            <a:endParaRPr lang="en-US" sz="2400" dirty="0">
              <a:solidFill>
                <a:srgbClr val="000000"/>
              </a:solidFill>
              <a:latin typeface="Calibri" pitchFamily="34" charset="0"/>
            </a:endParaRPr>
          </a:p>
        </p:txBody>
      </p:sp>
      <p:sp>
        <p:nvSpPr>
          <p:cNvPr id="21507" name="Rectangle 3"/>
          <p:cNvSpPr>
            <a:spLocks noGrp="1" noChangeArrowheads="1"/>
          </p:cNvSpPr>
          <p:nvPr>
            <p:ph type="title"/>
          </p:nvPr>
        </p:nvSpPr>
        <p:spPr>
          <a:xfrm>
            <a:off x="1774825" y="765175"/>
            <a:ext cx="7772400" cy="838200"/>
          </a:xfrm>
          <a:noFill/>
        </p:spPr>
        <p:txBody>
          <a:bodyPr/>
          <a:lstStyle/>
          <a:p>
            <a:pPr eaLnBrk="1" hangingPunct="1"/>
            <a:r>
              <a:rPr lang="en-US" sz="3600" dirty="0" err="1">
                <a:solidFill>
                  <a:srgbClr val="000000"/>
                </a:solidFill>
                <a:latin typeface="+mn-lt"/>
              </a:rPr>
              <a:t>Embr</a:t>
            </a:r>
            <a:r>
              <a:rPr lang="tr-TR" sz="3600" dirty="0">
                <a:solidFill>
                  <a:srgbClr val="000000"/>
                </a:solidFill>
                <a:latin typeface="+mn-lt"/>
              </a:rPr>
              <a:t>i</a:t>
            </a:r>
            <a:r>
              <a:rPr lang="en-US" sz="3600" dirty="0">
                <a:solidFill>
                  <a:srgbClr val="000000"/>
                </a:solidFill>
                <a:latin typeface="+mn-lt"/>
              </a:rPr>
              <a:t>yoni</a:t>
            </a:r>
            <a:r>
              <a:rPr lang="tr-TR" sz="3600" dirty="0">
                <a:solidFill>
                  <a:srgbClr val="000000"/>
                </a:solidFill>
                <a:latin typeface="+mn-lt"/>
              </a:rPr>
              <a:t>k</a:t>
            </a:r>
            <a:r>
              <a:rPr lang="en-US" sz="3600" dirty="0">
                <a:solidFill>
                  <a:srgbClr val="000000"/>
                </a:solidFill>
                <a:latin typeface="+mn-lt"/>
              </a:rPr>
              <a:t> </a:t>
            </a:r>
            <a:r>
              <a:rPr lang="tr-TR" sz="3600" dirty="0">
                <a:solidFill>
                  <a:srgbClr val="000000"/>
                </a:solidFill>
                <a:latin typeface="+mn-lt"/>
              </a:rPr>
              <a:t>kök hücre</a:t>
            </a:r>
            <a:endParaRPr lang="en-US" sz="3600" dirty="0">
              <a:solidFill>
                <a:srgbClr val="000000"/>
              </a:solidFill>
              <a:latin typeface="+mn-lt"/>
            </a:endParaRPr>
          </a:p>
        </p:txBody>
      </p:sp>
      <p:sp>
        <p:nvSpPr>
          <p:cNvPr id="21508" name="Line 4"/>
          <p:cNvSpPr>
            <a:spLocks noChangeShapeType="1"/>
          </p:cNvSpPr>
          <p:nvPr/>
        </p:nvSpPr>
        <p:spPr bwMode="auto">
          <a:xfrm>
            <a:off x="2495550" y="1773238"/>
            <a:ext cx="7010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329036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
            <a:ext cx="5985604" cy="6858000"/>
          </a:xfrm>
          <a:prstGeom prst="rect">
            <a:avLst/>
          </a:prstGeom>
        </p:spPr>
      </p:pic>
      <p:sp>
        <p:nvSpPr>
          <p:cNvPr id="5" name="Metin kutusu 4"/>
          <p:cNvSpPr txBox="1"/>
          <p:nvPr/>
        </p:nvSpPr>
        <p:spPr>
          <a:xfrm>
            <a:off x="6325986" y="307571"/>
            <a:ext cx="5261955" cy="6740307"/>
          </a:xfrm>
          <a:prstGeom prst="rect">
            <a:avLst/>
          </a:prstGeom>
          <a:noFill/>
        </p:spPr>
        <p:txBody>
          <a:bodyPr wrap="square" rtlCol="0">
            <a:spAutoFit/>
          </a:bodyPr>
          <a:lstStyle/>
          <a:p>
            <a:pPr algn="just"/>
            <a:r>
              <a:rPr lang="tr-TR" dirty="0" err="1"/>
              <a:t>Lenfoma</a:t>
            </a:r>
            <a:r>
              <a:rPr lang="tr-TR" dirty="0"/>
              <a:t> hastalarının </a:t>
            </a:r>
            <a:r>
              <a:rPr lang="tr-TR" dirty="0" err="1"/>
              <a:t>mobilizasyon</a:t>
            </a:r>
            <a:r>
              <a:rPr lang="tr-TR" dirty="0"/>
              <a:t> verileri retrospektif olarak değerlendirildi. </a:t>
            </a:r>
          </a:p>
          <a:p>
            <a:pPr algn="just"/>
            <a:r>
              <a:rPr lang="tr-TR" dirty="0"/>
              <a:t>Hastalar, ASCT öncesi kök hücre toplamak için uygulanan </a:t>
            </a:r>
            <a:r>
              <a:rPr lang="tr-TR" dirty="0" err="1"/>
              <a:t>mobilizasyon</a:t>
            </a:r>
            <a:r>
              <a:rPr lang="tr-TR" dirty="0"/>
              <a:t> yöntemine göre 3 gruba ayrıldı (</a:t>
            </a:r>
            <a:r>
              <a:rPr lang="tr-TR" b="1" dirty="0"/>
              <a:t>Grup 1: Kurtarma kemoterapisi artı G-CSF, Grup 2: </a:t>
            </a:r>
            <a:r>
              <a:rPr lang="tr-TR" b="1" dirty="0" err="1"/>
              <a:t>Siklofosfamid</a:t>
            </a:r>
            <a:r>
              <a:rPr lang="tr-TR" b="1" dirty="0"/>
              <a:t> artı G-CSF, Grup 3: Sadece G-CSF</a:t>
            </a:r>
            <a:r>
              <a:rPr lang="tr-TR" dirty="0"/>
              <a:t>).</a:t>
            </a:r>
          </a:p>
          <a:p>
            <a:pPr algn="just"/>
            <a:r>
              <a:rPr lang="tr-TR" dirty="0"/>
              <a:t>Her üç grubun CD34+ hücre sayılarının analizi anlamlı bir fark ortaya koydu (p &lt; 0,001). </a:t>
            </a:r>
            <a:r>
              <a:rPr lang="tr-TR" b="1" dirty="0"/>
              <a:t>Toplanan hücreler farklı olmasına rağmen, 3 grubun </a:t>
            </a:r>
            <a:r>
              <a:rPr lang="tr-TR" b="1" dirty="0" err="1"/>
              <a:t>nötrofil</a:t>
            </a:r>
            <a:r>
              <a:rPr lang="tr-TR" b="1" dirty="0"/>
              <a:t> ve </a:t>
            </a:r>
            <a:r>
              <a:rPr lang="tr-TR" b="1" dirty="0" err="1"/>
              <a:t>trombosit</a:t>
            </a:r>
            <a:r>
              <a:rPr lang="tr-TR" b="1" dirty="0"/>
              <a:t> </a:t>
            </a:r>
            <a:r>
              <a:rPr lang="tr-TR" b="1" dirty="0" err="1"/>
              <a:t>engraftman</a:t>
            </a:r>
            <a:r>
              <a:rPr lang="tr-TR" b="1" dirty="0"/>
              <a:t> süreleri arasında fark yok idi (p &gt; 0,05). </a:t>
            </a:r>
          </a:p>
          <a:p>
            <a:pPr algn="just"/>
            <a:r>
              <a:rPr lang="tr-TR" b="1" dirty="0" err="1"/>
              <a:t>Mobilizasyon</a:t>
            </a:r>
            <a:r>
              <a:rPr lang="tr-TR" b="1" dirty="0"/>
              <a:t> başarı oranı grup 1'de %97,8 iken, grup 3'te %90,2 idi. </a:t>
            </a:r>
            <a:r>
              <a:rPr lang="tr-TR" dirty="0"/>
              <a:t>Bu fark istatistiksel olarak anlamlı bir eğilim gösterdi (p = 0,074). </a:t>
            </a:r>
          </a:p>
          <a:p>
            <a:pPr algn="just"/>
            <a:r>
              <a:rPr lang="tr-TR" dirty="0"/>
              <a:t>DHAP ve G-CSF alan hastalarda CD34 sayısı daha yüksekti, </a:t>
            </a:r>
            <a:r>
              <a:rPr lang="tr-TR" dirty="0" err="1"/>
              <a:t>nötrofil</a:t>
            </a:r>
            <a:r>
              <a:rPr lang="tr-TR" dirty="0"/>
              <a:t> </a:t>
            </a:r>
            <a:r>
              <a:rPr lang="tr-TR" dirty="0" err="1"/>
              <a:t>engraftmanı</a:t>
            </a:r>
            <a:r>
              <a:rPr lang="tr-TR" dirty="0"/>
              <a:t> ise ESHAP ve G-CSF alan hastalara göre daha kısaydı (p &lt; 0,05).</a:t>
            </a:r>
          </a:p>
          <a:p>
            <a:pPr algn="just"/>
            <a:r>
              <a:rPr lang="tr-TR" b="1" dirty="0"/>
              <a:t>Kurtarma kemoterapisi ve G-CSF grubunda </a:t>
            </a:r>
            <a:r>
              <a:rPr lang="tr-TR" b="1" dirty="0" err="1"/>
              <a:t>mobilizasyon</a:t>
            </a:r>
            <a:r>
              <a:rPr lang="tr-TR" b="1" dirty="0"/>
              <a:t> başarı oranı ve toplanan CD34+ hücre sayısı, tek başına G-CSF grubundan daha yüksek olmasına rağmen, tek başına G-CSF grubu çoğu </a:t>
            </a:r>
            <a:r>
              <a:rPr lang="tr-TR" b="1" dirty="0" err="1"/>
              <a:t>lenfoma</a:t>
            </a:r>
            <a:r>
              <a:rPr lang="tr-TR" b="1" dirty="0"/>
              <a:t> hastasında benzer </a:t>
            </a:r>
            <a:r>
              <a:rPr lang="tr-TR" b="1" dirty="0" err="1"/>
              <a:t>nötrofil</a:t>
            </a:r>
            <a:r>
              <a:rPr lang="tr-TR" b="1" dirty="0"/>
              <a:t> ve </a:t>
            </a:r>
            <a:r>
              <a:rPr lang="tr-TR" b="1" dirty="0" err="1"/>
              <a:t>trombosit</a:t>
            </a:r>
            <a:r>
              <a:rPr lang="tr-TR" b="1" dirty="0"/>
              <a:t> </a:t>
            </a:r>
            <a:r>
              <a:rPr lang="tr-TR" b="1" dirty="0" err="1"/>
              <a:t>engraftmanı</a:t>
            </a:r>
            <a:r>
              <a:rPr lang="tr-TR" b="1" dirty="0"/>
              <a:t> sağladı.</a:t>
            </a:r>
          </a:p>
        </p:txBody>
      </p:sp>
    </p:spTree>
    <p:extLst>
      <p:ext uri="{BB962C8B-B14F-4D97-AF65-F5344CB8AC3E}">
        <p14:creationId xmlns:p14="http://schemas.microsoft.com/office/powerpoint/2010/main" val="17017130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a:extLst>
              <a:ext uri="{FF2B5EF4-FFF2-40B4-BE49-F238E27FC236}">
                <a16:creationId xmlns:a16="http://schemas.microsoft.com/office/drawing/2014/main" id="{BE15B539-E0AD-A34C-9CCD-C5273DDA14EB}"/>
              </a:ext>
            </a:extLst>
          </p:cNvPr>
          <p:cNvSpPr>
            <a:spLocks noChangeArrowheads="1"/>
          </p:cNvSpPr>
          <p:nvPr/>
        </p:nvSpPr>
        <p:spPr bwMode="auto">
          <a:xfrm>
            <a:off x="2741613" y="1"/>
            <a:ext cx="6754812" cy="1050925"/>
          </a:xfrm>
          <a:prstGeom prst="rect">
            <a:avLst/>
          </a:prstGeom>
          <a:solidFill>
            <a:schemeClr val="tx2"/>
          </a:solidFill>
          <a:ln>
            <a:noFill/>
          </a:ln>
          <a:extLst>
            <a:ext uri="{91240B29-F687-4f45-9708-019B960494DF}"/>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85000"/>
              <a:buFont typeface="Wingdings" pitchFamily="2" charset="2"/>
              <a:buNone/>
              <a:defRPr/>
            </a:pPr>
            <a:r>
              <a:rPr lang="tr-TR" altLang="tr-TR" sz="2000" dirty="0" err="1">
                <a:solidFill>
                  <a:srgbClr val="FFFFFF"/>
                </a:solidFill>
                <a:latin typeface="+mn-lt"/>
                <a:cs typeface="Times New Roman" panose="02020603050405020304" pitchFamily="18" charset="0"/>
              </a:rPr>
              <a:t>Periferik</a:t>
            </a:r>
            <a:r>
              <a:rPr lang="tr-TR" altLang="tr-TR" sz="2000" dirty="0">
                <a:solidFill>
                  <a:srgbClr val="FFFFFF"/>
                </a:solidFill>
                <a:latin typeface="+mn-lt"/>
                <a:cs typeface="Times New Roman" panose="02020603050405020304" pitchFamily="18" charset="0"/>
              </a:rPr>
              <a:t> Kök Hücre </a:t>
            </a:r>
            <a:r>
              <a:rPr lang="tr-TR" altLang="tr-TR" sz="2000" dirty="0" err="1">
                <a:solidFill>
                  <a:srgbClr val="FFFFFF"/>
                </a:solidFill>
                <a:latin typeface="+mn-lt"/>
                <a:cs typeface="Times New Roman" panose="02020603050405020304" pitchFamily="18" charset="0"/>
              </a:rPr>
              <a:t>Aferezi</a:t>
            </a:r>
            <a:endParaRPr lang="tr-TR" altLang="tr-TR" sz="2000" dirty="0">
              <a:solidFill>
                <a:srgbClr val="FFFFFF"/>
              </a:solidFill>
              <a:latin typeface="+mn-lt"/>
              <a:cs typeface="Times New Roman" panose="02020603050405020304" pitchFamily="18" charset="0"/>
            </a:endParaRPr>
          </a:p>
          <a:p>
            <a:pPr algn="ctr" eaLnBrk="1" hangingPunct="1">
              <a:spcBef>
                <a:spcPct val="20000"/>
              </a:spcBef>
              <a:buClr>
                <a:schemeClr val="accent1"/>
              </a:buClr>
              <a:buSzPct val="85000"/>
              <a:buFont typeface="Wingdings" pitchFamily="2" charset="2"/>
              <a:buNone/>
              <a:defRPr/>
            </a:pPr>
            <a:r>
              <a:rPr lang="tr-TR" altLang="tr-TR" sz="2800" b="1" dirty="0">
                <a:solidFill>
                  <a:srgbClr val="FFFFFF"/>
                </a:solidFill>
                <a:latin typeface="+mn-lt"/>
                <a:cs typeface="Times New Roman" panose="02020603050405020304" pitchFamily="18" charset="0"/>
              </a:rPr>
              <a:t>Eşik PK CD34+hücre düzeyi &gt;20/</a:t>
            </a:r>
            <a:r>
              <a:rPr lang="en-US" altLang="tr-TR" sz="2800" b="1" dirty="0">
                <a:solidFill>
                  <a:schemeClr val="bg1"/>
                </a:solidFill>
                <a:latin typeface="+mn-lt"/>
                <a:cs typeface="Times New Roman" panose="02020603050405020304" pitchFamily="18" charset="0"/>
              </a:rPr>
              <a:t>µ</a:t>
            </a:r>
            <a:r>
              <a:rPr lang="tr-TR" altLang="tr-TR" sz="2800" b="1" dirty="0">
                <a:solidFill>
                  <a:srgbClr val="FFFFFF"/>
                </a:solidFill>
                <a:latin typeface="+mn-lt"/>
                <a:cs typeface="Times New Roman" panose="02020603050405020304" pitchFamily="18" charset="0"/>
              </a:rPr>
              <a:t>L</a:t>
            </a:r>
          </a:p>
        </p:txBody>
      </p:sp>
      <p:sp>
        <p:nvSpPr>
          <p:cNvPr id="69635" name="Text Box 5">
            <a:extLst>
              <a:ext uri="{FF2B5EF4-FFF2-40B4-BE49-F238E27FC236}">
                <a16:creationId xmlns:a16="http://schemas.microsoft.com/office/drawing/2014/main" id="{6D8F77C3-D324-6347-B364-F328413FA873}"/>
              </a:ext>
            </a:extLst>
          </p:cNvPr>
          <p:cNvSpPr txBox="1">
            <a:spLocks noChangeArrowheads="1"/>
          </p:cNvSpPr>
          <p:nvPr/>
        </p:nvSpPr>
        <p:spPr bwMode="auto">
          <a:xfrm>
            <a:off x="1903413" y="6092826"/>
            <a:ext cx="7886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900">
                <a:latin typeface="Times New Roman" panose="02020603050405020304" pitchFamily="18" charset="0"/>
              </a:rPr>
              <a:t>Siena S. Flow cytometry for clinical estimation of circulating hematopoietic progenitors for autologous transplantation in cancer patients. Blood 1991:77: 400-9.</a:t>
            </a:r>
          </a:p>
          <a:p>
            <a:pPr eaLnBrk="1" hangingPunct="1"/>
            <a:r>
              <a:rPr lang="tr-TR" altLang="tr-TR" sz="900">
                <a:latin typeface="Times New Roman" panose="02020603050405020304" pitchFamily="18" charset="0"/>
              </a:rPr>
              <a:t>Haas R. Patient characteristics associated with successful mobilizing and autografting of PBPC in malignant lymphoma. Blood 1994;83:3787-94.</a:t>
            </a:r>
          </a:p>
          <a:p>
            <a:pPr eaLnBrk="1" hangingPunct="1"/>
            <a:r>
              <a:rPr lang="tr-TR" altLang="tr-TR" sz="900">
                <a:latin typeface="Times New Roman" panose="02020603050405020304" pitchFamily="18" charset="0"/>
              </a:rPr>
              <a:t>Passos-Coelho JL. Predictive factors for PBPC collections using a single large-volume leukapheresis after Cy and GMCSF mobilization. J Clin Oncol 1995;13:705-14 </a:t>
            </a:r>
          </a:p>
          <a:p>
            <a:pPr eaLnBrk="1" hangingPunct="1"/>
            <a:r>
              <a:rPr lang="tr-TR" altLang="tr-TR" sz="900">
                <a:latin typeface="Times New Roman" panose="02020603050405020304" pitchFamily="18" charset="0"/>
              </a:rPr>
              <a:t>Demirer T. Monitoring of PB CD34+ cell counts on the first day of apheresis is highly predictive for efficient CD34+ cell yield. Therapeutic Apheresis 2002;6: 384-89 </a:t>
            </a:r>
          </a:p>
        </p:txBody>
      </p:sp>
      <p:grpSp>
        <p:nvGrpSpPr>
          <p:cNvPr id="55301" name="9 Yuvarlatılmış Dikdörtgen">
            <a:extLst>
              <a:ext uri="{FF2B5EF4-FFF2-40B4-BE49-F238E27FC236}">
                <a16:creationId xmlns:a16="http://schemas.microsoft.com/office/drawing/2014/main" id="{74DE7DD6-AF82-6E4B-8731-49C1360ED8D8}"/>
              </a:ext>
            </a:extLst>
          </p:cNvPr>
          <p:cNvGrpSpPr>
            <a:grpSpLocks/>
          </p:cNvGrpSpPr>
          <p:nvPr/>
        </p:nvGrpSpPr>
        <p:grpSpPr bwMode="auto">
          <a:xfrm>
            <a:off x="1703389" y="1632984"/>
            <a:ext cx="2981325" cy="1298575"/>
            <a:chOff x="157" y="1405"/>
            <a:chExt cx="1878" cy="818"/>
          </a:xfrm>
          <a:solidFill>
            <a:srgbClr val="FF0000"/>
          </a:solidFill>
        </p:grpSpPr>
        <p:pic>
          <p:nvPicPr>
            <p:cNvPr id="55314" name="9 Yuvarlatılmış Dikdörtgen">
              <a:extLst>
                <a:ext uri="{FF2B5EF4-FFF2-40B4-BE49-F238E27FC236}">
                  <a16:creationId xmlns:a16="http://schemas.microsoft.com/office/drawing/2014/main" id="{344A0C55-D78C-6849-8295-946C3F76856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 y="1405"/>
              <a:ext cx="1878" cy="818"/>
            </a:xfrm>
            <a:prstGeom prst="rect">
              <a:avLst/>
            </a:prstGeom>
            <a:grpFill/>
            <a:ln>
              <a:noFill/>
            </a:ln>
            <a:extLst>
              <a:ext uri="{91240B29-F687-4f45-9708-019B960494DF}"/>
            </a:extLst>
          </p:spPr>
        </p:pic>
        <p:sp>
          <p:nvSpPr>
            <p:cNvPr id="55315" name="Text Box 8">
              <a:extLst>
                <a:ext uri="{FF2B5EF4-FFF2-40B4-BE49-F238E27FC236}">
                  <a16:creationId xmlns:a16="http://schemas.microsoft.com/office/drawing/2014/main" id="{BFA19CB0-FF9B-3540-A4BC-8BA1393C3354}"/>
                </a:ext>
              </a:extLst>
            </p:cNvPr>
            <p:cNvSpPr txBox="1">
              <a:spLocks noChangeArrowheads="1"/>
            </p:cNvSpPr>
            <p:nvPr/>
          </p:nvSpPr>
          <p:spPr bwMode="auto">
            <a:xfrm>
              <a:off x="239" y="1470"/>
              <a:ext cx="1698" cy="655"/>
            </a:xfrm>
            <a:prstGeom prst="rect">
              <a:avLst/>
            </a:prstGeom>
            <a:grpFill/>
            <a:ln>
              <a:noFill/>
            </a:ln>
            <a:extLst>
              <a:ext uri="{91240B29-F687-4f45-9708-019B960494DF}"/>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tr-TR" sz="2000" b="1" dirty="0">
                  <a:solidFill>
                    <a:srgbClr val="FFFFFF"/>
                  </a:solidFill>
                  <a:latin typeface="Times New Roman" panose="02020603050405020304" pitchFamily="18" charset="0"/>
                  <a:cs typeface="Times New Roman" panose="02020603050405020304" pitchFamily="18" charset="0"/>
                </a:rPr>
                <a:t>PK CD34</a:t>
              </a:r>
              <a:r>
                <a:rPr lang="tr-TR" sz="2000" b="1" baseline="30000" dirty="0">
                  <a:solidFill>
                    <a:srgbClr val="FFFFFF"/>
                  </a:solidFill>
                  <a:latin typeface="Times New Roman" panose="02020603050405020304" pitchFamily="18" charset="0"/>
                  <a:cs typeface="Times New Roman" panose="02020603050405020304" pitchFamily="18" charset="0"/>
                </a:rPr>
                <a:t>+ </a:t>
              </a:r>
              <a:r>
                <a:rPr lang="tr-TR" sz="2000" b="1" dirty="0">
                  <a:solidFill>
                    <a:srgbClr val="FFFFFF"/>
                  </a:solidFill>
                  <a:latin typeface="Times New Roman" panose="02020603050405020304" pitchFamily="18" charset="0"/>
                  <a:cs typeface="Times New Roman" panose="02020603050405020304" pitchFamily="18" charset="0"/>
                </a:rPr>
                <a:t>hücre sayısı</a:t>
              </a:r>
            </a:p>
            <a:p>
              <a:pPr algn="ctr" eaLnBrk="1" hangingPunct="1">
                <a:lnSpc>
                  <a:spcPct val="120000"/>
                </a:lnSpc>
                <a:defRPr/>
              </a:pPr>
              <a:r>
                <a:rPr lang="tr-TR" sz="2000" b="1" dirty="0">
                  <a:solidFill>
                    <a:srgbClr val="FFFFFF"/>
                  </a:solidFill>
                  <a:latin typeface="Times New Roman" panose="02020603050405020304" pitchFamily="18" charset="0"/>
                  <a:cs typeface="Times New Roman" panose="02020603050405020304" pitchFamily="18" charset="0"/>
                </a:rPr>
                <a:t>≥ 20/µL </a:t>
              </a:r>
            </a:p>
          </p:txBody>
        </p:sp>
      </p:grpSp>
      <p:grpSp>
        <p:nvGrpSpPr>
          <p:cNvPr id="55302" name="10 Yuvarlatılmış Dikdörtgen">
            <a:extLst>
              <a:ext uri="{FF2B5EF4-FFF2-40B4-BE49-F238E27FC236}">
                <a16:creationId xmlns:a16="http://schemas.microsoft.com/office/drawing/2014/main" id="{34B30FD1-3474-A349-BA7E-14813E73CD82}"/>
              </a:ext>
            </a:extLst>
          </p:cNvPr>
          <p:cNvGrpSpPr>
            <a:grpSpLocks/>
          </p:cNvGrpSpPr>
          <p:nvPr/>
        </p:nvGrpSpPr>
        <p:grpSpPr bwMode="auto">
          <a:xfrm>
            <a:off x="1703388" y="2929971"/>
            <a:ext cx="2951162" cy="1223962"/>
            <a:chOff x="157" y="2220"/>
            <a:chExt cx="1859" cy="771"/>
          </a:xfrm>
          <a:solidFill>
            <a:srgbClr val="FF0000"/>
          </a:solidFill>
        </p:grpSpPr>
        <p:pic>
          <p:nvPicPr>
            <p:cNvPr id="55312" name="10 Yuvarlatılmış Dikdörtgen">
              <a:extLst>
                <a:ext uri="{FF2B5EF4-FFF2-40B4-BE49-F238E27FC236}">
                  <a16:creationId xmlns:a16="http://schemas.microsoft.com/office/drawing/2014/main" id="{E9F31210-DBDA-0748-B56B-3AD858ED76B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 y="2220"/>
              <a:ext cx="1859" cy="771"/>
            </a:xfrm>
            <a:prstGeom prst="rect">
              <a:avLst/>
            </a:prstGeom>
            <a:grpFill/>
            <a:ln>
              <a:noFill/>
            </a:ln>
            <a:extLst>
              <a:ext uri="{91240B29-F687-4f45-9708-019B960494DF}"/>
            </a:extLst>
          </p:spPr>
        </p:pic>
        <p:sp>
          <p:nvSpPr>
            <p:cNvPr id="55313" name="Text Box 11">
              <a:extLst>
                <a:ext uri="{FF2B5EF4-FFF2-40B4-BE49-F238E27FC236}">
                  <a16:creationId xmlns:a16="http://schemas.microsoft.com/office/drawing/2014/main" id="{77882C8D-616E-644D-8DCA-952044C30A60}"/>
                </a:ext>
              </a:extLst>
            </p:cNvPr>
            <p:cNvSpPr txBox="1">
              <a:spLocks noChangeArrowheads="1"/>
            </p:cNvSpPr>
            <p:nvPr/>
          </p:nvSpPr>
          <p:spPr bwMode="auto">
            <a:xfrm>
              <a:off x="237" y="2284"/>
              <a:ext cx="1703" cy="614"/>
            </a:xfrm>
            <a:prstGeom prst="rect">
              <a:avLst/>
            </a:prstGeom>
            <a:grpFill/>
            <a:ln>
              <a:noFill/>
            </a:ln>
            <a:extLst>
              <a:ext uri="{91240B29-F687-4f45-9708-019B960494DF}"/>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tr-TR" sz="1800" b="1" dirty="0">
                  <a:solidFill>
                    <a:srgbClr val="FFFFFF"/>
                  </a:solidFill>
                  <a:latin typeface="Times New Roman" panose="02020603050405020304" pitchFamily="18" charset="0"/>
                  <a:cs typeface="Times New Roman" panose="02020603050405020304" pitchFamily="18" charset="0"/>
                </a:rPr>
                <a:t>PK CD34</a:t>
              </a:r>
              <a:r>
                <a:rPr lang="tr-TR" sz="1800" b="1" baseline="30000" dirty="0">
                  <a:solidFill>
                    <a:srgbClr val="FFFFFF"/>
                  </a:solidFill>
                  <a:latin typeface="Times New Roman" panose="02020603050405020304" pitchFamily="18" charset="0"/>
                  <a:cs typeface="Times New Roman" panose="02020603050405020304" pitchFamily="18" charset="0"/>
                </a:rPr>
                <a:t>+ </a:t>
              </a:r>
              <a:r>
                <a:rPr lang="tr-TR" sz="1800" b="1" dirty="0">
                  <a:solidFill>
                    <a:srgbClr val="FFFFFF"/>
                  </a:solidFill>
                  <a:latin typeface="Times New Roman" panose="02020603050405020304" pitchFamily="18" charset="0"/>
                  <a:cs typeface="Times New Roman" panose="02020603050405020304" pitchFamily="18" charset="0"/>
                </a:rPr>
                <a:t>hücre sayısı=</a:t>
              </a:r>
            </a:p>
            <a:p>
              <a:pPr algn="ctr" eaLnBrk="1" hangingPunct="1">
                <a:lnSpc>
                  <a:spcPct val="120000"/>
                </a:lnSpc>
                <a:defRPr/>
              </a:pPr>
              <a:r>
                <a:rPr lang="tr-TR" sz="2000" b="1" dirty="0">
                  <a:solidFill>
                    <a:srgbClr val="FFFFFF"/>
                  </a:solidFill>
                  <a:latin typeface="Times New Roman" panose="02020603050405020304" pitchFamily="18" charset="0"/>
                  <a:cs typeface="Times New Roman" panose="02020603050405020304" pitchFamily="18" charset="0"/>
                </a:rPr>
                <a:t>10-20/µL </a:t>
              </a:r>
            </a:p>
          </p:txBody>
        </p:sp>
      </p:grpSp>
      <p:sp>
        <p:nvSpPr>
          <p:cNvPr id="13" name="12 Çentikli Sağ Ok">
            <a:extLst>
              <a:ext uri="{FF2B5EF4-FFF2-40B4-BE49-F238E27FC236}">
                <a16:creationId xmlns:a16="http://schemas.microsoft.com/office/drawing/2014/main" id="{1D89A044-2363-F142-9075-9B321AA93765}"/>
              </a:ext>
            </a:extLst>
          </p:cNvPr>
          <p:cNvSpPr/>
          <p:nvPr/>
        </p:nvSpPr>
        <p:spPr>
          <a:xfrm>
            <a:off x="4657726" y="1895476"/>
            <a:ext cx="1584325" cy="720725"/>
          </a:xfrm>
          <a:prstGeom prst="notchedRigh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solidFill>
                <a:schemeClr val="tx1"/>
              </a:solidFill>
              <a:latin typeface="Times New Roman" panose="02020603050405020304" pitchFamily="18" charset="0"/>
              <a:cs typeface="Times New Roman" panose="02020603050405020304" pitchFamily="18" charset="0"/>
            </a:endParaRPr>
          </a:p>
        </p:txBody>
      </p:sp>
      <p:grpSp>
        <p:nvGrpSpPr>
          <p:cNvPr id="55304" name="14 Yuvarlatılmış Dikdörtgen">
            <a:extLst>
              <a:ext uri="{FF2B5EF4-FFF2-40B4-BE49-F238E27FC236}">
                <a16:creationId xmlns:a16="http://schemas.microsoft.com/office/drawing/2014/main" id="{A09FD942-83DE-AE42-BDB5-856D96EC4CFD}"/>
              </a:ext>
            </a:extLst>
          </p:cNvPr>
          <p:cNvGrpSpPr>
            <a:grpSpLocks/>
          </p:cNvGrpSpPr>
          <p:nvPr/>
        </p:nvGrpSpPr>
        <p:grpSpPr bwMode="auto">
          <a:xfrm>
            <a:off x="1703388" y="4225371"/>
            <a:ext cx="2951162" cy="1225550"/>
            <a:chOff x="157" y="3037"/>
            <a:chExt cx="1859" cy="772"/>
          </a:xfrm>
          <a:solidFill>
            <a:srgbClr val="FF0000"/>
          </a:solidFill>
        </p:grpSpPr>
        <p:pic>
          <p:nvPicPr>
            <p:cNvPr id="55310" name="14 Yuvarlatılmış Dikdörtgen">
              <a:extLst>
                <a:ext uri="{FF2B5EF4-FFF2-40B4-BE49-F238E27FC236}">
                  <a16:creationId xmlns:a16="http://schemas.microsoft.com/office/drawing/2014/main" id="{A7FAD951-B62B-6549-89AD-86B57214AE9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 y="3037"/>
              <a:ext cx="1859" cy="772"/>
            </a:xfrm>
            <a:prstGeom prst="rect">
              <a:avLst/>
            </a:prstGeom>
            <a:grpFill/>
            <a:ln>
              <a:noFill/>
            </a:ln>
            <a:extLst>
              <a:ext uri="{91240B29-F687-4f45-9708-019B960494DF}"/>
            </a:extLst>
          </p:spPr>
        </p:pic>
        <p:sp>
          <p:nvSpPr>
            <p:cNvPr id="55311" name="Text Box 15">
              <a:extLst>
                <a:ext uri="{FF2B5EF4-FFF2-40B4-BE49-F238E27FC236}">
                  <a16:creationId xmlns:a16="http://schemas.microsoft.com/office/drawing/2014/main" id="{C909B42D-CCEC-CC49-9C71-111718EFCCDF}"/>
                </a:ext>
              </a:extLst>
            </p:cNvPr>
            <p:cNvSpPr txBox="1">
              <a:spLocks noChangeArrowheads="1"/>
            </p:cNvSpPr>
            <p:nvPr/>
          </p:nvSpPr>
          <p:spPr bwMode="auto">
            <a:xfrm>
              <a:off x="237" y="3100"/>
              <a:ext cx="1703" cy="614"/>
            </a:xfrm>
            <a:prstGeom prst="rect">
              <a:avLst/>
            </a:prstGeom>
            <a:grpFill/>
            <a:ln>
              <a:noFill/>
            </a:ln>
            <a:extLst>
              <a:ext uri="{91240B29-F687-4f45-9708-019B960494DF}"/>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tr-TR" sz="2000" b="1" dirty="0">
                  <a:solidFill>
                    <a:srgbClr val="FFFFFF"/>
                  </a:solidFill>
                  <a:latin typeface="Times New Roman" panose="02020603050405020304" pitchFamily="18" charset="0"/>
                  <a:cs typeface="Times New Roman" panose="02020603050405020304" pitchFamily="18" charset="0"/>
                </a:rPr>
                <a:t>PK CD34</a:t>
              </a:r>
              <a:r>
                <a:rPr lang="tr-TR" sz="2000" b="1" baseline="30000" dirty="0">
                  <a:solidFill>
                    <a:srgbClr val="FFFFFF"/>
                  </a:solidFill>
                  <a:latin typeface="Times New Roman" panose="02020603050405020304" pitchFamily="18" charset="0"/>
                  <a:cs typeface="Times New Roman" panose="02020603050405020304" pitchFamily="18" charset="0"/>
                </a:rPr>
                <a:t>+ </a:t>
              </a:r>
              <a:r>
                <a:rPr lang="tr-TR" sz="2000" b="1" dirty="0">
                  <a:solidFill>
                    <a:srgbClr val="FFFFFF"/>
                  </a:solidFill>
                  <a:latin typeface="Times New Roman" panose="02020603050405020304" pitchFamily="18" charset="0"/>
                  <a:cs typeface="Times New Roman" panose="02020603050405020304" pitchFamily="18" charset="0"/>
                </a:rPr>
                <a:t>hücre sayısı </a:t>
              </a:r>
            </a:p>
            <a:p>
              <a:pPr algn="ctr" eaLnBrk="1" hangingPunct="1">
                <a:lnSpc>
                  <a:spcPct val="120000"/>
                </a:lnSpc>
                <a:defRPr/>
              </a:pPr>
              <a:r>
                <a:rPr lang="tr-TR" sz="2000" b="1" dirty="0">
                  <a:solidFill>
                    <a:srgbClr val="FFFFFF"/>
                  </a:solidFill>
                  <a:latin typeface="Times New Roman" panose="02020603050405020304" pitchFamily="18" charset="0"/>
                  <a:cs typeface="Times New Roman" panose="02020603050405020304" pitchFamily="18" charset="0"/>
                </a:rPr>
                <a:t>&lt; 5/ µL  </a:t>
              </a:r>
            </a:p>
          </p:txBody>
        </p:sp>
      </p:grpSp>
      <p:sp>
        <p:nvSpPr>
          <p:cNvPr id="69640" name="15 Dikdörtgen">
            <a:extLst>
              <a:ext uri="{FF2B5EF4-FFF2-40B4-BE49-F238E27FC236}">
                <a16:creationId xmlns:a16="http://schemas.microsoft.com/office/drawing/2014/main" id="{AAAA8118-FCDA-A84B-9209-515D7C95F887}"/>
              </a:ext>
            </a:extLst>
          </p:cNvPr>
          <p:cNvSpPr>
            <a:spLocks noChangeArrowheads="1"/>
          </p:cNvSpPr>
          <p:nvPr/>
        </p:nvSpPr>
        <p:spPr bwMode="auto">
          <a:xfrm>
            <a:off x="6386513" y="1922464"/>
            <a:ext cx="3960812"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2" algn="ctr">
              <a:lnSpc>
                <a:spcPct val="160000"/>
              </a:lnSpc>
            </a:pPr>
            <a:r>
              <a:rPr lang="tr-TR" altLang="tr-TR" sz="2000" b="1">
                <a:solidFill>
                  <a:srgbClr val="FFFFFF"/>
                </a:solidFill>
                <a:latin typeface="Times New Roman" panose="02020603050405020304" pitchFamily="18" charset="0"/>
              </a:rPr>
              <a:t>Toplamaya hemen başla</a:t>
            </a:r>
          </a:p>
        </p:txBody>
      </p:sp>
      <p:sp>
        <p:nvSpPr>
          <p:cNvPr id="17" name="16 Çentikli Sağ Ok">
            <a:extLst>
              <a:ext uri="{FF2B5EF4-FFF2-40B4-BE49-F238E27FC236}">
                <a16:creationId xmlns:a16="http://schemas.microsoft.com/office/drawing/2014/main" id="{93C4537D-11E7-A149-A90F-25F6A809C328}"/>
              </a:ext>
            </a:extLst>
          </p:cNvPr>
          <p:cNvSpPr/>
          <p:nvPr/>
        </p:nvSpPr>
        <p:spPr>
          <a:xfrm>
            <a:off x="4730750" y="3119439"/>
            <a:ext cx="1582738" cy="720725"/>
          </a:xfrm>
          <a:prstGeom prst="notchedRigh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solidFill>
                <a:schemeClr val="tx1"/>
              </a:solidFill>
              <a:latin typeface="Times New Roman" panose="02020603050405020304" pitchFamily="18" charset="0"/>
              <a:cs typeface="Times New Roman" panose="02020603050405020304" pitchFamily="18" charset="0"/>
            </a:endParaRPr>
          </a:p>
        </p:txBody>
      </p:sp>
      <p:sp>
        <p:nvSpPr>
          <p:cNvPr id="69642" name="17 Dikdörtgen">
            <a:extLst>
              <a:ext uri="{FF2B5EF4-FFF2-40B4-BE49-F238E27FC236}">
                <a16:creationId xmlns:a16="http://schemas.microsoft.com/office/drawing/2014/main" id="{347D06BC-2E50-C741-B9AA-A5740E031939}"/>
              </a:ext>
            </a:extLst>
          </p:cNvPr>
          <p:cNvSpPr>
            <a:spLocks noChangeArrowheads="1"/>
          </p:cNvSpPr>
          <p:nvPr/>
        </p:nvSpPr>
        <p:spPr bwMode="auto">
          <a:xfrm>
            <a:off x="6383338" y="3073400"/>
            <a:ext cx="3960812" cy="762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2" algn="ctr">
              <a:lnSpc>
                <a:spcPct val="110000"/>
              </a:lnSpc>
            </a:pPr>
            <a:r>
              <a:rPr lang="tr-TR" altLang="tr-TR" sz="2000" b="1">
                <a:solidFill>
                  <a:srgbClr val="FFFFFF"/>
                </a:solidFill>
                <a:latin typeface="Times New Roman" panose="02020603050405020304" pitchFamily="18" charset="0"/>
              </a:rPr>
              <a:t>Lökafereze bir gün sonra başlanabilir</a:t>
            </a:r>
          </a:p>
        </p:txBody>
      </p:sp>
      <p:sp>
        <p:nvSpPr>
          <p:cNvPr id="19" name="18 Çentikli Sağ Ok">
            <a:extLst>
              <a:ext uri="{FF2B5EF4-FFF2-40B4-BE49-F238E27FC236}">
                <a16:creationId xmlns:a16="http://schemas.microsoft.com/office/drawing/2014/main" id="{93F9C21A-458D-B84D-9A66-6AA97DF18C59}"/>
              </a:ext>
            </a:extLst>
          </p:cNvPr>
          <p:cNvSpPr/>
          <p:nvPr/>
        </p:nvSpPr>
        <p:spPr>
          <a:xfrm>
            <a:off x="4802189" y="4487864"/>
            <a:ext cx="1584325" cy="720725"/>
          </a:xfrm>
          <a:prstGeom prst="notchedRigh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solidFill>
                <a:schemeClr val="tx1"/>
              </a:solidFill>
              <a:latin typeface="Times New Roman" panose="02020603050405020304" pitchFamily="18" charset="0"/>
              <a:cs typeface="Times New Roman" panose="02020603050405020304" pitchFamily="18" charset="0"/>
            </a:endParaRPr>
          </a:p>
        </p:txBody>
      </p:sp>
      <p:sp>
        <p:nvSpPr>
          <p:cNvPr id="69644" name="19 Dikdörtgen">
            <a:extLst>
              <a:ext uri="{FF2B5EF4-FFF2-40B4-BE49-F238E27FC236}">
                <a16:creationId xmlns:a16="http://schemas.microsoft.com/office/drawing/2014/main" id="{CB6FCE84-C0A5-B148-A9A5-EF1D9CBFFAF0}"/>
              </a:ext>
            </a:extLst>
          </p:cNvPr>
          <p:cNvSpPr>
            <a:spLocks noChangeArrowheads="1"/>
          </p:cNvSpPr>
          <p:nvPr/>
        </p:nvSpPr>
        <p:spPr bwMode="auto">
          <a:xfrm>
            <a:off x="6383338" y="4513263"/>
            <a:ext cx="3960812" cy="8679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2" algn="ctr">
              <a:lnSpc>
                <a:spcPct val="140000"/>
              </a:lnSpc>
            </a:pPr>
            <a:r>
              <a:rPr lang="tr-TR" altLang="tr-TR" sz="1800" b="1">
                <a:solidFill>
                  <a:srgbClr val="FFFFFF"/>
                </a:solidFill>
                <a:latin typeface="Times New Roman" panose="02020603050405020304" pitchFamily="18" charset="0"/>
              </a:rPr>
              <a:t>Mobilizasyon başarısızlığı? </a:t>
            </a:r>
          </a:p>
          <a:p>
            <a:pPr marL="0" lvl="2" algn="ctr">
              <a:lnSpc>
                <a:spcPct val="140000"/>
              </a:lnSpc>
            </a:pPr>
            <a:r>
              <a:rPr lang="tr-TR" altLang="tr-TR" sz="1800" b="1">
                <a:solidFill>
                  <a:srgbClr val="FFFFFF"/>
                </a:solidFill>
                <a:latin typeface="Times New Roman" panose="02020603050405020304" pitchFamily="18" charset="0"/>
              </a:rPr>
              <a:t>Alternatif yöntem araştır</a:t>
            </a:r>
          </a:p>
        </p:txBody>
      </p:sp>
    </p:spTree>
    <p:extLst>
      <p:ext uri="{BB962C8B-B14F-4D97-AF65-F5344CB8AC3E}">
        <p14:creationId xmlns:p14="http://schemas.microsoft.com/office/powerpoint/2010/main" val="313330351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6CFEA8B-422B-FC4C-AB2A-88AB5A54CCD4}"/>
              </a:ext>
            </a:extLst>
          </p:cNvPr>
          <p:cNvSpPr>
            <a:spLocks noGrp="1"/>
          </p:cNvSpPr>
          <p:nvPr>
            <p:ph type="title" idx="4294967295"/>
          </p:nvPr>
        </p:nvSpPr>
        <p:spPr>
          <a:xfrm>
            <a:off x="1774826" y="196058"/>
            <a:ext cx="6623050" cy="993775"/>
          </a:xfrm>
          <a:prstGeom prst="rect">
            <a:avLst/>
          </a:prstGeom>
        </p:spPr>
        <p:txBody>
          <a:bodyPr/>
          <a:lstStyle/>
          <a:p>
            <a:pPr eaLnBrk="1" hangingPunct="1">
              <a:defRPr/>
            </a:pPr>
            <a:r>
              <a:rPr lang="tr-TR" altLang="tr-TR" sz="28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G-CSF</a:t>
            </a:r>
            <a:r>
              <a:rPr lang="tr-TR" altLang="tr-TR" sz="31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
            </a:r>
            <a:br>
              <a:rPr lang="tr-TR" altLang="tr-TR" sz="31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br>
            <a:r>
              <a:rPr lang="tr-TR" altLang="tr-TR" sz="31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 Dozu ve Süre Nedir? </a:t>
            </a:r>
            <a:r>
              <a:rPr lang="tr-TR" altLang="tr-TR" sz="3100" b="1" dirty="0" err="1">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Allojeneik</a:t>
            </a:r>
            <a:endParaRPr lang="tr-TR" altLang="tr-TR" sz="31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endParaRPr>
          </a:p>
        </p:txBody>
      </p:sp>
      <p:sp>
        <p:nvSpPr>
          <p:cNvPr id="79874" name="Rectangle 3">
            <a:extLst>
              <a:ext uri="{FF2B5EF4-FFF2-40B4-BE49-F238E27FC236}">
                <a16:creationId xmlns:a16="http://schemas.microsoft.com/office/drawing/2014/main" id="{387B9A40-0C60-4246-BCE8-0D26949263DA}"/>
              </a:ext>
            </a:extLst>
          </p:cNvPr>
          <p:cNvSpPr>
            <a:spLocks noGrp="1"/>
          </p:cNvSpPr>
          <p:nvPr>
            <p:ph type="body" idx="4294967295"/>
          </p:nvPr>
        </p:nvSpPr>
        <p:spPr bwMode="auto">
          <a:xfrm>
            <a:off x="1774826" y="1341439"/>
            <a:ext cx="8569325" cy="431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50000"/>
              </a:lnSpc>
              <a:buFont typeface="Wingdings" panose="05000000000000000000" pitchFamily="2" charset="2"/>
              <a:buChar char="§"/>
            </a:pPr>
            <a:r>
              <a:rPr lang="tr-TR" altLang="tr-TR" sz="2400" dirty="0">
                <a:ea typeface="ＭＳ Ｐゴシック" panose="020B0600070205080204" pitchFamily="34" charset="-128"/>
              </a:rPr>
              <a:t>G-CSF</a:t>
            </a:r>
            <a:r>
              <a:rPr lang="tr-TR" altLang="tr-TR" sz="2400" b="1" dirty="0">
                <a:solidFill>
                  <a:srgbClr val="FF0000"/>
                </a:solidFill>
                <a:ea typeface="ＭＳ Ｐゴシック" panose="020B0600070205080204" pitchFamily="34" charset="-128"/>
              </a:rPr>
              <a:t>= 10 </a:t>
            </a:r>
            <a:r>
              <a:rPr lang="tr-TR" altLang="tr-TR" sz="2400" b="1" dirty="0">
                <a:solidFill>
                  <a:srgbClr val="FF0000"/>
                </a:solidFill>
                <a:ea typeface="ＭＳ Ｐゴシック" panose="020B0600070205080204" pitchFamily="34" charset="-128"/>
                <a:sym typeface="Symbol" pitchFamily="2" charset="2"/>
              </a:rPr>
              <a:t></a:t>
            </a:r>
            <a:r>
              <a:rPr lang="tr-TR" altLang="tr-TR" sz="2400" b="1" dirty="0">
                <a:solidFill>
                  <a:srgbClr val="FF0000"/>
                </a:solidFill>
                <a:ea typeface="ＭＳ Ｐゴシック" panose="020B0600070205080204" pitchFamily="34" charset="-128"/>
              </a:rPr>
              <a:t>g/kg/gün</a:t>
            </a:r>
          </a:p>
          <a:p>
            <a:pPr lvl="1" algn="just" eaLnBrk="1" hangingPunct="1">
              <a:lnSpc>
                <a:spcPct val="150000"/>
              </a:lnSpc>
              <a:buFont typeface="Wingdings" panose="05000000000000000000" pitchFamily="2" charset="2"/>
              <a:buChar char="§"/>
            </a:pPr>
            <a:r>
              <a:rPr lang="tr-TR" altLang="tr-TR" sz="2100" dirty="0">
                <a:ea typeface="ＭＳ Ｐゴシック" panose="020B0600070205080204" pitchFamily="34" charset="-128"/>
              </a:rPr>
              <a:t>CFU-GM miktarında ortalama 157 kat (52-3940) artış</a:t>
            </a:r>
          </a:p>
          <a:p>
            <a:pPr lvl="1" algn="just" eaLnBrk="1" hangingPunct="1">
              <a:lnSpc>
                <a:spcPct val="150000"/>
              </a:lnSpc>
              <a:buFont typeface="Wingdings" panose="05000000000000000000" pitchFamily="2" charset="2"/>
              <a:buChar char="§"/>
            </a:pPr>
            <a:r>
              <a:rPr lang="tr-TR" altLang="tr-TR" sz="2100" dirty="0">
                <a:ea typeface="ＭＳ Ｐゴシック" panose="020B0600070205080204" pitchFamily="34" charset="-128"/>
              </a:rPr>
              <a:t>CD34 (+) hücrelerde 22 kat (8-105) artış</a:t>
            </a:r>
          </a:p>
          <a:p>
            <a:pPr lvl="1" algn="just" eaLnBrk="1" hangingPunct="1">
              <a:lnSpc>
                <a:spcPct val="150000"/>
              </a:lnSpc>
              <a:buFont typeface="Wingdings" panose="05000000000000000000" pitchFamily="2" charset="2"/>
              <a:buChar char="§"/>
            </a:pPr>
            <a:r>
              <a:rPr lang="tr-TR" altLang="tr-TR" sz="2100" dirty="0">
                <a:ea typeface="ＭＳ Ｐゴシック" panose="020B0600070205080204" pitchFamily="34" charset="-128"/>
              </a:rPr>
              <a:t>Maksimum CD34+ hücre düzeyi 5. günde görülmekte, </a:t>
            </a:r>
          </a:p>
          <a:p>
            <a:pPr lvl="1" algn="just" eaLnBrk="1" hangingPunct="1">
              <a:lnSpc>
                <a:spcPct val="150000"/>
              </a:lnSpc>
              <a:buFont typeface="Wingdings" panose="05000000000000000000" pitchFamily="2" charset="2"/>
              <a:buChar char="§"/>
            </a:pPr>
            <a:r>
              <a:rPr lang="tr-TR" altLang="tr-TR" sz="2100" dirty="0">
                <a:solidFill>
                  <a:srgbClr val="FF0000"/>
                </a:solidFill>
                <a:ea typeface="ＭＳ Ｐゴシック" panose="020B0600070205080204" pitchFamily="34" charset="-128"/>
              </a:rPr>
              <a:t>7.günden sonra G-CSF verilmesi ilave bir fayda sağlamamakta</a:t>
            </a:r>
          </a:p>
          <a:p>
            <a:pPr algn="just" eaLnBrk="1" hangingPunct="1">
              <a:lnSpc>
                <a:spcPct val="150000"/>
              </a:lnSpc>
              <a:buFont typeface="Wingdings" panose="05000000000000000000" pitchFamily="2" charset="2"/>
              <a:buChar char="§"/>
            </a:pPr>
            <a:r>
              <a:rPr lang="tr-TR" altLang="tr-TR" sz="2400" dirty="0" err="1">
                <a:ea typeface="ＭＳ Ｐゴシック" panose="020B0600070205080204" pitchFamily="34" charset="-128"/>
              </a:rPr>
              <a:t>Allojenik</a:t>
            </a:r>
            <a:r>
              <a:rPr lang="tr-TR" altLang="tr-TR" sz="2400" dirty="0">
                <a:ea typeface="ＭＳ Ｐゴシック" panose="020B0600070205080204" pitchFamily="34" charset="-128"/>
              </a:rPr>
              <a:t> </a:t>
            </a:r>
            <a:r>
              <a:rPr lang="tr-TR" altLang="tr-TR" sz="2400" dirty="0" err="1">
                <a:ea typeface="ＭＳ Ｐゴシック" panose="020B0600070205080204" pitchFamily="34" charset="-128"/>
              </a:rPr>
              <a:t>mobilizasyon</a:t>
            </a:r>
            <a:r>
              <a:rPr lang="tr-TR" altLang="tr-TR" sz="2400" dirty="0">
                <a:ea typeface="ＭＳ Ｐゴシック" panose="020B0600070205080204" pitchFamily="34" charset="-128"/>
              </a:rPr>
              <a:t> için sıklıkla kullanılan protokol; </a:t>
            </a:r>
          </a:p>
          <a:p>
            <a:pPr lvl="1" algn="just" eaLnBrk="1" hangingPunct="1">
              <a:lnSpc>
                <a:spcPct val="150000"/>
              </a:lnSpc>
              <a:buFont typeface="Wingdings" panose="05000000000000000000" pitchFamily="2" charset="2"/>
              <a:buChar char="§"/>
            </a:pPr>
            <a:r>
              <a:rPr lang="tr-TR" altLang="tr-TR" sz="2100" dirty="0">
                <a:solidFill>
                  <a:srgbClr val="FF0000"/>
                </a:solidFill>
                <a:ea typeface="ＭＳ Ｐゴシック" panose="020B0600070205080204" pitchFamily="34" charset="-128"/>
              </a:rPr>
              <a:t>G-CSF= 5-12 </a:t>
            </a:r>
            <a:r>
              <a:rPr lang="tr-TR" altLang="tr-TR" sz="2100" dirty="0">
                <a:solidFill>
                  <a:srgbClr val="FF0000"/>
                </a:solidFill>
                <a:ea typeface="ＭＳ Ｐゴシック" panose="020B0600070205080204" pitchFamily="34" charset="-128"/>
                <a:sym typeface="Symbol" pitchFamily="2" charset="2"/>
              </a:rPr>
              <a:t></a:t>
            </a:r>
            <a:r>
              <a:rPr lang="tr-TR" altLang="tr-TR" sz="2100" dirty="0">
                <a:solidFill>
                  <a:srgbClr val="FF0000"/>
                </a:solidFill>
                <a:ea typeface="ＭＳ Ｐゴシック" panose="020B0600070205080204" pitchFamily="34" charset="-128"/>
              </a:rPr>
              <a:t>g/kg/gün, SC, 5 gün</a:t>
            </a:r>
          </a:p>
        </p:txBody>
      </p:sp>
      <p:sp>
        <p:nvSpPr>
          <p:cNvPr id="79876" name="Text Box 6">
            <a:extLst>
              <a:ext uri="{FF2B5EF4-FFF2-40B4-BE49-F238E27FC236}">
                <a16:creationId xmlns:a16="http://schemas.microsoft.com/office/drawing/2014/main" id="{E5C45C0B-0FA1-1643-AAC9-A6D30DB58C14}"/>
              </a:ext>
            </a:extLst>
          </p:cNvPr>
          <p:cNvSpPr txBox="1">
            <a:spLocks noChangeArrowheads="1"/>
          </p:cNvSpPr>
          <p:nvPr/>
        </p:nvSpPr>
        <p:spPr bwMode="auto">
          <a:xfrm>
            <a:off x="1631951" y="5964238"/>
            <a:ext cx="7173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800">
                <a:latin typeface="Times New Roman" panose="02020603050405020304" pitchFamily="18" charset="0"/>
              </a:rPr>
              <a:t>Ings SJ. Peripheral BSC yield in 400 normal donors mobilised with GCSF : impact of age, sex, donor weight and type of G-CSF used. Br J Haematol 2006;134(5):517-25 </a:t>
            </a:r>
          </a:p>
          <a:p>
            <a:pPr eaLnBrk="1" hangingPunct="1"/>
            <a:r>
              <a:rPr lang="tr-TR" altLang="tr-TR" sz="800">
                <a:latin typeface="Times New Roman" panose="02020603050405020304" pitchFamily="18" charset="0"/>
              </a:rPr>
              <a:t>Grigg AP. Optimizing dose and scheduling of filgrastim for mobilization and collection of PBPC in normal volunteers. Blood 1995;86: 4437-45.</a:t>
            </a:r>
          </a:p>
          <a:p>
            <a:pPr eaLnBrk="1" hangingPunct="1"/>
            <a:r>
              <a:rPr lang="tr-TR" altLang="tr-TR" sz="800">
                <a:latin typeface="Times New Roman" panose="02020603050405020304" pitchFamily="18" charset="0"/>
              </a:rPr>
              <a:t>Mechanic S. Mobilization and Collection of PBSC. Apheresis Principles and Practise, 2nd edition.</a:t>
            </a:r>
          </a:p>
          <a:p>
            <a:pPr eaLnBrk="1" hangingPunct="1"/>
            <a:r>
              <a:rPr lang="tr-TR" altLang="tr-TR" sz="800">
                <a:latin typeface="Times New Roman" panose="02020603050405020304" pitchFamily="18" charset="0"/>
              </a:rPr>
              <a:t>Lane TA. Harvesting and enrichment of HPC mobilized into PB of normal donors by GM-CSF or GCSF: potential role in allogeneic BMT. Blood 1995;85: 275–82</a:t>
            </a:r>
          </a:p>
          <a:p>
            <a:pPr eaLnBrk="1" hangingPunct="1"/>
            <a:r>
              <a:rPr lang="tr-TR" altLang="tr-TR" sz="800">
                <a:latin typeface="Times New Roman" panose="02020603050405020304" pitchFamily="18" charset="0"/>
              </a:rPr>
              <a:t>Dreger P. G-CSF mobilized PBPC for allogeneic transplantation: safety, kinetics of mobilization and composition of the graft..Br J Haematol 1994;87:609-13.</a:t>
            </a:r>
          </a:p>
          <a:p>
            <a:pPr eaLnBrk="1" hangingPunct="1"/>
            <a:r>
              <a:rPr lang="tr-TR" altLang="tr-TR" sz="800">
                <a:latin typeface="Times New Roman" panose="02020603050405020304" pitchFamily="18" charset="0"/>
              </a:rPr>
              <a:t>Schmitz N. Primary transplantation of allogeneic peripheral blood progenitor cells mobilized by filgrastim. Blood 1995, 85: 1666-1672  </a:t>
            </a:r>
          </a:p>
        </p:txBody>
      </p:sp>
    </p:spTree>
    <p:extLst>
      <p:ext uri="{BB962C8B-B14F-4D97-AF65-F5344CB8AC3E}">
        <p14:creationId xmlns:p14="http://schemas.microsoft.com/office/powerpoint/2010/main" val="415672451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A0B81B-4C50-CA47-9A12-3F8F14F25FFD}"/>
              </a:ext>
            </a:extLst>
          </p:cNvPr>
          <p:cNvSpPr>
            <a:spLocks noGrp="1"/>
          </p:cNvSpPr>
          <p:nvPr>
            <p:ph type="title" idx="4294967295"/>
          </p:nvPr>
        </p:nvSpPr>
        <p:spPr>
          <a:xfrm>
            <a:off x="1906587" y="166689"/>
            <a:ext cx="6702425" cy="995362"/>
          </a:xfrm>
          <a:prstGeom prst="rect">
            <a:avLst/>
          </a:prstGeom>
        </p:spPr>
        <p:txBody>
          <a:bodyPr/>
          <a:lstStyle/>
          <a:p>
            <a:pPr eaLnBrk="1" hangingPunct="1">
              <a:defRPr/>
            </a:pPr>
            <a:r>
              <a:rPr lang="tr-TR" altLang="tr-TR" sz="2800" b="1" dirty="0">
                <a:effectLst>
                  <a:outerShdw blurRad="38100" dist="38100" dir="2700000" algn="tl">
                    <a:srgbClr val="C0C0C0"/>
                  </a:outerShdw>
                </a:effectLst>
                <a:latin typeface="+mn-lt"/>
                <a:ea typeface="ＭＳ Ｐゴシック" panose="020B0600070205080204" pitchFamily="34" charset="-128"/>
              </a:rPr>
              <a:t>G-CSF </a:t>
            </a:r>
            <a:br>
              <a:rPr lang="tr-TR" altLang="tr-TR" sz="2800" b="1" dirty="0">
                <a:effectLst>
                  <a:outerShdw blurRad="38100" dist="38100" dir="2700000" algn="tl">
                    <a:srgbClr val="C0C0C0"/>
                  </a:outerShdw>
                </a:effectLst>
                <a:latin typeface="+mn-lt"/>
                <a:ea typeface="ＭＳ Ｐゴシック" panose="020B0600070205080204" pitchFamily="34" charset="-128"/>
              </a:rPr>
            </a:br>
            <a:r>
              <a:rPr lang="tr-TR" altLang="tr-TR" sz="3600" b="1" dirty="0">
                <a:effectLst>
                  <a:outerShdw blurRad="38100" dist="38100" dir="2700000" algn="tl">
                    <a:srgbClr val="C0C0C0"/>
                  </a:outerShdw>
                </a:effectLst>
                <a:latin typeface="+mn-lt"/>
                <a:ea typeface="ＭＳ Ｐゴシック" panose="020B0600070205080204" pitchFamily="34" charset="-128"/>
              </a:rPr>
              <a:t>Tipi önemli mi? </a:t>
            </a:r>
            <a:r>
              <a:rPr lang="tr-TR" altLang="tr-TR" sz="3600" b="1" dirty="0" err="1">
                <a:effectLst>
                  <a:outerShdw blurRad="38100" dist="38100" dir="2700000" algn="tl">
                    <a:srgbClr val="C0C0C0"/>
                  </a:outerShdw>
                </a:effectLst>
                <a:latin typeface="+mn-lt"/>
                <a:ea typeface="ＭＳ Ｐゴシック" panose="020B0600070205080204" pitchFamily="34" charset="-128"/>
              </a:rPr>
              <a:t>Otolog</a:t>
            </a:r>
            <a:endParaRPr lang="tr-TR" altLang="tr-TR" sz="3600" b="1" dirty="0">
              <a:effectLst>
                <a:outerShdw blurRad="38100" dist="38100" dir="2700000" algn="tl">
                  <a:srgbClr val="C0C0C0"/>
                </a:outerShdw>
              </a:effectLst>
              <a:latin typeface="+mn-lt"/>
              <a:ea typeface="ＭＳ Ｐゴシック" panose="020B0600070205080204" pitchFamily="34" charset="-128"/>
            </a:endParaRPr>
          </a:p>
        </p:txBody>
      </p:sp>
      <p:sp>
        <p:nvSpPr>
          <p:cNvPr id="82946" name="Rectangle 3">
            <a:extLst>
              <a:ext uri="{FF2B5EF4-FFF2-40B4-BE49-F238E27FC236}">
                <a16:creationId xmlns:a16="http://schemas.microsoft.com/office/drawing/2014/main" id="{B13740CB-9C04-E649-9C76-039926963DA0}"/>
              </a:ext>
            </a:extLst>
          </p:cNvPr>
          <p:cNvSpPr>
            <a:spLocks noGrp="1"/>
          </p:cNvSpPr>
          <p:nvPr>
            <p:ph type="body" idx="4294967295"/>
          </p:nvPr>
        </p:nvSpPr>
        <p:spPr bwMode="auto">
          <a:xfrm>
            <a:off x="1774826" y="1196976"/>
            <a:ext cx="8353425" cy="2087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lnSpc>
                <a:spcPct val="150000"/>
              </a:lnSpc>
            </a:pPr>
            <a:r>
              <a:rPr lang="tr-TR" altLang="tr-TR" sz="1600" dirty="0" err="1">
                <a:ea typeface="ＭＳ Ｐゴシック" panose="020B0600070205080204" pitchFamily="34" charset="-128"/>
              </a:rPr>
              <a:t>Kopf</a:t>
            </a:r>
            <a:r>
              <a:rPr lang="tr-TR" altLang="tr-TR" sz="1600" dirty="0">
                <a:ea typeface="ＭＳ Ｐゴシック" panose="020B0600070205080204" pitchFamily="34" charset="-128"/>
              </a:rPr>
              <a:t> ve ark</a:t>
            </a:r>
          </a:p>
          <a:p>
            <a:pPr lvl="1" eaLnBrk="1" hangingPunct="1">
              <a:lnSpc>
                <a:spcPct val="150000"/>
              </a:lnSpc>
            </a:pPr>
            <a:r>
              <a:rPr lang="tr-TR" altLang="tr-TR" sz="1600" dirty="0">
                <a:ea typeface="ＭＳ Ｐゴシック" panose="020B0600070205080204" pitchFamily="34" charset="-128"/>
              </a:rPr>
              <a:t>103 hematolojik </a:t>
            </a:r>
            <a:r>
              <a:rPr lang="tr-TR" altLang="tr-TR" sz="1600" dirty="0" err="1">
                <a:ea typeface="ＭＳ Ｐゴシック" panose="020B0600070205080204" pitchFamily="34" charset="-128"/>
              </a:rPr>
              <a:t>maligniteli</a:t>
            </a:r>
            <a:r>
              <a:rPr lang="tr-TR" altLang="tr-TR" sz="1600" dirty="0">
                <a:ea typeface="ＭＳ Ｐゴシック" panose="020B0600070205080204" pitchFamily="34" charset="-128"/>
              </a:rPr>
              <a:t> veya </a:t>
            </a:r>
            <a:r>
              <a:rPr lang="tr-TR" altLang="tr-TR" sz="1600" dirty="0" err="1">
                <a:ea typeface="ＭＳ Ｐゴシック" panose="020B0600070205080204" pitchFamily="34" charset="-128"/>
              </a:rPr>
              <a:t>solid</a:t>
            </a:r>
            <a:r>
              <a:rPr lang="tr-TR" altLang="tr-TR" sz="1600" dirty="0">
                <a:ea typeface="ＭＳ Ｐゴシック" panose="020B0600070205080204" pitchFamily="34" charset="-128"/>
              </a:rPr>
              <a:t> tümörlü hasta</a:t>
            </a:r>
          </a:p>
          <a:p>
            <a:pPr lvl="1" eaLnBrk="1" hangingPunct="1">
              <a:lnSpc>
                <a:spcPct val="150000"/>
              </a:lnSpc>
            </a:pPr>
            <a:r>
              <a:rPr lang="tr-TR" altLang="tr-TR" sz="1600" dirty="0">
                <a:ea typeface="ＭＳ Ｐゴシック" panose="020B0600070205080204" pitchFamily="34" charset="-128"/>
              </a:rPr>
              <a:t>Kemoterapi sonrası </a:t>
            </a:r>
            <a:r>
              <a:rPr lang="tr-TR" altLang="tr-TR" sz="1600" dirty="0" err="1" smtClean="0">
                <a:ea typeface="ＭＳ Ｐゴシック" panose="020B0600070205080204" pitchFamily="34" charset="-128"/>
              </a:rPr>
              <a:t>lenograstim</a:t>
            </a:r>
            <a:r>
              <a:rPr lang="tr-TR" altLang="tr-TR" sz="1600" dirty="0" smtClean="0">
                <a:ea typeface="ＭＳ Ｐゴシック" panose="020B0600070205080204" pitchFamily="34" charset="-128"/>
              </a:rPr>
              <a:t> (EMA onayı var, FDA onayı yok), </a:t>
            </a:r>
            <a:r>
              <a:rPr lang="tr-TR" altLang="tr-TR" sz="1600" dirty="0" err="1" smtClean="0">
                <a:ea typeface="ＭＳ Ｐゴシック" panose="020B0600070205080204" pitchFamily="34" charset="-128"/>
              </a:rPr>
              <a:t>filgrastim</a:t>
            </a:r>
            <a:r>
              <a:rPr lang="tr-TR" altLang="tr-TR" sz="1600" dirty="0" smtClean="0">
                <a:ea typeface="ＭＳ Ｐゴシック" panose="020B0600070205080204" pitchFamily="34" charset="-128"/>
              </a:rPr>
              <a:t> (FDA ve EMA onayı mevcut) </a:t>
            </a:r>
            <a:r>
              <a:rPr lang="tr-TR" altLang="tr-TR" sz="1600" dirty="0">
                <a:ea typeface="ＭＳ Ｐゴシック" panose="020B0600070205080204" pitchFamily="34" charset="-128"/>
              </a:rPr>
              <a:t>ve </a:t>
            </a:r>
            <a:r>
              <a:rPr lang="tr-TR" altLang="tr-TR" sz="1600" dirty="0" err="1">
                <a:ea typeface="ＭＳ Ｐゴシック" panose="020B0600070205080204" pitchFamily="34" charset="-128"/>
              </a:rPr>
              <a:t>molgrastim</a:t>
            </a:r>
            <a:r>
              <a:rPr lang="tr-TR" altLang="tr-TR" sz="1600" dirty="0">
                <a:ea typeface="ＭＳ Ｐゴシック" panose="020B0600070205080204" pitchFamily="34" charset="-128"/>
              </a:rPr>
              <a:t> verilmiş</a:t>
            </a:r>
          </a:p>
          <a:p>
            <a:pPr lvl="1" eaLnBrk="1" hangingPunct="1">
              <a:lnSpc>
                <a:spcPct val="150000"/>
              </a:lnSpc>
            </a:pPr>
            <a:r>
              <a:rPr lang="tr-TR" altLang="tr-TR" sz="1600" dirty="0" err="1">
                <a:ea typeface="ＭＳ Ｐゴシック" panose="020B0600070205080204" pitchFamily="34" charset="-128"/>
              </a:rPr>
              <a:t>Afereze</a:t>
            </a:r>
            <a:r>
              <a:rPr lang="tr-TR" altLang="tr-TR" sz="1600" dirty="0">
                <a:ea typeface="ＭＳ Ｐゴシック" panose="020B0600070205080204" pitchFamily="34" charset="-128"/>
              </a:rPr>
              <a:t> başlama günü </a:t>
            </a:r>
            <a:r>
              <a:rPr lang="tr-TR" altLang="tr-TR" sz="1600" dirty="0" err="1">
                <a:ea typeface="ＭＳ Ｐゴシック" panose="020B0600070205080204" pitchFamily="34" charset="-128"/>
              </a:rPr>
              <a:t>lenograstim</a:t>
            </a:r>
            <a:r>
              <a:rPr lang="tr-TR" altLang="tr-TR" sz="1600" dirty="0">
                <a:ea typeface="ＭＳ Ｐゴシック" panose="020B0600070205080204" pitchFamily="34" charset="-128"/>
              </a:rPr>
              <a:t> kolunda daha erken </a:t>
            </a:r>
          </a:p>
          <a:p>
            <a:pPr lvl="1" eaLnBrk="1" hangingPunct="1">
              <a:lnSpc>
                <a:spcPct val="150000"/>
              </a:lnSpc>
            </a:pPr>
            <a:r>
              <a:rPr lang="tr-TR" altLang="tr-TR" sz="1800" b="1" dirty="0">
                <a:solidFill>
                  <a:srgbClr val="FF0000"/>
                </a:solidFill>
                <a:ea typeface="ＭＳ Ｐゴシック" panose="020B0600070205080204" pitchFamily="34" charset="-128"/>
              </a:rPr>
              <a:t>Her üç tip G-CSF ile elde edilen CD34+hücre miktarı benzer </a:t>
            </a:r>
          </a:p>
        </p:txBody>
      </p:sp>
      <p:sp>
        <p:nvSpPr>
          <p:cNvPr id="82948" name="Text Box 6">
            <a:extLst>
              <a:ext uri="{FF2B5EF4-FFF2-40B4-BE49-F238E27FC236}">
                <a16:creationId xmlns:a16="http://schemas.microsoft.com/office/drawing/2014/main" id="{575D95B0-99F7-C54D-9815-E64A7D6D73FF}"/>
              </a:ext>
            </a:extLst>
          </p:cNvPr>
          <p:cNvSpPr txBox="1">
            <a:spLocks noChangeArrowheads="1"/>
          </p:cNvSpPr>
          <p:nvPr/>
        </p:nvSpPr>
        <p:spPr bwMode="auto">
          <a:xfrm>
            <a:off x="1558926" y="6456364"/>
            <a:ext cx="9313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200">
                <a:latin typeface="Times New Roman" panose="02020603050405020304" pitchFamily="18" charset="0"/>
              </a:rPr>
              <a:t>Kopf B. A randomized study comparing filgrastim versus lenograstim  plus CT for PBPC mobilization. Bone Marrow Transplant 2006;38(6):407-12 </a:t>
            </a:r>
          </a:p>
        </p:txBody>
      </p:sp>
      <p:sp>
        <p:nvSpPr>
          <p:cNvPr id="670724" name="AutoShape 4">
            <a:extLst>
              <a:ext uri="{FF2B5EF4-FFF2-40B4-BE49-F238E27FC236}">
                <a16:creationId xmlns:a16="http://schemas.microsoft.com/office/drawing/2014/main" id="{B06120BB-D1D0-C943-80C9-8CE66E51FDF2}"/>
              </a:ext>
            </a:extLst>
          </p:cNvPr>
          <p:cNvSpPr>
            <a:spLocks noChangeArrowheads="1"/>
          </p:cNvSpPr>
          <p:nvPr/>
        </p:nvSpPr>
        <p:spPr bwMode="gray">
          <a:xfrm>
            <a:off x="3995738" y="3319464"/>
            <a:ext cx="1109662" cy="574675"/>
          </a:xfrm>
          <a:prstGeom prst="roundRect">
            <a:avLst>
              <a:gd name="adj" fmla="val 50000"/>
            </a:avLst>
          </a:prstGeom>
          <a:solidFill>
            <a:schemeClr val="bg1"/>
          </a:solidFill>
          <a:ln w="38100">
            <a:solidFill>
              <a:srgbClr val="000066"/>
            </a:solidFill>
            <a:round/>
            <a:headEnd/>
            <a:tailEnd/>
          </a:ln>
          <a:effectLst>
            <a:outerShdw dist="63500" dir="3187806" algn="ctr" rotWithShape="0">
              <a:schemeClr val="bg2"/>
            </a:outerShdw>
          </a:effectLst>
        </p:spPr>
        <p:txBody>
          <a:bodyPr wrap="none" anchor="ctr"/>
          <a:lstStyle/>
          <a:p>
            <a:pPr algn="ctr" eaLnBrk="1" hangingPunct="1">
              <a:defRPr/>
            </a:pPr>
            <a:r>
              <a:rPr lang="tr-TR" b="1">
                <a:solidFill>
                  <a:srgbClr val="FF0000"/>
                </a:solidFill>
                <a:latin typeface="Times New Roman"/>
                <a:cs typeface="Times New Roman"/>
              </a:rPr>
              <a:t>Toplam</a:t>
            </a:r>
            <a:endParaRPr lang="en-US" b="1">
              <a:solidFill>
                <a:srgbClr val="FF0000"/>
              </a:solidFill>
              <a:latin typeface="Times New Roman"/>
              <a:cs typeface="Times New Roman"/>
            </a:endParaRPr>
          </a:p>
        </p:txBody>
      </p:sp>
      <p:sp>
        <p:nvSpPr>
          <p:cNvPr id="670725" name="AutoShape 5">
            <a:extLst>
              <a:ext uri="{FF2B5EF4-FFF2-40B4-BE49-F238E27FC236}">
                <a16:creationId xmlns:a16="http://schemas.microsoft.com/office/drawing/2014/main" id="{AA1B178B-63CF-F547-A03A-5A8E1A05ABFE}"/>
              </a:ext>
            </a:extLst>
          </p:cNvPr>
          <p:cNvSpPr>
            <a:spLocks noChangeArrowheads="1"/>
          </p:cNvSpPr>
          <p:nvPr/>
        </p:nvSpPr>
        <p:spPr bwMode="gray">
          <a:xfrm>
            <a:off x="5395914" y="3319464"/>
            <a:ext cx="1081087" cy="574675"/>
          </a:xfrm>
          <a:prstGeom prst="roundRect">
            <a:avLst>
              <a:gd name="adj" fmla="val 50000"/>
            </a:avLst>
          </a:prstGeom>
          <a:solidFill>
            <a:schemeClr val="bg1"/>
          </a:solidFill>
          <a:ln w="38100">
            <a:solidFill>
              <a:srgbClr val="000066"/>
            </a:solidFill>
            <a:round/>
            <a:headEnd/>
            <a:tailEnd/>
          </a:ln>
          <a:effectLst>
            <a:outerShdw dist="63500" dir="3187806" algn="ctr" rotWithShape="0">
              <a:schemeClr val="bg2"/>
            </a:outerShdw>
          </a:effectLst>
        </p:spPr>
        <p:txBody>
          <a:bodyPr wrap="none" anchor="ctr"/>
          <a:lstStyle/>
          <a:p>
            <a:pPr algn="ctr" eaLnBrk="1" hangingPunct="1">
              <a:defRPr/>
            </a:pPr>
            <a:r>
              <a:rPr lang="tr-TR" b="1">
                <a:solidFill>
                  <a:srgbClr val="FF0000"/>
                </a:solidFill>
                <a:latin typeface="Times New Roman"/>
                <a:cs typeface="Times New Roman"/>
              </a:rPr>
              <a:t>Filgrastim</a:t>
            </a:r>
            <a:endParaRPr lang="en-US" b="1">
              <a:solidFill>
                <a:srgbClr val="FF0000"/>
              </a:solidFill>
              <a:latin typeface="Times New Roman"/>
              <a:cs typeface="Times New Roman"/>
            </a:endParaRPr>
          </a:p>
        </p:txBody>
      </p:sp>
      <p:sp>
        <p:nvSpPr>
          <p:cNvPr id="670726" name="AutoShape 6">
            <a:extLst>
              <a:ext uri="{FF2B5EF4-FFF2-40B4-BE49-F238E27FC236}">
                <a16:creationId xmlns:a16="http://schemas.microsoft.com/office/drawing/2014/main" id="{7617FB80-EA9C-8747-85AC-2853AF2F2F86}"/>
              </a:ext>
            </a:extLst>
          </p:cNvPr>
          <p:cNvSpPr>
            <a:spLocks noChangeArrowheads="1"/>
          </p:cNvSpPr>
          <p:nvPr/>
        </p:nvSpPr>
        <p:spPr bwMode="gray">
          <a:xfrm>
            <a:off x="8153400" y="3319464"/>
            <a:ext cx="1219200" cy="574675"/>
          </a:xfrm>
          <a:prstGeom prst="roundRect">
            <a:avLst>
              <a:gd name="adj" fmla="val 50000"/>
            </a:avLst>
          </a:prstGeom>
          <a:solidFill>
            <a:schemeClr val="bg1"/>
          </a:solidFill>
          <a:ln w="38100">
            <a:solidFill>
              <a:srgbClr val="000066"/>
            </a:solidFill>
            <a:round/>
            <a:headEnd/>
            <a:tailEnd/>
          </a:ln>
          <a:effectLst>
            <a:outerShdw dist="63500" dir="3187806" algn="ctr" rotWithShape="0">
              <a:schemeClr val="bg2"/>
            </a:outerShdw>
          </a:effectLst>
        </p:spPr>
        <p:txBody>
          <a:bodyPr wrap="none" anchor="ctr"/>
          <a:lstStyle/>
          <a:p>
            <a:pPr algn="ctr" eaLnBrk="1" hangingPunct="1">
              <a:defRPr/>
            </a:pPr>
            <a:r>
              <a:rPr lang="tr-TR" b="1">
                <a:solidFill>
                  <a:srgbClr val="FF0000"/>
                </a:solidFill>
                <a:latin typeface="Times New Roman"/>
                <a:cs typeface="Times New Roman"/>
              </a:rPr>
              <a:t>Molgrastim</a:t>
            </a:r>
            <a:endParaRPr lang="en-US" b="1">
              <a:solidFill>
                <a:srgbClr val="FF0000"/>
              </a:solidFill>
              <a:latin typeface="Times New Roman"/>
              <a:cs typeface="Times New Roman"/>
            </a:endParaRPr>
          </a:p>
        </p:txBody>
      </p:sp>
      <p:grpSp>
        <p:nvGrpSpPr>
          <p:cNvPr id="64521" name="Group 7">
            <a:extLst>
              <a:ext uri="{FF2B5EF4-FFF2-40B4-BE49-F238E27FC236}">
                <a16:creationId xmlns:a16="http://schemas.microsoft.com/office/drawing/2014/main" id="{B8BF208F-8795-134F-8B92-F1986147AC48}"/>
              </a:ext>
            </a:extLst>
          </p:cNvPr>
          <p:cNvGrpSpPr>
            <a:grpSpLocks/>
          </p:cNvGrpSpPr>
          <p:nvPr/>
        </p:nvGrpSpPr>
        <p:grpSpPr bwMode="auto">
          <a:xfrm>
            <a:off x="1676400" y="4122738"/>
            <a:ext cx="2133600" cy="2311400"/>
            <a:chOff x="-480" y="2496"/>
            <a:chExt cx="1440" cy="1456"/>
          </a:xfrm>
          <a:solidFill>
            <a:schemeClr val="bg1"/>
          </a:solidFill>
        </p:grpSpPr>
        <p:sp>
          <p:nvSpPr>
            <p:cNvPr id="64558" name="Rectangle 8">
              <a:extLst>
                <a:ext uri="{FF2B5EF4-FFF2-40B4-BE49-F238E27FC236}">
                  <a16:creationId xmlns:a16="http://schemas.microsoft.com/office/drawing/2014/main" id="{FD44ACEE-90D0-8C4E-B273-75C4CC8E30EA}"/>
                </a:ext>
              </a:extLst>
            </p:cNvPr>
            <p:cNvSpPr>
              <a:spLocks noChangeArrowheads="1"/>
            </p:cNvSpPr>
            <p:nvPr/>
          </p:nvSpPr>
          <p:spPr bwMode="auto">
            <a:xfrm>
              <a:off x="-480" y="3473"/>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CD34+ hücre x10e6/kg</a:t>
              </a:r>
            </a:p>
          </p:txBody>
        </p:sp>
        <p:sp>
          <p:nvSpPr>
            <p:cNvPr id="64559" name="Rectangle 9">
              <a:extLst>
                <a:ext uri="{FF2B5EF4-FFF2-40B4-BE49-F238E27FC236}">
                  <a16:creationId xmlns:a16="http://schemas.microsoft.com/office/drawing/2014/main" id="{0F5FDFC4-2655-D84A-B6DB-461F17AAD49C}"/>
                </a:ext>
              </a:extLst>
            </p:cNvPr>
            <p:cNvSpPr>
              <a:spLocks noChangeArrowheads="1"/>
            </p:cNvSpPr>
            <p:nvPr/>
          </p:nvSpPr>
          <p:spPr bwMode="auto">
            <a:xfrm>
              <a:off x="-480" y="3224"/>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İlk aferez günü</a:t>
              </a:r>
            </a:p>
          </p:txBody>
        </p:sp>
        <p:sp>
          <p:nvSpPr>
            <p:cNvPr id="64560" name="Rectangle 10">
              <a:extLst>
                <a:ext uri="{FF2B5EF4-FFF2-40B4-BE49-F238E27FC236}">
                  <a16:creationId xmlns:a16="http://schemas.microsoft.com/office/drawing/2014/main" id="{DE820421-5AAE-034E-B4E0-900BBD7E4AD0}"/>
                </a:ext>
              </a:extLst>
            </p:cNvPr>
            <p:cNvSpPr>
              <a:spLocks noChangeArrowheads="1"/>
            </p:cNvSpPr>
            <p:nvPr/>
          </p:nvSpPr>
          <p:spPr bwMode="auto">
            <a:xfrm>
              <a:off x="-480" y="2975"/>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Ort aferez sayısı</a:t>
              </a:r>
            </a:p>
          </p:txBody>
        </p:sp>
        <p:sp>
          <p:nvSpPr>
            <p:cNvPr id="64561" name="Rectangle 11">
              <a:extLst>
                <a:ext uri="{FF2B5EF4-FFF2-40B4-BE49-F238E27FC236}">
                  <a16:creationId xmlns:a16="http://schemas.microsoft.com/office/drawing/2014/main" id="{D2AEBF4D-B367-CB4F-B42D-0ABC13856D03}"/>
                </a:ext>
              </a:extLst>
            </p:cNvPr>
            <p:cNvSpPr>
              <a:spLocks noChangeArrowheads="1"/>
            </p:cNvSpPr>
            <p:nvPr/>
          </p:nvSpPr>
          <p:spPr bwMode="auto">
            <a:xfrm>
              <a:off x="-480" y="2496"/>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dirty="0">
                  <a:solidFill>
                    <a:srgbClr val="FF0000"/>
                  </a:solidFill>
                  <a:latin typeface="Times New Roman"/>
                  <a:ea typeface="ＭＳ Ｐゴシック" charset="0"/>
                  <a:cs typeface="Times New Roman"/>
                </a:rPr>
                <a:t>n</a:t>
              </a:r>
            </a:p>
            <a:p>
              <a:pPr algn="ctr">
                <a:lnSpc>
                  <a:spcPct val="90000"/>
                </a:lnSpc>
                <a:spcBef>
                  <a:spcPct val="20000"/>
                </a:spcBef>
                <a:buClr>
                  <a:schemeClr val="accent1"/>
                </a:buClr>
                <a:buFont typeface="Bullets2" charset="0"/>
                <a:buNone/>
                <a:defRPr/>
              </a:pPr>
              <a:r>
                <a:rPr lang="tr-TR" b="1" dirty="0">
                  <a:solidFill>
                    <a:srgbClr val="FF0000"/>
                  </a:solidFill>
                  <a:latin typeface="Times New Roman"/>
                  <a:ea typeface="ＭＳ Ｐゴシック" charset="0"/>
                  <a:cs typeface="Times New Roman"/>
                </a:rPr>
                <a:t>(%)</a:t>
              </a:r>
            </a:p>
          </p:txBody>
        </p:sp>
        <p:sp>
          <p:nvSpPr>
            <p:cNvPr id="64562" name="Line 12">
              <a:extLst>
                <a:ext uri="{FF2B5EF4-FFF2-40B4-BE49-F238E27FC236}">
                  <a16:creationId xmlns:a16="http://schemas.microsoft.com/office/drawing/2014/main" id="{86D3B9C4-E3F0-114B-ACE4-4626EA0B9DE3}"/>
                </a:ext>
              </a:extLst>
            </p:cNvPr>
            <p:cNvSpPr>
              <a:spLocks noChangeShapeType="1"/>
            </p:cNvSpPr>
            <p:nvPr/>
          </p:nvSpPr>
          <p:spPr bwMode="auto">
            <a:xfrm>
              <a:off x="960" y="2496"/>
              <a:ext cx="0" cy="1456"/>
            </a:xfrm>
            <a:prstGeom prst="line">
              <a:avLst/>
            </a:prstGeom>
            <a:grpFill/>
            <a:ln w="38100">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sp>
          <p:nvSpPr>
            <p:cNvPr id="64563" name="Line 13">
              <a:extLst>
                <a:ext uri="{FF2B5EF4-FFF2-40B4-BE49-F238E27FC236}">
                  <a16:creationId xmlns:a16="http://schemas.microsoft.com/office/drawing/2014/main" id="{EBD4BE57-DA13-1146-BA56-EFCD1DC2796D}"/>
                </a:ext>
              </a:extLst>
            </p:cNvPr>
            <p:cNvSpPr>
              <a:spLocks noChangeShapeType="1"/>
            </p:cNvSpPr>
            <p:nvPr/>
          </p:nvSpPr>
          <p:spPr bwMode="auto">
            <a:xfrm>
              <a:off x="-480" y="2496"/>
              <a:ext cx="0" cy="1456"/>
            </a:xfrm>
            <a:prstGeom prst="line">
              <a:avLst/>
            </a:prstGeom>
            <a:grpFill/>
            <a:ln w="38100" cap="sq">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grpSp>
      <p:sp>
        <p:nvSpPr>
          <p:cNvPr id="670734" name="AutoShape 14">
            <a:extLst>
              <a:ext uri="{FF2B5EF4-FFF2-40B4-BE49-F238E27FC236}">
                <a16:creationId xmlns:a16="http://schemas.microsoft.com/office/drawing/2014/main" id="{9FB782FC-7925-DB4A-B2A7-21942A957609}"/>
              </a:ext>
            </a:extLst>
          </p:cNvPr>
          <p:cNvSpPr>
            <a:spLocks noChangeArrowheads="1"/>
          </p:cNvSpPr>
          <p:nvPr/>
        </p:nvSpPr>
        <p:spPr bwMode="gray">
          <a:xfrm>
            <a:off x="6705600" y="3284538"/>
            <a:ext cx="1295400" cy="609600"/>
          </a:xfrm>
          <a:prstGeom prst="roundRect">
            <a:avLst>
              <a:gd name="adj" fmla="val 50000"/>
            </a:avLst>
          </a:prstGeom>
          <a:solidFill>
            <a:schemeClr val="bg1"/>
          </a:solidFill>
          <a:ln w="38100">
            <a:solidFill>
              <a:srgbClr val="000066"/>
            </a:solidFill>
            <a:round/>
            <a:headEnd/>
            <a:tailEnd/>
          </a:ln>
          <a:effectLst>
            <a:outerShdw dist="63500" dir="3187806" algn="ctr" rotWithShape="0">
              <a:schemeClr val="bg2"/>
            </a:outerShdw>
          </a:effectLst>
        </p:spPr>
        <p:txBody>
          <a:bodyPr wrap="none" anchor="ctr"/>
          <a:lstStyle/>
          <a:p>
            <a:pPr algn="ctr" eaLnBrk="1" hangingPunct="1">
              <a:defRPr/>
            </a:pPr>
            <a:r>
              <a:rPr lang="tr-TR" b="1">
                <a:solidFill>
                  <a:srgbClr val="FF0000"/>
                </a:solidFill>
                <a:latin typeface="Times New Roman"/>
                <a:cs typeface="Times New Roman"/>
              </a:rPr>
              <a:t>Lenograstim</a:t>
            </a:r>
            <a:endParaRPr lang="en-US" b="1">
              <a:solidFill>
                <a:srgbClr val="FF0000"/>
              </a:solidFill>
              <a:latin typeface="Times New Roman"/>
              <a:cs typeface="Times New Roman"/>
            </a:endParaRPr>
          </a:p>
        </p:txBody>
      </p:sp>
      <p:grpSp>
        <p:nvGrpSpPr>
          <p:cNvPr id="64523" name="Group 15">
            <a:extLst>
              <a:ext uri="{FF2B5EF4-FFF2-40B4-BE49-F238E27FC236}">
                <a16:creationId xmlns:a16="http://schemas.microsoft.com/office/drawing/2014/main" id="{7CAB06CA-1367-BC48-97E2-B2B9FD1A5353}"/>
              </a:ext>
            </a:extLst>
          </p:cNvPr>
          <p:cNvGrpSpPr>
            <a:grpSpLocks/>
          </p:cNvGrpSpPr>
          <p:nvPr/>
        </p:nvGrpSpPr>
        <p:grpSpPr bwMode="auto">
          <a:xfrm>
            <a:off x="3906838" y="4122738"/>
            <a:ext cx="1350962" cy="2311400"/>
            <a:chOff x="-480" y="2496"/>
            <a:chExt cx="1440" cy="1456"/>
          </a:xfrm>
          <a:solidFill>
            <a:schemeClr val="bg1"/>
          </a:solidFill>
        </p:grpSpPr>
        <p:sp>
          <p:nvSpPr>
            <p:cNvPr id="64552" name="Rectangle 16">
              <a:extLst>
                <a:ext uri="{FF2B5EF4-FFF2-40B4-BE49-F238E27FC236}">
                  <a16:creationId xmlns:a16="http://schemas.microsoft.com/office/drawing/2014/main" id="{7EFE97C7-232F-3C47-BDCD-DD31C97B1B0C}"/>
                </a:ext>
              </a:extLst>
            </p:cNvPr>
            <p:cNvSpPr>
              <a:spLocks noChangeArrowheads="1"/>
            </p:cNvSpPr>
            <p:nvPr/>
          </p:nvSpPr>
          <p:spPr bwMode="auto">
            <a:xfrm>
              <a:off x="-480" y="3473"/>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5,8 </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(0,5-31,6)</a:t>
              </a:r>
            </a:p>
          </p:txBody>
        </p:sp>
        <p:sp>
          <p:nvSpPr>
            <p:cNvPr id="64553" name="Rectangle 17">
              <a:extLst>
                <a:ext uri="{FF2B5EF4-FFF2-40B4-BE49-F238E27FC236}">
                  <a16:creationId xmlns:a16="http://schemas.microsoft.com/office/drawing/2014/main" id="{DEF42FF3-5068-0240-988E-9A05172FDBE0}"/>
                </a:ext>
              </a:extLst>
            </p:cNvPr>
            <p:cNvSpPr>
              <a:spLocks noChangeArrowheads="1"/>
            </p:cNvSpPr>
            <p:nvPr/>
          </p:nvSpPr>
          <p:spPr bwMode="auto">
            <a:xfrm>
              <a:off x="-480" y="3224"/>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13 (10-20)</a:t>
              </a:r>
            </a:p>
          </p:txBody>
        </p:sp>
        <p:sp>
          <p:nvSpPr>
            <p:cNvPr id="64554" name="Rectangle 18">
              <a:extLst>
                <a:ext uri="{FF2B5EF4-FFF2-40B4-BE49-F238E27FC236}">
                  <a16:creationId xmlns:a16="http://schemas.microsoft.com/office/drawing/2014/main" id="{E2A98896-7244-6A43-ABFC-75D3D3F2A286}"/>
                </a:ext>
              </a:extLst>
            </p:cNvPr>
            <p:cNvSpPr>
              <a:spLocks noChangeArrowheads="1"/>
            </p:cNvSpPr>
            <p:nvPr/>
          </p:nvSpPr>
          <p:spPr bwMode="auto">
            <a:xfrm>
              <a:off x="-480" y="2975"/>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 (1-3)</a:t>
              </a:r>
            </a:p>
          </p:txBody>
        </p:sp>
        <p:sp>
          <p:nvSpPr>
            <p:cNvPr id="64555" name="Rectangle 19">
              <a:extLst>
                <a:ext uri="{FF2B5EF4-FFF2-40B4-BE49-F238E27FC236}">
                  <a16:creationId xmlns:a16="http://schemas.microsoft.com/office/drawing/2014/main" id="{6BECEA71-66EF-904D-ACD6-46EE61A8F8BE}"/>
                </a:ext>
              </a:extLst>
            </p:cNvPr>
            <p:cNvSpPr>
              <a:spLocks noChangeArrowheads="1"/>
            </p:cNvSpPr>
            <p:nvPr/>
          </p:nvSpPr>
          <p:spPr bwMode="auto">
            <a:xfrm>
              <a:off x="-480" y="2496"/>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82 </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 100)</a:t>
              </a:r>
            </a:p>
          </p:txBody>
        </p:sp>
        <p:sp>
          <p:nvSpPr>
            <p:cNvPr id="64556" name="Line 20">
              <a:extLst>
                <a:ext uri="{FF2B5EF4-FFF2-40B4-BE49-F238E27FC236}">
                  <a16:creationId xmlns:a16="http://schemas.microsoft.com/office/drawing/2014/main" id="{0B420BAB-7834-914D-9BBC-CB8476A659F2}"/>
                </a:ext>
              </a:extLst>
            </p:cNvPr>
            <p:cNvSpPr>
              <a:spLocks noChangeShapeType="1"/>
            </p:cNvSpPr>
            <p:nvPr/>
          </p:nvSpPr>
          <p:spPr bwMode="auto">
            <a:xfrm>
              <a:off x="960" y="2496"/>
              <a:ext cx="0" cy="1456"/>
            </a:xfrm>
            <a:prstGeom prst="line">
              <a:avLst/>
            </a:prstGeom>
            <a:grpFill/>
            <a:ln w="38100">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sp>
          <p:nvSpPr>
            <p:cNvPr id="64557" name="Line 21">
              <a:extLst>
                <a:ext uri="{FF2B5EF4-FFF2-40B4-BE49-F238E27FC236}">
                  <a16:creationId xmlns:a16="http://schemas.microsoft.com/office/drawing/2014/main" id="{58580BFB-B765-CC4D-B255-9B82B70A41D9}"/>
                </a:ext>
              </a:extLst>
            </p:cNvPr>
            <p:cNvSpPr>
              <a:spLocks noChangeShapeType="1"/>
            </p:cNvSpPr>
            <p:nvPr/>
          </p:nvSpPr>
          <p:spPr bwMode="auto">
            <a:xfrm>
              <a:off x="-480" y="2496"/>
              <a:ext cx="0" cy="1456"/>
            </a:xfrm>
            <a:prstGeom prst="line">
              <a:avLst/>
            </a:prstGeom>
            <a:grpFill/>
            <a:ln w="38100" cap="sq">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grpSp>
      <p:grpSp>
        <p:nvGrpSpPr>
          <p:cNvPr id="64524" name="Group 22">
            <a:extLst>
              <a:ext uri="{FF2B5EF4-FFF2-40B4-BE49-F238E27FC236}">
                <a16:creationId xmlns:a16="http://schemas.microsoft.com/office/drawing/2014/main" id="{E6531A5C-4FC3-CD4A-B3BA-92C27E16F156}"/>
              </a:ext>
            </a:extLst>
          </p:cNvPr>
          <p:cNvGrpSpPr>
            <a:grpSpLocks/>
          </p:cNvGrpSpPr>
          <p:nvPr/>
        </p:nvGrpSpPr>
        <p:grpSpPr bwMode="auto">
          <a:xfrm>
            <a:off x="5334001" y="4122738"/>
            <a:ext cx="1279525" cy="2311400"/>
            <a:chOff x="-480" y="2496"/>
            <a:chExt cx="1440" cy="1456"/>
          </a:xfrm>
          <a:solidFill>
            <a:schemeClr val="bg1"/>
          </a:solidFill>
        </p:grpSpPr>
        <p:sp>
          <p:nvSpPr>
            <p:cNvPr id="64546" name="Rectangle 23">
              <a:extLst>
                <a:ext uri="{FF2B5EF4-FFF2-40B4-BE49-F238E27FC236}">
                  <a16:creationId xmlns:a16="http://schemas.microsoft.com/office/drawing/2014/main" id="{1BC45D2B-BAB7-034F-8E64-62BFE6C235D0}"/>
                </a:ext>
              </a:extLst>
            </p:cNvPr>
            <p:cNvSpPr>
              <a:spLocks noChangeArrowheads="1"/>
            </p:cNvSpPr>
            <p:nvPr/>
          </p:nvSpPr>
          <p:spPr bwMode="auto">
            <a:xfrm>
              <a:off x="-480" y="3473"/>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8,4 </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(1,8-31,6)</a:t>
              </a:r>
            </a:p>
          </p:txBody>
        </p:sp>
        <p:sp>
          <p:nvSpPr>
            <p:cNvPr id="64547" name="Rectangle 24">
              <a:extLst>
                <a:ext uri="{FF2B5EF4-FFF2-40B4-BE49-F238E27FC236}">
                  <a16:creationId xmlns:a16="http://schemas.microsoft.com/office/drawing/2014/main" id="{E7B1454C-F882-F248-9A7A-27FAC8803B64}"/>
                </a:ext>
              </a:extLst>
            </p:cNvPr>
            <p:cNvSpPr>
              <a:spLocks noChangeArrowheads="1"/>
            </p:cNvSpPr>
            <p:nvPr/>
          </p:nvSpPr>
          <p:spPr bwMode="auto">
            <a:xfrm>
              <a:off x="-480" y="3224"/>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13 (10-17)</a:t>
              </a:r>
            </a:p>
          </p:txBody>
        </p:sp>
        <p:sp>
          <p:nvSpPr>
            <p:cNvPr id="64548" name="Rectangle 25">
              <a:extLst>
                <a:ext uri="{FF2B5EF4-FFF2-40B4-BE49-F238E27FC236}">
                  <a16:creationId xmlns:a16="http://schemas.microsoft.com/office/drawing/2014/main" id="{62BEE0B3-4BF1-304D-968F-332BD94769F6}"/>
                </a:ext>
              </a:extLst>
            </p:cNvPr>
            <p:cNvSpPr>
              <a:spLocks noChangeArrowheads="1"/>
            </p:cNvSpPr>
            <p:nvPr/>
          </p:nvSpPr>
          <p:spPr bwMode="auto">
            <a:xfrm>
              <a:off x="-480" y="2975"/>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 (1-2)</a:t>
              </a:r>
            </a:p>
          </p:txBody>
        </p:sp>
        <p:sp>
          <p:nvSpPr>
            <p:cNvPr id="64549" name="Rectangle 26">
              <a:extLst>
                <a:ext uri="{FF2B5EF4-FFF2-40B4-BE49-F238E27FC236}">
                  <a16:creationId xmlns:a16="http://schemas.microsoft.com/office/drawing/2014/main" id="{76549F28-A4FC-3B4B-8100-EBC23994A164}"/>
                </a:ext>
              </a:extLst>
            </p:cNvPr>
            <p:cNvSpPr>
              <a:spLocks noChangeArrowheads="1"/>
            </p:cNvSpPr>
            <p:nvPr/>
          </p:nvSpPr>
          <p:spPr bwMode="auto">
            <a:xfrm>
              <a:off x="-480" y="2496"/>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29 </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(%76,3)</a:t>
              </a:r>
            </a:p>
          </p:txBody>
        </p:sp>
        <p:sp>
          <p:nvSpPr>
            <p:cNvPr id="64550" name="Line 27">
              <a:extLst>
                <a:ext uri="{FF2B5EF4-FFF2-40B4-BE49-F238E27FC236}">
                  <a16:creationId xmlns:a16="http://schemas.microsoft.com/office/drawing/2014/main" id="{CD7D9279-AA41-C744-810C-984BDE9FF578}"/>
                </a:ext>
              </a:extLst>
            </p:cNvPr>
            <p:cNvSpPr>
              <a:spLocks noChangeShapeType="1"/>
            </p:cNvSpPr>
            <p:nvPr/>
          </p:nvSpPr>
          <p:spPr bwMode="auto">
            <a:xfrm>
              <a:off x="960" y="2496"/>
              <a:ext cx="0" cy="1456"/>
            </a:xfrm>
            <a:prstGeom prst="line">
              <a:avLst/>
            </a:prstGeom>
            <a:grpFill/>
            <a:ln w="38100">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sp>
          <p:nvSpPr>
            <p:cNvPr id="64551" name="Line 28">
              <a:extLst>
                <a:ext uri="{FF2B5EF4-FFF2-40B4-BE49-F238E27FC236}">
                  <a16:creationId xmlns:a16="http://schemas.microsoft.com/office/drawing/2014/main" id="{B522EF28-0A76-C846-9F23-E346B9DE04A8}"/>
                </a:ext>
              </a:extLst>
            </p:cNvPr>
            <p:cNvSpPr>
              <a:spLocks noChangeShapeType="1"/>
            </p:cNvSpPr>
            <p:nvPr/>
          </p:nvSpPr>
          <p:spPr bwMode="auto">
            <a:xfrm>
              <a:off x="-480" y="2496"/>
              <a:ext cx="0" cy="1456"/>
            </a:xfrm>
            <a:prstGeom prst="line">
              <a:avLst/>
            </a:prstGeom>
            <a:grpFill/>
            <a:ln w="38100" cap="sq">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grpSp>
      <p:grpSp>
        <p:nvGrpSpPr>
          <p:cNvPr id="64525" name="Group 29">
            <a:extLst>
              <a:ext uri="{FF2B5EF4-FFF2-40B4-BE49-F238E27FC236}">
                <a16:creationId xmlns:a16="http://schemas.microsoft.com/office/drawing/2014/main" id="{FEF973D1-4C39-B74F-9B3C-8A8A0F88C51A}"/>
              </a:ext>
            </a:extLst>
          </p:cNvPr>
          <p:cNvGrpSpPr>
            <a:grpSpLocks/>
          </p:cNvGrpSpPr>
          <p:nvPr/>
        </p:nvGrpSpPr>
        <p:grpSpPr bwMode="auto">
          <a:xfrm>
            <a:off x="6721476" y="4122738"/>
            <a:ext cx="1279525" cy="2311400"/>
            <a:chOff x="-480" y="2496"/>
            <a:chExt cx="1440" cy="1456"/>
          </a:xfrm>
          <a:solidFill>
            <a:schemeClr val="bg1"/>
          </a:solidFill>
        </p:grpSpPr>
        <p:sp>
          <p:nvSpPr>
            <p:cNvPr id="64540" name="Rectangle 30">
              <a:extLst>
                <a:ext uri="{FF2B5EF4-FFF2-40B4-BE49-F238E27FC236}">
                  <a16:creationId xmlns:a16="http://schemas.microsoft.com/office/drawing/2014/main" id="{234D846E-0EE6-3E49-8887-10E420EA042C}"/>
                </a:ext>
              </a:extLst>
            </p:cNvPr>
            <p:cNvSpPr>
              <a:spLocks noChangeArrowheads="1"/>
            </p:cNvSpPr>
            <p:nvPr/>
          </p:nvSpPr>
          <p:spPr bwMode="auto">
            <a:xfrm>
              <a:off x="-480" y="3473"/>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5,8</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(0,6-19,2)</a:t>
              </a:r>
            </a:p>
          </p:txBody>
        </p:sp>
        <p:sp>
          <p:nvSpPr>
            <p:cNvPr id="64541" name="Rectangle 31">
              <a:extLst>
                <a:ext uri="{FF2B5EF4-FFF2-40B4-BE49-F238E27FC236}">
                  <a16:creationId xmlns:a16="http://schemas.microsoft.com/office/drawing/2014/main" id="{EA237EC8-EF6D-5A4A-91D7-3855D272820A}"/>
                </a:ext>
              </a:extLst>
            </p:cNvPr>
            <p:cNvSpPr>
              <a:spLocks noChangeArrowheads="1"/>
            </p:cNvSpPr>
            <p:nvPr/>
          </p:nvSpPr>
          <p:spPr bwMode="auto">
            <a:xfrm>
              <a:off x="-480" y="3224"/>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12 (11-16)</a:t>
              </a:r>
            </a:p>
          </p:txBody>
        </p:sp>
        <p:sp>
          <p:nvSpPr>
            <p:cNvPr id="64542" name="Rectangle 32">
              <a:extLst>
                <a:ext uri="{FF2B5EF4-FFF2-40B4-BE49-F238E27FC236}">
                  <a16:creationId xmlns:a16="http://schemas.microsoft.com/office/drawing/2014/main" id="{A1DB2415-0761-244E-AAF7-D6C30824F020}"/>
                </a:ext>
              </a:extLst>
            </p:cNvPr>
            <p:cNvSpPr>
              <a:spLocks noChangeArrowheads="1"/>
            </p:cNvSpPr>
            <p:nvPr/>
          </p:nvSpPr>
          <p:spPr bwMode="auto">
            <a:xfrm>
              <a:off x="-480" y="2975"/>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 (1-3)</a:t>
              </a:r>
            </a:p>
          </p:txBody>
        </p:sp>
        <p:sp>
          <p:nvSpPr>
            <p:cNvPr id="64543" name="Rectangle 33">
              <a:extLst>
                <a:ext uri="{FF2B5EF4-FFF2-40B4-BE49-F238E27FC236}">
                  <a16:creationId xmlns:a16="http://schemas.microsoft.com/office/drawing/2014/main" id="{B0BEF8E8-34E7-8544-8301-61C744B88E0A}"/>
                </a:ext>
              </a:extLst>
            </p:cNvPr>
            <p:cNvSpPr>
              <a:spLocks noChangeArrowheads="1"/>
            </p:cNvSpPr>
            <p:nvPr/>
          </p:nvSpPr>
          <p:spPr bwMode="auto">
            <a:xfrm>
              <a:off x="-480" y="2496"/>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29 </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(%80,5)</a:t>
              </a:r>
            </a:p>
          </p:txBody>
        </p:sp>
        <p:sp>
          <p:nvSpPr>
            <p:cNvPr id="64544" name="Line 34">
              <a:extLst>
                <a:ext uri="{FF2B5EF4-FFF2-40B4-BE49-F238E27FC236}">
                  <a16:creationId xmlns:a16="http://schemas.microsoft.com/office/drawing/2014/main" id="{2DE724D7-3123-E940-BA2A-AB74F72D4FC1}"/>
                </a:ext>
              </a:extLst>
            </p:cNvPr>
            <p:cNvSpPr>
              <a:spLocks noChangeShapeType="1"/>
            </p:cNvSpPr>
            <p:nvPr/>
          </p:nvSpPr>
          <p:spPr bwMode="auto">
            <a:xfrm>
              <a:off x="960" y="2496"/>
              <a:ext cx="0" cy="1456"/>
            </a:xfrm>
            <a:prstGeom prst="line">
              <a:avLst/>
            </a:prstGeom>
            <a:grpFill/>
            <a:ln w="38100">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sp>
          <p:nvSpPr>
            <p:cNvPr id="64545" name="Line 35">
              <a:extLst>
                <a:ext uri="{FF2B5EF4-FFF2-40B4-BE49-F238E27FC236}">
                  <a16:creationId xmlns:a16="http://schemas.microsoft.com/office/drawing/2014/main" id="{7BB32B3C-0F69-A54D-82CB-82ECB123BE32}"/>
                </a:ext>
              </a:extLst>
            </p:cNvPr>
            <p:cNvSpPr>
              <a:spLocks noChangeShapeType="1"/>
            </p:cNvSpPr>
            <p:nvPr/>
          </p:nvSpPr>
          <p:spPr bwMode="auto">
            <a:xfrm>
              <a:off x="-480" y="2496"/>
              <a:ext cx="0" cy="1456"/>
            </a:xfrm>
            <a:prstGeom prst="line">
              <a:avLst/>
            </a:prstGeom>
            <a:grpFill/>
            <a:ln w="38100" cap="sq">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grpSp>
      <p:grpSp>
        <p:nvGrpSpPr>
          <p:cNvPr id="64526" name="Group 36">
            <a:extLst>
              <a:ext uri="{FF2B5EF4-FFF2-40B4-BE49-F238E27FC236}">
                <a16:creationId xmlns:a16="http://schemas.microsoft.com/office/drawing/2014/main" id="{6CE37FED-5D52-A747-ACF4-8AFF27068461}"/>
              </a:ext>
            </a:extLst>
          </p:cNvPr>
          <p:cNvGrpSpPr>
            <a:grpSpLocks/>
          </p:cNvGrpSpPr>
          <p:nvPr/>
        </p:nvGrpSpPr>
        <p:grpSpPr bwMode="auto">
          <a:xfrm>
            <a:off x="8077201" y="4122738"/>
            <a:ext cx="1279525" cy="2311400"/>
            <a:chOff x="-480" y="2496"/>
            <a:chExt cx="1440" cy="1456"/>
          </a:xfrm>
          <a:solidFill>
            <a:schemeClr val="bg1"/>
          </a:solidFill>
        </p:grpSpPr>
        <p:sp>
          <p:nvSpPr>
            <p:cNvPr id="64534" name="Rectangle 37">
              <a:extLst>
                <a:ext uri="{FF2B5EF4-FFF2-40B4-BE49-F238E27FC236}">
                  <a16:creationId xmlns:a16="http://schemas.microsoft.com/office/drawing/2014/main" id="{3DB4A860-C03A-174D-B300-ED3881EB5C62}"/>
                </a:ext>
              </a:extLst>
            </p:cNvPr>
            <p:cNvSpPr>
              <a:spLocks noChangeArrowheads="1"/>
            </p:cNvSpPr>
            <p:nvPr/>
          </p:nvSpPr>
          <p:spPr bwMode="auto">
            <a:xfrm>
              <a:off x="-480" y="3473"/>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4,0</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(0,5-14)</a:t>
              </a:r>
            </a:p>
          </p:txBody>
        </p:sp>
        <p:sp>
          <p:nvSpPr>
            <p:cNvPr id="64535" name="Rectangle 38">
              <a:extLst>
                <a:ext uri="{FF2B5EF4-FFF2-40B4-BE49-F238E27FC236}">
                  <a16:creationId xmlns:a16="http://schemas.microsoft.com/office/drawing/2014/main" id="{AC9F8B7A-5776-4B46-8EC9-940BA40C2B7B}"/>
                </a:ext>
              </a:extLst>
            </p:cNvPr>
            <p:cNvSpPr>
              <a:spLocks noChangeArrowheads="1"/>
            </p:cNvSpPr>
            <p:nvPr/>
          </p:nvSpPr>
          <p:spPr bwMode="auto">
            <a:xfrm>
              <a:off x="-480" y="3224"/>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14 (12-20)</a:t>
              </a:r>
            </a:p>
          </p:txBody>
        </p:sp>
        <p:sp>
          <p:nvSpPr>
            <p:cNvPr id="64536" name="Rectangle 39">
              <a:extLst>
                <a:ext uri="{FF2B5EF4-FFF2-40B4-BE49-F238E27FC236}">
                  <a16:creationId xmlns:a16="http://schemas.microsoft.com/office/drawing/2014/main" id="{635E1F14-6B94-5248-AE7B-00EE52A7BC78}"/>
                </a:ext>
              </a:extLst>
            </p:cNvPr>
            <p:cNvSpPr>
              <a:spLocks noChangeArrowheads="1"/>
            </p:cNvSpPr>
            <p:nvPr/>
          </p:nvSpPr>
          <p:spPr bwMode="auto">
            <a:xfrm>
              <a:off x="-480" y="2975"/>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1 (1-2)</a:t>
              </a:r>
            </a:p>
          </p:txBody>
        </p:sp>
        <p:sp>
          <p:nvSpPr>
            <p:cNvPr id="64537" name="Rectangle 40">
              <a:extLst>
                <a:ext uri="{FF2B5EF4-FFF2-40B4-BE49-F238E27FC236}">
                  <a16:creationId xmlns:a16="http://schemas.microsoft.com/office/drawing/2014/main" id="{B5B70809-6198-634F-B099-7ED1F7BB822C}"/>
                </a:ext>
              </a:extLst>
            </p:cNvPr>
            <p:cNvSpPr>
              <a:spLocks noChangeArrowheads="1"/>
            </p:cNvSpPr>
            <p:nvPr/>
          </p:nvSpPr>
          <p:spPr bwMode="auto">
            <a:xfrm>
              <a:off x="-480" y="2496"/>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24</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(%82,7)</a:t>
              </a:r>
            </a:p>
          </p:txBody>
        </p:sp>
        <p:sp>
          <p:nvSpPr>
            <p:cNvPr id="64538" name="Line 41">
              <a:extLst>
                <a:ext uri="{FF2B5EF4-FFF2-40B4-BE49-F238E27FC236}">
                  <a16:creationId xmlns:a16="http://schemas.microsoft.com/office/drawing/2014/main" id="{8DDA3899-1C35-AA4B-B560-2829BD4B1D32}"/>
                </a:ext>
              </a:extLst>
            </p:cNvPr>
            <p:cNvSpPr>
              <a:spLocks noChangeShapeType="1"/>
            </p:cNvSpPr>
            <p:nvPr/>
          </p:nvSpPr>
          <p:spPr bwMode="auto">
            <a:xfrm>
              <a:off x="960" y="2496"/>
              <a:ext cx="0" cy="1456"/>
            </a:xfrm>
            <a:prstGeom prst="line">
              <a:avLst/>
            </a:prstGeom>
            <a:grpFill/>
            <a:ln w="38100">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sp>
          <p:nvSpPr>
            <p:cNvPr id="64539" name="Line 42">
              <a:extLst>
                <a:ext uri="{FF2B5EF4-FFF2-40B4-BE49-F238E27FC236}">
                  <a16:creationId xmlns:a16="http://schemas.microsoft.com/office/drawing/2014/main" id="{1AA92100-0128-0F48-A571-12623A3ECE77}"/>
                </a:ext>
              </a:extLst>
            </p:cNvPr>
            <p:cNvSpPr>
              <a:spLocks noChangeShapeType="1"/>
            </p:cNvSpPr>
            <p:nvPr/>
          </p:nvSpPr>
          <p:spPr bwMode="auto">
            <a:xfrm>
              <a:off x="-480" y="2496"/>
              <a:ext cx="0" cy="1456"/>
            </a:xfrm>
            <a:prstGeom prst="line">
              <a:avLst/>
            </a:prstGeom>
            <a:grpFill/>
            <a:ln w="38100" cap="sq">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grpSp>
      <p:grpSp>
        <p:nvGrpSpPr>
          <p:cNvPr id="64527" name="Group 43">
            <a:extLst>
              <a:ext uri="{FF2B5EF4-FFF2-40B4-BE49-F238E27FC236}">
                <a16:creationId xmlns:a16="http://schemas.microsoft.com/office/drawing/2014/main" id="{3584EB6E-2E29-3045-BE21-DB703606A0D2}"/>
              </a:ext>
            </a:extLst>
          </p:cNvPr>
          <p:cNvGrpSpPr>
            <a:grpSpLocks/>
          </p:cNvGrpSpPr>
          <p:nvPr/>
        </p:nvGrpSpPr>
        <p:grpSpPr bwMode="auto">
          <a:xfrm>
            <a:off x="9444038" y="4122738"/>
            <a:ext cx="995362" cy="2311400"/>
            <a:chOff x="-480" y="2496"/>
            <a:chExt cx="1440" cy="1456"/>
          </a:xfrm>
          <a:solidFill>
            <a:schemeClr val="bg1"/>
          </a:solidFill>
        </p:grpSpPr>
        <p:sp>
          <p:nvSpPr>
            <p:cNvPr id="64528" name="Rectangle 44">
              <a:extLst>
                <a:ext uri="{FF2B5EF4-FFF2-40B4-BE49-F238E27FC236}">
                  <a16:creationId xmlns:a16="http://schemas.microsoft.com/office/drawing/2014/main" id="{42A58928-190A-6943-92E8-FCF0D8C1C65F}"/>
                </a:ext>
              </a:extLst>
            </p:cNvPr>
            <p:cNvSpPr>
              <a:spLocks noChangeArrowheads="1"/>
            </p:cNvSpPr>
            <p:nvPr/>
          </p:nvSpPr>
          <p:spPr bwMode="auto">
            <a:xfrm>
              <a:off x="-480" y="3473"/>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AD </a:t>
              </a:r>
            </a:p>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(0,1)</a:t>
              </a:r>
            </a:p>
          </p:txBody>
        </p:sp>
        <p:sp>
          <p:nvSpPr>
            <p:cNvPr id="64529" name="Rectangle 45">
              <a:extLst>
                <a:ext uri="{FF2B5EF4-FFF2-40B4-BE49-F238E27FC236}">
                  <a16:creationId xmlns:a16="http://schemas.microsoft.com/office/drawing/2014/main" id="{5F8476FC-007C-FA41-B117-29C805317B0F}"/>
                </a:ext>
              </a:extLst>
            </p:cNvPr>
            <p:cNvSpPr>
              <a:spLocks noChangeArrowheads="1"/>
            </p:cNvSpPr>
            <p:nvPr/>
          </p:nvSpPr>
          <p:spPr bwMode="auto">
            <a:xfrm>
              <a:off x="-480" y="3224"/>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&lt;.0001</a:t>
              </a:r>
            </a:p>
          </p:txBody>
        </p:sp>
        <p:sp>
          <p:nvSpPr>
            <p:cNvPr id="64530" name="Rectangle 46">
              <a:extLst>
                <a:ext uri="{FF2B5EF4-FFF2-40B4-BE49-F238E27FC236}">
                  <a16:creationId xmlns:a16="http://schemas.microsoft.com/office/drawing/2014/main" id="{C28F9635-C4CF-D141-91F3-D687F6E33D76}"/>
                </a:ext>
              </a:extLst>
            </p:cNvPr>
            <p:cNvSpPr>
              <a:spLocks noChangeArrowheads="1"/>
            </p:cNvSpPr>
            <p:nvPr/>
          </p:nvSpPr>
          <p:spPr bwMode="auto">
            <a:xfrm>
              <a:off x="-480" y="2975"/>
              <a:ext cx="1440" cy="24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AD</a:t>
              </a:r>
            </a:p>
          </p:txBody>
        </p:sp>
        <p:sp>
          <p:nvSpPr>
            <p:cNvPr id="64531" name="Rectangle 47">
              <a:extLst>
                <a:ext uri="{FF2B5EF4-FFF2-40B4-BE49-F238E27FC236}">
                  <a16:creationId xmlns:a16="http://schemas.microsoft.com/office/drawing/2014/main" id="{FF2DF08B-3518-5647-8491-4B7ACE6E4627}"/>
                </a:ext>
              </a:extLst>
            </p:cNvPr>
            <p:cNvSpPr>
              <a:spLocks noChangeArrowheads="1"/>
            </p:cNvSpPr>
            <p:nvPr/>
          </p:nvSpPr>
          <p:spPr bwMode="auto">
            <a:xfrm>
              <a:off x="-480" y="2496"/>
              <a:ext cx="1440" cy="479"/>
            </a:xfrm>
            <a:prstGeom prst="rect">
              <a:avLst/>
            </a:prstGeom>
            <a:grpFill/>
            <a:ln w="38100">
              <a:solidFill>
                <a:srgbClr val="000066"/>
              </a:solidFill>
              <a:miter lim="800000"/>
              <a:headEnd/>
              <a:tailEnd/>
            </a:ln>
          </p:spPr>
          <p:txBody>
            <a:bodyPr/>
            <a:lstStyle/>
            <a:p>
              <a:pPr algn="ctr">
                <a:lnSpc>
                  <a:spcPct val="90000"/>
                </a:lnSpc>
                <a:spcBef>
                  <a:spcPct val="20000"/>
                </a:spcBef>
                <a:buClr>
                  <a:schemeClr val="accent1"/>
                </a:buClr>
                <a:buFont typeface="Bullets2" charset="0"/>
                <a:buNone/>
                <a:defRPr/>
              </a:pPr>
              <a:r>
                <a:rPr lang="tr-TR" b="1">
                  <a:solidFill>
                    <a:srgbClr val="FF0000"/>
                  </a:solidFill>
                  <a:latin typeface="Times New Roman"/>
                  <a:ea typeface="ＭＳ Ｐゴシック" charset="0"/>
                  <a:cs typeface="Times New Roman"/>
                </a:rPr>
                <a:t>p</a:t>
              </a:r>
            </a:p>
          </p:txBody>
        </p:sp>
        <p:sp>
          <p:nvSpPr>
            <p:cNvPr id="64532" name="Line 48">
              <a:extLst>
                <a:ext uri="{FF2B5EF4-FFF2-40B4-BE49-F238E27FC236}">
                  <a16:creationId xmlns:a16="http://schemas.microsoft.com/office/drawing/2014/main" id="{7E1A8530-5038-3F47-9D23-23477E9D96FA}"/>
                </a:ext>
              </a:extLst>
            </p:cNvPr>
            <p:cNvSpPr>
              <a:spLocks noChangeShapeType="1"/>
            </p:cNvSpPr>
            <p:nvPr/>
          </p:nvSpPr>
          <p:spPr bwMode="auto">
            <a:xfrm>
              <a:off x="960" y="2496"/>
              <a:ext cx="0" cy="1456"/>
            </a:xfrm>
            <a:prstGeom prst="line">
              <a:avLst/>
            </a:prstGeom>
            <a:grpFill/>
            <a:ln w="38100">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sp>
          <p:nvSpPr>
            <p:cNvPr id="64533" name="Line 49">
              <a:extLst>
                <a:ext uri="{FF2B5EF4-FFF2-40B4-BE49-F238E27FC236}">
                  <a16:creationId xmlns:a16="http://schemas.microsoft.com/office/drawing/2014/main" id="{F0AF5026-6924-5E47-A05A-1A57923E8D93}"/>
                </a:ext>
              </a:extLst>
            </p:cNvPr>
            <p:cNvSpPr>
              <a:spLocks noChangeShapeType="1"/>
            </p:cNvSpPr>
            <p:nvPr/>
          </p:nvSpPr>
          <p:spPr bwMode="auto">
            <a:xfrm>
              <a:off x="-480" y="2496"/>
              <a:ext cx="0" cy="1456"/>
            </a:xfrm>
            <a:prstGeom prst="line">
              <a:avLst/>
            </a:prstGeom>
            <a:grpFill/>
            <a:ln w="38100" cap="sq">
              <a:solidFill>
                <a:srgbClr val="000066"/>
              </a:solidFill>
              <a:round/>
              <a:headEnd/>
              <a:tailEnd/>
            </a:ln>
          </p:spPr>
          <p:txBody>
            <a:bodyPr wrap="none" anchor="ctr"/>
            <a:lstStyle/>
            <a:p>
              <a:pPr eaLnBrk="1" hangingPunct="1">
                <a:defRPr/>
              </a:pPr>
              <a:endParaRPr lang="en-US">
                <a:latin typeface="Times New Roman"/>
                <a:ea typeface="ＭＳ Ｐゴシック" charset="0"/>
                <a:cs typeface="Times New Roman"/>
              </a:endParaRPr>
            </a:p>
          </p:txBody>
        </p:sp>
      </p:grpSp>
    </p:spTree>
    <p:extLst>
      <p:ext uri="{BB962C8B-B14F-4D97-AF65-F5344CB8AC3E}">
        <p14:creationId xmlns:p14="http://schemas.microsoft.com/office/powerpoint/2010/main" val="289678783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A0B81B-4C50-CA47-9A12-3F8F14F25FFD}"/>
              </a:ext>
            </a:extLst>
          </p:cNvPr>
          <p:cNvSpPr>
            <a:spLocks noGrp="1"/>
          </p:cNvSpPr>
          <p:nvPr>
            <p:ph type="title" idx="4294967295"/>
          </p:nvPr>
        </p:nvSpPr>
        <p:spPr>
          <a:xfrm>
            <a:off x="1981200" y="162416"/>
            <a:ext cx="6702425" cy="995362"/>
          </a:xfrm>
          <a:prstGeom prst="rect">
            <a:avLst/>
          </a:prstGeom>
        </p:spPr>
        <p:txBody>
          <a:bodyPr/>
          <a:lstStyle/>
          <a:p>
            <a:pPr eaLnBrk="1" hangingPunct="1">
              <a:defRPr/>
            </a:pPr>
            <a:r>
              <a:rPr lang="tr-TR" altLang="tr-TR" sz="2800" b="1" dirty="0">
                <a:effectLst>
                  <a:outerShdw blurRad="38100" dist="38100" dir="2700000" algn="tl">
                    <a:srgbClr val="C0C0C0"/>
                  </a:outerShdw>
                </a:effectLst>
                <a:latin typeface="+mn-lt"/>
                <a:ea typeface="ＭＳ Ｐゴシック" panose="020B0600070205080204" pitchFamily="34" charset="-128"/>
              </a:rPr>
              <a:t>G-CSF </a:t>
            </a:r>
            <a:br>
              <a:rPr lang="tr-TR" altLang="tr-TR" sz="2800" b="1" dirty="0">
                <a:effectLst>
                  <a:outerShdw blurRad="38100" dist="38100" dir="2700000" algn="tl">
                    <a:srgbClr val="C0C0C0"/>
                  </a:outerShdw>
                </a:effectLst>
                <a:latin typeface="+mn-lt"/>
                <a:ea typeface="ＭＳ Ｐゴシック" panose="020B0600070205080204" pitchFamily="34" charset="-128"/>
              </a:rPr>
            </a:br>
            <a:r>
              <a:rPr lang="tr-TR" altLang="tr-TR" sz="3600" b="1" dirty="0" err="1">
                <a:effectLst>
                  <a:outerShdw blurRad="38100" dist="38100" dir="2700000" algn="tl">
                    <a:srgbClr val="C0C0C0"/>
                  </a:outerShdw>
                </a:effectLst>
                <a:latin typeface="+mn-lt"/>
                <a:ea typeface="ＭＳ Ｐゴシック" panose="020B0600070205080204" pitchFamily="34" charset="-128"/>
              </a:rPr>
              <a:t>Biobenzerler</a:t>
            </a:r>
            <a:r>
              <a:rPr lang="tr-TR" altLang="tr-TR" sz="3600" b="1" dirty="0">
                <a:effectLst>
                  <a:outerShdw blurRad="38100" dist="38100" dir="2700000" algn="tl">
                    <a:srgbClr val="C0C0C0"/>
                  </a:outerShdw>
                </a:effectLst>
                <a:latin typeface="+mn-lt"/>
                <a:ea typeface="ＭＳ Ｐゴシック" panose="020B0600070205080204" pitchFamily="34" charset="-128"/>
              </a:rPr>
              <a:t> farklı mı?</a:t>
            </a:r>
          </a:p>
        </p:txBody>
      </p:sp>
      <p:sp>
        <p:nvSpPr>
          <p:cNvPr id="82948" name="Text Box 6">
            <a:extLst>
              <a:ext uri="{FF2B5EF4-FFF2-40B4-BE49-F238E27FC236}">
                <a16:creationId xmlns:a16="http://schemas.microsoft.com/office/drawing/2014/main" id="{575D95B0-99F7-C54D-9815-E64A7D6D73FF}"/>
              </a:ext>
            </a:extLst>
          </p:cNvPr>
          <p:cNvSpPr txBox="1">
            <a:spLocks noChangeArrowheads="1"/>
          </p:cNvSpPr>
          <p:nvPr/>
        </p:nvSpPr>
        <p:spPr bwMode="auto">
          <a:xfrm>
            <a:off x="1558926" y="6456364"/>
            <a:ext cx="2715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200" dirty="0" err="1">
                <a:latin typeface="Times New Roman" panose="02020603050405020304" pitchFamily="18" charset="0"/>
              </a:rPr>
              <a:t>Altuntas</a:t>
            </a:r>
            <a:r>
              <a:rPr lang="tr-TR" altLang="tr-TR" sz="1200" dirty="0">
                <a:latin typeface="Times New Roman" panose="02020603050405020304" pitchFamily="18" charset="0"/>
              </a:rPr>
              <a:t> F. Trans &amp; </a:t>
            </a:r>
            <a:r>
              <a:rPr lang="tr-TR" altLang="tr-TR" sz="1200" dirty="0" err="1">
                <a:latin typeface="Times New Roman" panose="02020603050405020304" pitchFamily="18" charset="0"/>
              </a:rPr>
              <a:t>Apher</a:t>
            </a:r>
            <a:r>
              <a:rPr lang="tr-TR" altLang="tr-TR" sz="1200" dirty="0">
                <a:latin typeface="Times New Roman" panose="02020603050405020304" pitchFamily="18" charset="0"/>
              </a:rPr>
              <a:t> </a:t>
            </a:r>
            <a:r>
              <a:rPr lang="tr-TR" altLang="tr-TR" sz="1200" dirty="0" err="1">
                <a:latin typeface="Times New Roman" panose="02020603050405020304" pitchFamily="18" charset="0"/>
              </a:rPr>
              <a:t>Science</a:t>
            </a:r>
            <a:r>
              <a:rPr lang="tr-TR" altLang="tr-TR" sz="1200" dirty="0">
                <a:latin typeface="Times New Roman" panose="02020603050405020304" pitchFamily="18" charset="0"/>
              </a:rPr>
              <a:t> 2017 </a:t>
            </a:r>
          </a:p>
        </p:txBody>
      </p:sp>
      <p:pic>
        <p:nvPicPr>
          <p:cNvPr id="2" name="Resim 1">
            <a:extLst>
              <a:ext uri="{FF2B5EF4-FFF2-40B4-BE49-F238E27FC236}">
                <a16:creationId xmlns:a16="http://schemas.microsoft.com/office/drawing/2014/main" id="{02423D35-F446-6E45-A085-4DB89BC54F41}"/>
              </a:ext>
            </a:extLst>
          </p:cNvPr>
          <p:cNvPicPr>
            <a:picLocks noChangeAspect="1"/>
          </p:cNvPicPr>
          <p:nvPr/>
        </p:nvPicPr>
        <p:blipFill>
          <a:blip r:embed="rId3"/>
          <a:stretch>
            <a:fillRect/>
          </a:stretch>
        </p:blipFill>
        <p:spPr>
          <a:xfrm>
            <a:off x="1981200" y="1485900"/>
            <a:ext cx="8229600" cy="3886200"/>
          </a:xfrm>
          <a:prstGeom prst="rect">
            <a:avLst/>
          </a:prstGeom>
        </p:spPr>
      </p:pic>
    </p:spTree>
    <p:extLst>
      <p:ext uri="{BB962C8B-B14F-4D97-AF65-F5344CB8AC3E}">
        <p14:creationId xmlns:p14="http://schemas.microsoft.com/office/powerpoint/2010/main" val="217330580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12" y="0"/>
            <a:ext cx="7523637" cy="5710844"/>
          </a:xfrm>
          <a:prstGeom prst="rect">
            <a:avLst/>
          </a:prstGeom>
        </p:spPr>
      </p:pic>
      <p:sp>
        <p:nvSpPr>
          <p:cNvPr id="4" name="Metin kutusu 3"/>
          <p:cNvSpPr txBox="1"/>
          <p:nvPr/>
        </p:nvSpPr>
        <p:spPr>
          <a:xfrm>
            <a:off x="8329352" y="2393757"/>
            <a:ext cx="1970116" cy="923330"/>
          </a:xfrm>
          <a:prstGeom prst="rect">
            <a:avLst/>
          </a:prstGeom>
          <a:noFill/>
        </p:spPr>
        <p:txBody>
          <a:bodyPr wrap="square" rtlCol="0">
            <a:spAutoFit/>
          </a:bodyPr>
          <a:lstStyle/>
          <a:p>
            <a:pPr algn="just"/>
            <a:r>
              <a:rPr lang="tr-TR" b="1" dirty="0"/>
              <a:t>İki ajanın birbirine üstünlüğü gösterilememiştir. </a:t>
            </a:r>
          </a:p>
        </p:txBody>
      </p:sp>
    </p:spTree>
    <p:extLst>
      <p:ext uri="{BB962C8B-B14F-4D97-AF65-F5344CB8AC3E}">
        <p14:creationId xmlns:p14="http://schemas.microsoft.com/office/powerpoint/2010/main" val="38235437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a:extLst>
              <a:ext uri="{FF2B5EF4-FFF2-40B4-BE49-F238E27FC236}">
                <a16:creationId xmlns:a16="http://schemas.microsoft.com/office/drawing/2014/main" id="{3DE70C36-650C-AA46-998A-2176FE73C69B}"/>
              </a:ext>
            </a:extLst>
          </p:cNvPr>
          <p:cNvSpPr>
            <a:spLocks noGrp="1" noChangeArrowheads="1"/>
          </p:cNvSpPr>
          <p:nvPr>
            <p:ph type="body" idx="1"/>
          </p:nvPr>
        </p:nvSpPr>
        <p:spPr bwMode="auto">
          <a:xfrm>
            <a:off x="1611315" y="1338263"/>
            <a:ext cx="8877300" cy="481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algn="just">
              <a:lnSpc>
                <a:spcPct val="130000"/>
              </a:lnSpc>
              <a:buFont typeface="Wingdings" panose="05000000000000000000" pitchFamily="2" charset="2"/>
              <a:buChar char="§"/>
            </a:pPr>
            <a:r>
              <a:rPr lang="en-US" altLang="tr-TR" sz="2400" dirty="0" err="1">
                <a:ea typeface="ＭＳ Ｐゴシック" panose="020B0600070205080204" pitchFamily="34" charset="-128"/>
              </a:rPr>
              <a:t>Bölünmüş</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dozda</a:t>
            </a:r>
            <a:r>
              <a:rPr lang="en-US" altLang="tr-TR" sz="2400" dirty="0">
                <a:ea typeface="ＭＳ Ｐゴシック" panose="020B0600070205080204" pitchFamily="34" charset="-128"/>
              </a:rPr>
              <a:t> G-CSF (</a:t>
            </a:r>
            <a:r>
              <a:rPr lang="en-US" altLang="tr-TR" sz="2400" dirty="0" err="1">
                <a:ea typeface="ＭＳ Ｐゴシック" panose="020B0600070205080204" pitchFamily="34" charset="-128"/>
              </a:rPr>
              <a:t>günde</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iki</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kez</a:t>
            </a:r>
            <a:r>
              <a:rPr lang="en-US" altLang="tr-TR" sz="2400" dirty="0">
                <a:ea typeface="ＭＳ Ｐゴシック" panose="020B0600070205080204" pitchFamily="34" charset="-128"/>
              </a:rPr>
              <a:t> 5 </a:t>
            </a:r>
            <a:r>
              <a:rPr lang="en-US" altLang="tr-TR" sz="2400" dirty="0" err="1">
                <a:ea typeface="ＭＳ Ｐゴシック" panose="020B0600070205080204" pitchFamily="34" charset="-128"/>
              </a:rPr>
              <a:t>ug</a:t>
            </a:r>
            <a:r>
              <a:rPr lang="en-US" altLang="tr-TR" sz="2400" dirty="0">
                <a:ea typeface="ＭＳ Ｐゴシック" panose="020B0600070205080204" pitchFamily="34" charset="-128"/>
              </a:rPr>
              <a:t>/kg), </a:t>
            </a:r>
            <a:r>
              <a:rPr lang="en-US" altLang="tr-TR" sz="2400" dirty="0" err="1">
                <a:ea typeface="ＭＳ Ｐゴシック" panose="020B0600070205080204" pitchFamily="34" charset="-128"/>
              </a:rPr>
              <a:t>tek</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doz</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günde</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bir</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kez</a:t>
            </a:r>
            <a:r>
              <a:rPr lang="en-US" altLang="tr-TR" sz="2400" dirty="0">
                <a:ea typeface="ＭＳ Ｐゴシック" panose="020B0600070205080204" pitchFamily="34" charset="-128"/>
              </a:rPr>
              <a:t> 10 </a:t>
            </a:r>
            <a:r>
              <a:rPr lang="en-US" altLang="tr-TR" sz="2400" dirty="0" err="1">
                <a:ea typeface="ＭＳ Ｐゴシック" panose="020B0600070205080204" pitchFamily="34" charset="-128"/>
              </a:rPr>
              <a:t>ug</a:t>
            </a:r>
            <a:r>
              <a:rPr lang="en-US" altLang="tr-TR" sz="2400" dirty="0">
                <a:ea typeface="ＭＳ Ｐゴシック" panose="020B0600070205080204" pitchFamily="34" charset="-128"/>
              </a:rPr>
              <a:t>/kg) </a:t>
            </a:r>
            <a:r>
              <a:rPr lang="en-US" altLang="tr-TR" sz="2400" dirty="0" err="1">
                <a:ea typeface="ＭＳ Ｐゴシック" panose="020B0600070205080204" pitchFamily="34" charset="-128"/>
              </a:rPr>
              <a:t>uygulanmasından</a:t>
            </a:r>
            <a:r>
              <a:rPr lang="en-US" altLang="tr-TR" sz="2400" dirty="0">
                <a:ea typeface="ＭＳ Ｐゴシック" panose="020B0600070205080204" pitchFamily="34" charset="-128"/>
              </a:rPr>
              <a:t>;</a:t>
            </a:r>
          </a:p>
          <a:p>
            <a:pPr lvl="1" algn="just">
              <a:lnSpc>
                <a:spcPct val="130000"/>
              </a:lnSpc>
              <a:buFont typeface="Wingdings" panose="05000000000000000000" pitchFamily="2" charset="2"/>
              <a:buChar char="§"/>
            </a:pPr>
            <a:r>
              <a:rPr lang="en-US" altLang="tr-TR" dirty="0" err="1">
                <a:ea typeface="ＭＳ Ｐゴシック" panose="020B0600070205080204" pitchFamily="34" charset="-128"/>
              </a:rPr>
              <a:t>Daha</a:t>
            </a:r>
            <a:r>
              <a:rPr lang="en-US" altLang="tr-TR" dirty="0">
                <a:ea typeface="ＭＳ Ｐゴシック" panose="020B0600070205080204" pitchFamily="34" charset="-128"/>
              </a:rPr>
              <a:t> </a:t>
            </a:r>
            <a:r>
              <a:rPr lang="en-US" altLang="tr-TR" dirty="0" err="1">
                <a:ea typeface="ＭＳ Ｐゴシック" panose="020B0600070205080204" pitchFamily="34" charset="-128"/>
              </a:rPr>
              <a:t>etkin</a:t>
            </a:r>
            <a:endParaRPr lang="en-US" altLang="tr-TR" dirty="0">
              <a:ea typeface="ＭＳ Ｐゴシック" panose="020B0600070205080204" pitchFamily="34" charset="-128"/>
            </a:endParaRPr>
          </a:p>
          <a:p>
            <a:pPr lvl="1" algn="just">
              <a:lnSpc>
                <a:spcPct val="130000"/>
              </a:lnSpc>
              <a:buFont typeface="Wingdings" panose="05000000000000000000" pitchFamily="2" charset="2"/>
              <a:buChar char="§"/>
            </a:pPr>
            <a:r>
              <a:rPr lang="en-US" altLang="tr-TR" dirty="0" err="1">
                <a:ea typeface="ＭＳ Ｐゴシック" panose="020B0600070205080204" pitchFamily="34" charset="-128"/>
              </a:rPr>
              <a:t>Üründe</a:t>
            </a:r>
            <a:r>
              <a:rPr lang="en-US" altLang="tr-TR" dirty="0">
                <a:ea typeface="ＭＳ Ｐゴシック" panose="020B0600070205080204" pitchFamily="34" charset="-128"/>
              </a:rPr>
              <a:t> </a:t>
            </a:r>
            <a:r>
              <a:rPr lang="en-US" altLang="tr-TR" dirty="0" err="1">
                <a:ea typeface="ＭＳ Ｐゴシック" panose="020B0600070205080204" pitchFamily="34" charset="-128"/>
              </a:rPr>
              <a:t>daha</a:t>
            </a:r>
            <a:r>
              <a:rPr lang="en-US" altLang="tr-TR" dirty="0">
                <a:ea typeface="ＭＳ Ｐゴシック" panose="020B0600070205080204" pitchFamily="34" charset="-128"/>
              </a:rPr>
              <a:t> </a:t>
            </a:r>
            <a:r>
              <a:rPr lang="en-US" altLang="tr-TR" dirty="0" err="1">
                <a:ea typeface="ＭＳ Ｐゴシック" panose="020B0600070205080204" pitchFamily="34" charset="-128"/>
              </a:rPr>
              <a:t>fazla</a:t>
            </a:r>
            <a:r>
              <a:rPr lang="en-US" altLang="tr-TR" dirty="0">
                <a:ea typeface="ＭＳ Ｐゴシック" panose="020B0600070205080204" pitchFamily="34" charset="-128"/>
              </a:rPr>
              <a:t> </a:t>
            </a:r>
            <a:r>
              <a:rPr lang="en-US" altLang="tr-TR" dirty="0" err="1">
                <a:ea typeface="ＭＳ Ｐゴシック" panose="020B0600070205080204" pitchFamily="34" charset="-128"/>
              </a:rPr>
              <a:t>miktarda</a:t>
            </a:r>
            <a:r>
              <a:rPr lang="en-US" altLang="tr-TR" dirty="0">
                <a:ea typeface="ＭＳ Ｐゴシック" panose="020B0600070205080204" pitchFamily="34" charset="-128"/>
              </a:rPr>
              <a:t> CD34 + </a:t>
            </a:r>
            <a:r>
              <a:rPr lang="en-US" altLang="tr-TR" dirty="0" err="1">
                <a:ea typeface="ＭＳ Ｐゴシック" panose="020B0600070205080204" pitchFamily="34" charset="-128"/>
              </a:rPr>
              <a:t>sayısı</a:t>
            </a:r>
            <a:r>
              <a:rPr lang="en-US" altLang="tr-TR" dirty="0">
                <a:ea typeface="ＭＳ Ｐゴシック" panose="020B0600070205080204" pitchFamily="34" charset="-128"/>
              </a:rPr>
              <a:t> </a:t>
            </a:r>
          </a:p>
          <a:p>
            <a:pPr lvl="1" algn="just">
              <a:lnSpc>
                <a:spcPct val="130000"/>
              </a:lnSpc>
              <a:buFont typeface="Wingdings" panose="05000000000000000000" pitchFamily="2" charset="2"/>
              <a:buChar char="§"/>
            </a:pPr>
            <a:r>
              <a:rPr lang="en-US" altLang="tr-TR" dirty="0" err="1">
                <a:ea typeface="ＭＳ Ｐゴシック" panose="020B0600070205080204" pitchFamily="34" charset="-128"/>
              </a:rPr>
              <a:t>Daha</a:t>
            </a:r>
            <a:r>
              <a:rPr lang="en-US" altLang="tr-TR" dirty="0">
                <a:ea typeface="ＭＳ Ｐゴシック" panose="020B0600070205080204" pitchFamily="34" charset="-128"/>
              </a:rPr>
              <a:t> </a:t>
            </a:r>
            <a:r>
              <a:rPr lang="en-US" altLang="tr-TR" dirty="0" err="1">
                <a:ea typeface="ＭＳ Ｐゴシック" panose="020B0600070205080204" pitchFamily="34" charset="-128"/>
              </a:rPr>
              <a:t>az</a:t>
            </a:r>
            <a:r>
              <a:rPr lang="en-US" altLang="tr-TR" dirty="0">
                <a:ea typeface="ＭＳ Ｐゴシック" panose="020B0600070205080204" pitchFamily="34" charset="-128"/>
              </a:rPr>
              <a:t> </a:t>
            </a:r>
            <a:r>
              <a:rPr lang="en-US" altLang="tr-TR" dirty="0" err="1">
                <a:ea typeface="ＭＳ Ｐゴシック" panose="020B0600070205080204" pitchFamily="34" charset="-128"/>
              </a:rPr>
              <a:t>aferez</a:t>
            </a:r>
            <a:r>
              <a:rPr lang="en-US" altLang="tr-TR" dirty="0">
                <a:ea typeface="ＭＳ Ｐゴシック" panose="020B0600070205080204" pitchFamily="34" charset="-128"/>
              </a:rPr>
              <a:t> </a:t>
            </a:r>
            <a:r>
              <a:rPr lang="en-US" altLang="tr-TR" dirty="0" err="1">
                <a:ea typeface="ＭＳ Ｐゴシック" panose="020B0600070205080204" pitchFamily="34" charset="-128"/>
              </a:rPr>
              <a:t>işlemi</a:t>
            </a:r>
            <a:r>
              <a:rPr lang="en-US" altLang="tr-TR" dirty="0">
                <a:ea typeface="ＭＳ Ｐゴシック" panose="020B0600070205080204" pitchFamily="34" charset="-128"/>
              </a:rPr>
              <a:t> </a:t>
            </a:r>
            <a:r>
              <a:rPr lang="en-US" altLang="tr-TR" dirty="0" err="1">
                <a:ea typeface="ＭＳ Ｐゴシック" panose="020B0600070205080204" pitchFamily="34" charset="-128"/>
              </a:rPr>
              <a:t>gerektirmekte</a:t>
            </a:r>
            <a:endParaRPr lang="en-US" altLang="tr-TR" dirty="0">
              <a:ea typeface="ＭＳ Ｐゴシック" panose="020B0600070205080204" pitchFamily="34" charset="-128"/>
            </a:endParaRPr>
          </a:p>
          <a:p>
            <a:pPr algn="just">
              <a:lnSpc>
                <a:spcPct val="130000"/>
              </a:lnSpc>
              <a:buFont typeface="Wingdings" panose="05000000000000000000" pitchFamily="2" charset="2"/>
              <a:buChar char="§"/>
            </a:pPr>
            <a:r>
              <a:rPr lang="en-US" altLang="tr-TR" sz="2400" dirty="0" err="1">
                <a:ea typeface="ＭＳ Ｐゴシック" panose="020B0600070205080204" pitchFamily="34" charset="-128"/>
              </a:rPr>
              <a:t>Tek</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doz</a:t>
            </a:r>
            <a:r>
              <a:rPr lang="en-US" altLang="tr-TR" sz="2400" dirty="0">
                <a:ea typeface="ＭＳ Ｐゴシック" panose="020B0600070205080204" pitchFamily="34" charset="-128"/>
              </a:rPr>
              <a:t> G-CSF </a:t>
            </a:r>
            <a:r>
              <a:rPr lang="en-US" altLang="tr-TR" sz="2400" dirty="0" err="1">
                <a:ea typeface="ＭＳ Ｐゴシック" panose="020B0600070205080204" pitchFamily="34" charset="-128"/>
              </a:rPr>
              <a:t>vericilerin</a:t>
            </a:r>
            <a:r>
              <a:rPr lang="en-US" altLang="tr-TR" sz="2400" dirty="0">
                <a:ea typeface="ＭＳ Ｐゴシック" panose="020B0600070205080204" pitchFamily="34" charset="-128"/>
              </a:rPr>
              <a:t> %95</a:t>
            </a:r>
            <a:r>
              <a:rPr lang="en-US" altLang="en-US" sz="2400" dirty="0">
                <a:ea typeface="ＭＳ Ｐゴシック" panose="020B0600070205080204" pitchFamily="34" charset="-128"/>
              </a:rPr>
              <a:t>’</a:t>
            </a:r>
            <a:r>
              <a:rPr lang="en-US" altLang="tr-TR" sz="2400" dirty="0">
                <a:ea typeface="ＭＳ Ｐゴシック" panose="020B0600070205080204" pitchFamily="34" charset="-128"/>
              </a:rPr>
              <a:t>inde </a:t>
            </a:r>
            <a:r>
              <a:rPr lang="en-US" altLang="tr-TR" sz="2400" dirty="0" err="1">
                <a:ea typeface="ＭＳ Ｐゴシック" panose="020B0600070205080204" pitchFamily="34" charset="-128"/>
              </a:rPr>
              <a:t>tatmin</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edici</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düzeyde</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kök</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hücre</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ürününe</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yol</a:t>
            </a:r>
            <a:r>
              <a:rPr lang="en-US" altLang="tr-TR" sz="2400" dirty="0">
                <a:ea typeface="ＭＳ Ｐゴシック" panose="020B0600070205080204" pitchFamily="34" charset="-128"/>
              </a:rPr>
              <a:t> </a:t>
            </a:r>
            <a:r>
              <a:rPr lang="en-US" altLang="tr-TR" sz="2400" dirty="0" err="1">
                <a:ea typeface="ＭＳ Ｐゴシック" panose="020B0600070205080204" pitchFamily="34" charset="-128"/>
              </a:rPr>
              <a:t>açar</a:t>
            </a:r>
            <a:r>
              <a:rPr lang="en-US" altLang="tr-TR" sz="2400" dirty="0">
                <a:ea typeface="ＭＳ Ｐゴシック" panose="020B0600070205080204" pitchFamily="34" charset="-128"/>
              </a:rPr>
              <a:t>.</a:t>
            </a:r>
            <a:endParaRPr lang="tr-TR" altLang="tr-TR" sz="2400" dirty="0">
              <a:ea typeface="ＭＳ Ｐゴシック" panose="020B0600070205080204" pitchFamily="34" charset="-128"/>
            </a:endParaRPr>
          </a:p>
          <a:p>
            <a:pPr algn="just">
              <a:lnSpc>
                <a:spcPct val="130000"/>
              </a:lnSpc>
              <a:buFont typeface="Wingdings" panose="05000000000000000000" pitchFamily="2" charset="2"/>
              <a:buChar char="§"/>
            </a:pPr>
            <a:r>
              <a:rPr lang="en-US" altLang="tr-TR" sz="2400" dirty="0" err="1">
                <a:solidFill>
                  <a:srgbClr val="FF0000"/>
                </a:solidFill>
                <a:ea typeface="ＭＳ Ｐゴシック" panose="020B0600070205080204" pitchFamily="34" charset="-128"/>
              </a:rPr>
              <a:t>Güncel</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klinik</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pratikte</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bir</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yöntem</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ötekine</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tercih</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edilmemektedir</a:t>
            </a:r>
            <a:r>
              <a:rPr lang="en-US" altLang="tr-TR" sz="2400" dirty="0">
                <a:solidFill>
                  <a:srgbClr val="FF0000"/>
                </a:solidFill>
                <a:ea typeface="ＭＳ Ｐゴシック" panose="020B0600070205080204" pitchFamily="34" charset="-128"/>
              </a:rPr>
              <a:t>. </a:t>
            </a:r>
          </a:p>
          <a:p>
            <a:pPr algn="just">
              <a:lnSpc>
                <a:spcPct val="130000"/>
              </a:lnSpc>
              <a:buFont typeface="Wingdings" panose="05000000000000000000" pitchFamily="2" charset="2"/>
              <a:buChar char="§"/>
            </a:pPr>
            <a:r>
              <a:rPr lang="en-US" altLang="tr-TR" sz="2400" dirty="0">
                <a:ea typeface="ＭＳ Ｐゴシック" panose="020B0600070205080204" pitchFamily="34" charset="-128"/>
              </a:rPr>
              <a:t>Her </a:t>
            </a:r>
            <a:r>
              <a:rPr lang="en-US" altLang="tr-TR" sz="2400" dirty="0" err="1">
                <a:ea typeface="ＭＳ Ｐゴシック" panose="020B0600070205080204" pitchFamily="34" charset="-128"/>
              </a:rPr>
              <a:t>ikisi</a:t>
            </a:r>
            <a:r>
              <a:rPr lang="tr-TR" altLang="tr-TR" sz="2400" dirty="0">
                <a:ea typeface="ＭＳ Ｐゴシック" panose="020B0600070205080204" pitchFamily="34" charset="-128"/>
              </a:rPr>
              <a:t> </a:t>
            </a:r>
            <a:r>
              <a:rPr lang="en-US" altLang="tr-TR" sz="2400" dirty="0">
                <a:ea typeface="ＭＳ Ｐゴシック" panose="020B0600070205080204" pitchFamily="34" charset="-128"/>
              </a:rPr>
              <a:t>de </a:t>
            </a:r>
            <a:r>
              <a:rPr lang="en-US" altLang="tr-TR" sz="2400" dirty="0" err="1">
                <a:ea typeface="ＭＳ Ｐゴシック" panose="020B0600070205080204" pitchFamily="34" charset="-128"/>
              </a:rPr>
              <a:t>kullanılmaktadır</a:t>
            </a:r>
            <a:r>
              <a:rPr lang="en-US" altLang="tr-TR" sz="2400" dirty="0">
                <a:ea typeface="ＭＳ Ｐゴシック" panose="020B0600070205080204" pitchFamily="34" charset="-128"/>
              </a:rPr>
              <a:t>.</a:t>
            </a:r>
          </a:p>
        </p:txBody>
      </p:sp>
      <p:sp>
        <p:nvSpPr>
          <p:cNvPr id="89091" name="Text Box 7">
            <a:extLst>
              <a:ext uri="{FF2B5EF4-FFF2-40B4-BE49-F238E27FC236}">
                <a16:creationId xmlns:a16="http://schemas.microsoft.com/office/drawing/2014/main" id="{3A2EB38E-0DA3-8C43-ADF8-BD8828E5F19B}"/>
              </a:ext>
            </a:extLst>
          </p:cNvPr>
          <p:cNvSpPr txBox="1">
            <a:spLocks noChangeArrowheads="1"/>
          </p:cNvSpPr>
          <p:nvPr/>
        </p:nvSpPr>
        <p:spPr bwMode="auto">
          <a:xfrm>
            <a:off x="1611314" y="6161089"/>
            <a:ext cx="8855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tr-TR" altLang="tr-TR" sz="800">
                <a:latin typeface="Times New Roman" panose="02020603050405020304" pitchFamily="18" charset="0"/>
              </a:rPr>
              <a:t>Kröger N. A randomized comparison of once versus twice daily recombinant human filgrastim for stem cell mobilization in healthy donors for allogeneic transplantation. Br J Haematol 2000;111:761-65. </a:t>
            </a:r>
          </a:p>
          <a:p>
            <a:pPr eaLnBrk="1" hangingPunct="1">
              <a:buFont typeface="Arial" panose="020B0604020202020204" pitchFamily="34" charset="0"/>
              <a:buChar char="•"/>
            </a:pPr>
            <a:r>
              <a:rPr lang="tr-TR" altLang="tr-TR" sz="800">
                <a:latin typeface="Times New Roman" panose="02020603050405020304" pitchFamily="18" charset="0"/>
              </a:rPr>
              <a:t>Anderlini P et al. A comparative study of once-daily versus twice-daily filgrastim administration for the mobilization and collection of CD34+ PBPCs in normal donors. Br J Haematol 2000;109:770-72.</a:t>
            </a:r>
          </a:p>
          <a:p>
            <a:pPr eaLnBrk="1" hangingPunct="1">
              <a:buFont typeface="Arial" panose="020B0604020202020204" pitchFamily="34" charset="0"/>
              <a:buChar char="•"/>
            </a:pPr>
            <a:r>
              <a:rPr lang="tr-TR" altLang="tr-TR" sz="800">
                <a:latin typeface="Times New Roman" panose="02020603050405020304" pitchFamily="18" charset="0"/>
              </a:rPr>
              <a:t>Komeno Y, Kanda Y, Hamaki T, et al. A randomized controlled trial to compare once- versus twice-daily filgrastim for mobilization of peripheral blood stem cells from healthy donors. Biol Blood Marrow Transplant. 2006;12(4):408-413.</a:t>
            </a:r>
          </a:p>
        </p:txBody>
      </p:sp>
      <p:sp>
        <p:nvSpPr>
          <p:cNvPr id="8" name="Rectangle 2">
            <a:extLst>
              <a:ext uri="{FF2B5EF4-FFF2-40B4-BE49-F238E27FC236}">
                <a16:creationId xmlns:a16="http://schemas.microsoft.com/office/drawing/2014/main" id="{91ED182C-4AEC-9C4E-B1E2-DEF9A55C80DF}"/>
              </a:ext>
            </a:extLst>
          </p:cNvPr>
          <p:cNvSpPr>
            <a:spLocks noGrp="1"/>
          </p:cNvSpPr>
          <p:nvPr>
            <p:ph type="title" idx="4294967295"/>
          </p:nvPr>
        </p:nvSpPr>
        <p:spPr>
          <a:xfrm>
            <a:off x="1611314" y="179041"/>
            <a:ext cx="6650038" cy="995362"/>
          </a:xfrm>
          <a:prstGeom prst="rect">
            <a:avLst/>
          </a:prstGeom>
        </p:spPr>
        <p:txBody>
          <a:bodyPr/>
          <a:lstStyle/>
          <a:p>
            <a:pPr>
              <a:defRPr/>
            </a:pPr>
            <a:r>
              <a:rPr lang="tr-TR" altLang="tr-TR" sz="2000" b="1" dirty="0">
                <a:effectLst>
                  <a:outerShdw blurRad="38100" dist="38100" dir="2700000" algn="tl">
                    <a:srgbClr val="C0C0C0"/>
                  </a:outerShdw>
                </a:effectLst>
                <a:latin typeface="+mn-lt"/>
                <a:ea typeface="ＭＳ Ｐゴシック" panose="020B0600070205080204" pitchFamily="34" charset="-128"/>
              </a:rPr>
              <a:t>G-CSF </a:t>
            </a:r>
            <a:r>
              <a:rPr lang="tr-TR" altLang="tr-TR" sz="2800" b="1" dirty="0">
                <a:effectLst>
                  <a:outerShdw blurRad="38100" dist="38100" dir="2700000" algn="tl">
                    <a:srgbClr val="C0C0C0"/>
                  </a:outerShdw>
                </a:effectLst>
                <a:latin typeface="+mn-lt"/>
                <a:ea typeface="ＭＳ Ｐゴシック" panose="020B0600070205080204" pitchFamily="34" charset="-128"/>
              </a:rPr>
              <a:t/>
            </a:r>
            <a:br>
              <a:rPr lang="tr-TR" altLang="tr-TR" sz="2800" b="1" dirty="0">
                <a:effectLst>
                  <a:outerShdw blurRad="38100" dist="38100" dir="2700000" algn="tl">
                    <a:srgbClr val="C0C0C0"/>
                  </a:outerShdw>
                </a:effectLst>
                <a:latin typeface="+mn-lt"/>
                <a:ea typeface="ＭＳ Ｐゴシック" panose="020B0600070205080204" pitchFamily="34" charset="-128"/>
              </a:rPr>
            </a:br>
            <a:r>
              <a:rPr lang="tr-TR" altLang="tr-TR" sz="3200" b="1" dirty="0">
                <a:effectLst>
                  <a:outerShdw blurRad="38100" dist="38100" dir="2700000" algn="tl">
                    <a:srgbClr val="C0C0C0"/>
                  </a:outerShdw>
                </a:effectLst>
                <a:latin typeface="+mn-lt"/>
                <a:ea typeface="ＭＳ Ｐゴシック" panose="020B0600070205080204" pitchFamily="34" charset="-128"/>
              </a:rPr>
              <a:t>Tek doz mu? çift doz mu?- </a:t>
            </a:r>
            <a:r>
              <a:rPr lang="tr-TR" altLang="tr-TR" sz="2800" b="1" dirty="0" err="1">
                <a:effectLst>
                  <a:outerShdw blurRad="38100" dist="38100" dir="2700000" algn="tl">
                    <a:srgbClr val="C0C0C0"/>
                  </a:outerShdw>
                </a:effectLst>
                <a:latin typeface="+mn-lt"/>
                <a:ea typeface="ＭＳ Ｐゴシック" panose="020B0600070205080204" pitchFamily="34" charset="-128"/>
              </a:rPr>
              <a:t>Allojenik</a:t>
            </a:r>
            <a:endParaRPr lang="tr-TR" altLang="tr-TR" sz="2800" b="1" dirty="0">
              <a:effectLst>
                <a:outerShdw blurRad="38100" dist="38100" dir="2700000" algn="tl">
                  <a:srgbClr val="C0C0C0"/>
                </a:outerShdw>
              </a:effectLst>
              <a:latin typeface="+mn-lt"/>
              <a:ea typeface="ＭＳ Ｐゴシック" panose="020B0600070205080204" pitchFamily="34" charset="-128"/>
            </a:endParaRPr>
          </a:p>
        </p:txBody>
      </p:sp>
    </p:spTree>
    <p:extLst>
      <p:ext uri="{BB962C8B-B14F-4D97-AF65-F5344CB8AC3E}">
        <p14:creationId xmlns:p14="http://schemas.microsoft.com/office/powerpoint/2010/main" val="27046695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0EB57BB1-CFF0-9343-84DE-951AF67B3E36}"/>
              </a:ext>
            </a:extLst>
          </p:cNvPr>
          <p:cNvSpPr>
            <a:spLocks noGrp="1" noChangeArrowheads="1"/>
          </p:cNvSpPr>
          <p:nvPr>
            <p:ph type="title"/>
          </p:nvPr>
        </p:nvSpPr>
        <p:spPr bwMode="auto">
          <a:xfrm>
            <a:off x="1566864" y="465992"/>
            <a:ext cx="3893159" cy="5865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tr-TR" altLang="tr-TR" sz="3000" b="1" dirty="0">
                <a:latin typeface="+mn-lt"/>
                <a:ea typeface="ＭＳ Ｐゴシック" panose="020B0600070205080204" pitchFamily="34" charset="-128"/>
              </a:rPr>
              <a:t>G-CSF Yan etkiler</a:t>
            </a:r>
          </a:p>
        </p:txBody>
      </p:sp>
      <p:sp>
        <p:nvSpPr>
          <p:cNvPr id="93186" name="Rectangle 3">
            <a:extLst>
              <a:ext uri="{FF2B5EF4-FFF2-40B4-BE49-F238E27FC236}">
                <a16:creationId xmlns:a16="http://schemas.microsoft.com/office/drawing/2014/main" id="{82785C36-44B2-714F-8D1A-778B4E074A33}"/>
              </a:ext>
            </a:extLst>
          </p:cNvPr>
          <p:cNvSpPr>
            <a:spLocks noGrp="1" noChangeArrowheads="1"/>
          </p:cNvSpPr>
          <p:nvPr>
            <p:ph type="body" idx="1"/>
          </p:nvPr>
        </p:nvSpPr>
        <p:spPr bwMode="auto">
          <a:xfrm>
            <a:off x="1703388" y="1295400"/>
            <a:ext cx="8736012" cy="4941888"/>
          </a:xfrm>
          <a:solidFill>
            <a:schemeClr val="bg1"/>
          </a:solidFill>
        </p:spPr>
        <p:txBody>
          <a:bodyPr vert="horz" wrap="square" lIns="91440" tIns="45720" rIns="91440" bIns="45720" numCol="1" rtlCol="0" anchor="t" anchorCtr="0" compatLnSpc="1">
            <a:prstTxWarp prst="textNoShape">
              <a:avLst/>
            </a:prstTxWarp>
            <a:normAutofit fontScale="92500" lnSpcReduction="10000"/>
          </a:bodyPr>
          <a:lstStyle/>
          <a:p>
            <a:pPr eaLnBrk="1" hangingPunct="1">
              <a:lnSpc>
                <a:spcPct val="90000"/>
              </a:lnSpc>
              <a:buFont typeface="Wingdings" panose="05000000000000000000" pitchFamily="2" charset="2"/>
              <a:buChar char="§"/>
            </a:pPr>
            <a:r>
              <a:rPr lang="tr-TR" altLang="tr-TR" sz="2400" dirty="0">
                <a:ea typeface="ＭＳ Ｐゴシック" panose="020B0600070205080204" pitchFamily="34" charset="-128"/>
              </a:rPr>
              <a:t>Kemik ve kas-iskelet ağrıları (%20-30)</a:t>
            </a:r>
          </a:p>
          <a:p>
            <a:pPr eaLnBrk="1" hangingPunct="1">
              <a:lnSpc>
                <a:spcPct val="90000"/>
              </a:lnSpc>
              <a:buFont typeface="Wingdings" panose="05000000000000000000" pitchFamily="2" charset="2"/>
              <a:buChar char="§"/>
            </a:pPr>
            <a:r>
              <a:rPr lang="tr-TR" altLang="tr-TR" sz="2400" dirty="0">
                <a:ea typeface="ＭＳ Ｐゴシック" panose="020B0600070205080204" pitchFamily="34" charset="-128"/>
              </a:rPr>
              <a:t>Ateş</a:t>
            </a:r>
          </a:p>
          <a:p>
            <a:pPr eaLnBrk="1" hangingPunct="1">
              <a:lnSpc>
                <a:spcPct val="90000"/>
              </a:lnSpc>
              <a:buFont typeface="Wingdings" panose="05000000000000000000" pitchFamily="2" charset="2"/>
              <a:buChar char="§"/>
            </a:pPr>
            <a:r>
              <a:rPr lang="tr-TR" altLang="tr-TR" sz="2400" dirty="0">
                <a:ea typeface="ＭＳ Ｐゴシック" panose="020B0600070205080204" pitchFamily="34" charset="-128"/>
              </a:rPr>
              <a:t>Yorgunluk</a:t>
            </a:r>
          </a:p>
          <a:p>
            <a:pPr eaLnBrk="1" hangingPunct="1">
              <a:lnSpc>
                <a:spcPct val="90000"/>
              </a:lnSpc>
              <a:buFont typeface="Wingdings" panose="05000000000000000000" pitchFamily="2" charset="2"/>
              <a:buChar char="§"/>
            </a:pPr>
            <a:r>
              <a:rPr lang="tr-TR" altLang="tr-TR" sz="2400" dirty="0">
                <a:ea typeface="ＭＳ Ｐゴシック" panose="020B0600070205080204" pitchFamily="34" charset="-128"/>
              </a:rPr>
              <a:t>Cilt döküntüsü ve enjeksiyon bölgesi reaksiyonları</a:t>
            </a:r>
          </a:p>
          <a:p>
            <a:pPr eaLnBrk="1" hangingPunct="1">
              <a:lnSpc>
                <a:spcPct val="90000"/>
              </a:lnSpc>
              <a:buFont typeface="Wingdings" panose="05000000000000000000" pitchFamily="2" charset="2"/>
              <a:buChar char="§"/>
            </a:pPr>
            <a:r>
              <a:rPr lang="tr-TR" altLang="tr-TR" sz="2400" dirty="0">
                <a:ea typeface="ＭＳ Ｐゴシック" panose="020B0600070205080204" pitchFamily="34" charset="-128"/>
              </a:rPr>
              <a:t>İshal</a:t>
            </a:r>
          </a:p>
          <a:p>
            <a:pPr eaLnBrk="1" hangingPunct="1">
              <a:lnSpc>
                <a:spcPct val="90000"/>
              </a:lnSpc>
              <a:buFont typeface="Wingdings" panose="05000000000000000000" pitchFamily="2" charset="2"/>
              <a:buChar char="§"/>
            </a:pPr>
            <a:r>
              <a:rPr lang="tr-TR" altLang="tr-TR" sz="2400" dirty="0">
                <a:ea typeface="ＭＳ Ｐゴシック" panose="020B0600070205080204" pitchFamily="34" charset="-128"/>
              </a:rPr>
              <a:t>Ödem</a:t>
            </a:r>
          </a:p>
          <a:p>
            <a:pPr eaLnBrk="1" hangingPunct="1">
              <a:lnSpc>
                <a:spcPct val="90000"/>
              </a:lnSpc>
              <a:buFont typeface="Wingdings" panose="05000000000000000000" pitchFamily="2" charset="2"/>
              <a:buChar char="§"/>
            </a:pPr>
            <a:r>
              <a:rPr lang="tr-TR" altLang="tr-TR" sz="2400" dirty="0" err="1">
                <a:ea typeface="ＭＳ Ｐゴシック" panose="020B0600070205080204" pitchFamily="34" charset="-128"/>
              </a:rPr>
              <a:t>Dispne</a:t>
            </a:r>
            <a:endParaRPr lang="tr-TR" altLang="tr-TR" sz="2400" dirty="0">
              <a:ea typeface="ＭＳ Ｐゴシック" panose="020B0600070205080204" pitchFamily="34" charset="-128"/>
            </a:endParaRPr>
          </a:p>
          <a:p>
            <a:pPr eaLnBrk="1" hangingPunct="1">
              <a:lnSpc>
                <a:spcPct val="90000"/>
              </a:lnSpc>
              <a:buFont typeface="Wingdings" panose="05000000000000000000" pitchFamily="2" charset="2"/>
              <a:buChar char="§"/>
            </a:pPr>
            <a:r>
              <a:rPr lang="tr-TR" altLang="tr-TR" sz="2400" dirty="0" err="1">
                <a:ea typeface="ＭＳ Ｐゴシック" panose="020B0600070205080204" pitchFamily="34" charset="-128"/>
              </a:rPr>
              <a:t>Kutanöz</a:t>
            </a:r>
            <a:r>
              <a:rPr lang="tr-TR" altLang="tr-TR" sz="2400" dirty="0">
                <a:ea typeface="ＭＳ Ｐゴシック" panose="020B0600070205080204" pitchFamily="34" charset="-128"/>
              </a:rPr>
              <a:t> </a:t>
            </a:r>
            <a:r>
              <a:rPr lang="tr-TR" altLang="tr-TR" sz="2400" dirty="0" err="1">
                <a:ea typeface="ＭＳ Ｐゴシック" panose="020B0600070205080204" pitchFamily="34" charset="-128"/>
              </a:rPr>
              <a:t>vaskulit</a:t>
            </a:r>
            <a:endParaRPr lang="tr-TR" altLang="tr-TR" sz="2400" dirty="0">
              <a:ea typeface="ＭＳ Ｐゴシック" panose="020B0600070205080204" pitchFamily="34" charset="-128"/>
            </a:endParaRPr>
          </a:p>
          <a:p>
            <a:pPr eaLnBrk="1" hangingPunct="1">
              <a:lnSpc>
                <a:spcPct val="90000"/>
              </a:lnSpc>
              <a:buFont typeface="Wingdings" panose="05000000000000000000" pitchFamily="2" charset="2"/>
              <a:buChar char="§"/>
            </a:pPr>
            <a:r>
              <a:rPr lang="tr-TR" altLang="tr-TR" sz="2400" dirty="0">
                <a:ea typeface="ＭＳ Ｐゴシック" panose="020B0600070205080204" pitchFamily="34" charset="-128"/>
              </a:rPr>
              <a:t>Dalak büyümesi (uzun süreli kullanımda) ve dalak </a:t>
            </a:r>
            <a:r>
              <a:rPr lang="tr-TR" altLang="tr-TR" sz="2400" dirty="0" err="1">
                <a:ea typeface="ＭＳ Ｐゴシック" panose="020B0600070205080204" pitchFamily="34" charset="-128"/>
              </a:rPr>
              <a:t>rüptürü</a:t>
            </a:r>
            <a:endParaRPr lang="tr-TR" altLang="tr-TR" sz="2400" dirty="0">
              <a:ea typeface="ＭＳ Ｐゴシック" panose="020B0600070205080204" pitchFamily="34" charset="-128"/>
            </a:endParaRPr>
          </a:p>
          <a:p>
            <a:pPr eaLnBrk="1" hangingPunct="1">
              <a:lnSpc>
                <a:spcPct val="90000"/>
              </a:lnSpc>
              <a:buFont typeface="Wingdings" panose="05000000000000000000" pitchFamily="2" charset="2"/>
              <a:buChar char="§"/>
            </a:pPr>
            <a:r>
              <a:rPr lang="tr-TR" altLang="tr-TR" sz="2400" dirty="0" err="1">
                <a:ea typeface="ＭＳ Ｐゴシック" panose="020B0600070205080204" pitchFamily="34" charset="-128"/>
              </a:rPr>
              <a:t>Myokard</a:t>
            </a:r>
            <a:r>
              <a:rPr lang="tr-TR" altLang="tr-TR" sz="2400" dirty="0">
                <a:ea typeface="ＭＳ Ｐゴシック" panose="020B0600070205080204" pitchFamily="34" charset="-128"/>
              </a:rPr>
              <a:t> </a:t>
            </a:r>
            <a:r>
              <a:rPr lang="tr-TR" altLang="tr-TR" sz="2400" dirty="0" err="1">
                <a:ea typeface="ＭＳ Ｐゴシック" panose="020B0600070205080204" pitchFamily="34" charset="-128"/>
              </a:rPr>
              <a:t>infarktüsü</a:t>
            </a:r>
            <a:r>
              <a:rPr lang="tr-TR" altLang="tr-TR" sz="2400" dirty="0">
                <a:ea typeface="ＭＳ Ｐゴシック" panose="020B0600070205080204" pitchFamily="34" charset="-128"/>
              </a:rPr>
              <a:t> ve </a:t>
            </a:r>
            <a:r>
              <a:rPr lang="tr-TR" altLang="tr-TR" sz="2400" dirty="0" err="1">
                <a:ea typeface="ＭＳ Ｐゴシック" panose="020B0600070205080204" pitchFamily="34" charset="-128"/>
              </a:rPr>
              <a:t>serebrovasküler</a:t>
            </a:r>
            <a:r>
              <a:rPr lang="tr-TR" altLang="tr-TR" sz="2400" dirty="0">
                <a:ea typeface="ＭＳ Ｐゴシック" panose="020B0600070205080204" pitchFamily="34" charset="-128"/>
              </a:rPr>
              <a:t> hastalık</a:t>
            </a:r>
          </a:p>
          <a:p>
            <a:pPr eaLnBrk="1" hangingPunct="1">
              <a:lnSpc>
                <a:spcPct val="90000"/>
              </a:lnSpc>
              <a:buFont typeface="Wingdings" panose="05000000000000000000" pitchFamily="2" charset="2"/>
              <a:buChar char="§"/>
            </a:pPr>
            <a:r>
              <a:rPr lang="tr-TR" altLang="tr-TR" sz="2400" dirty="0" err="1">
                <a:ea typeface="ＭＳ Ｐゴシック" panose="020B0600070205080204" pitchFamily="34" charset="-128"/>
              </a:rPr>
              <a:t>Rabdomiyoliz</a:t>
            </a:r>
            <a:endParaRPr lang="tr-TR" altLang="tr-TR" sz="2400" dirty="0">
              <a:ea typeface="ＭＳ Ｐゴシック" panose="020B0600070205080204" pitchFamily="34" charset="-128"/>
            </a:endParaRPr>
          </a:p>
          <a:p>
            <a:pPr eaLnBrk="1" hangingPunct="1">
              <a:lnSpc>
                <a:spcPct val="90000"/>
              </a:lnSpc>
              <a:buFont typeface="Wingdings" panose="05000000000000000000" pitchFamily="2" charset="2"/>
              <a:buChar char="§"/>
            </a:pPr>
            <a:r>
              <a:rPr lang="tr-TR" altLang="tr-TR" sz="2400" dirty="0" err="1">
                <a:ea typeface="ＭＳ Ｐゴシック" panose="020B0600070205080204" pitchFamily="34" charset="-128"/>
              </a:rPr>
              <a:t>Otoimmun</a:t>
            </a:r>
            <a:r>
              <a:rPr lang="tr-TR" altLang="tr-TR" sz="2400" dirty="0">
                <a:ea typeface="ＭＳ Ｐゴシック" panose="020B0600070205080204" pitchFamily="34" charset="-128"/>
              </a:rPr>
              <a:t> hastalıklarda alevlenme ve oftalmolojik yan etkiler</a:t>
            </a:r>
          </a:p>
        </p:txBody>
      </p:sp>
    </p:spTree>
    <p:extLst>
      <p:ext uri="{BB962C8B-B14F-4D97-AF65-F5344CB8AC3E}">
        <p14:creationId xmlns:p14="http://schemas.microsoft.com/office/powerpoint/2010/main" val="12769814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97EDCC28-E5DD-0B4F-9BE1-A720438860ED}"/>
              </a:ext>
            </a:extLst>
          </p:cNvPr>
          <p:cNvSpPr>
            <a:spLocks noGrp="1"/>
          </p:cNvSpPr>
          <p:nvPr>
            <p:ph type="title"/>
          </p:nvPr>
        </p:nvSpPr>
        <p:spPr bwMode="auto">
          <a:xfrm>
            <a:off x="2759075" y="125414"/>
            <a:ext cx="6719888" cy="103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nl-NL" altLang="tr-TR" sz="4000" b="1" dirty="0">
                <a:latin typeface="Times New Roman" panose="02020603050405020304" pitchFamily="18" charset="0"/>
                <a:ea typeface="ＭＳ Ｐゴシック" panose="020B0600070205080204" pitchFamily="34" charset="-128"/>
              </a:rPr>
              <a:t>Kemomobilizasyon</a:t>
            </a:r>
            <a:endParaRPr lang="nl-NL" altLang="tr-TR" sz="4000" dirty="0">
              <a:latin typeface="Times New Roman" panose="02020603050405020304" pitchFamily="18" charset="0"/>
              <a:ea typeface="ＭＳ Ｐゴシック" panose="020B0600070205080204" pitchFamily="34" charset="-128"/>
            </a:endParaRPr>
          </a:p>
        </p:txBody>
      </p:sp>
      <p:graphicFrame>
        <p:nvGraphicFramePr>
          <p:cNvPr id="4" name="Content Placeholder 3">
            <a:extLst>
              <a:ext uri="{FF2B5EF4-FFF2-40B4-BE49-F238E27FC236}">
                <a16:creationId xmlns:a16="http://schemas.microsoft.com/office/drawing/2014/main" id="{C8D3FEAA-1EF9-6041-87BD-E910AE3BBCE3}"/>
              </a:ext>
            </a:extLst>
          </p:cNvPr>
          <p:cNvGraphicFramePr>
            <a:graphicFrameLocks noGrp="1"/>
          </p:cNvGraphicFramePr>
          <p:nvPr>
            <p:ph idx="1"/>
          </p:nvPr>
        </p:nvGraphicFramePr>
        <p:xfrm>
          <a:off x="1847850" y="1441450"/>
          <a:ext cx="8496300" cy="4535488"/>
        </p:xfrm>
        <a:graphic>
          <a:graphicData uri="http://schemas.openxmlformats.org/drawingml/2006/table">
            <a:tbl>
              <a:tblPr/>
              <a:tblGrid>
                <a:gridCol w="4176713">
                  <a:extLst>
                    <a:ext uri="{9D8B030D-6E8A-4147-A177-3AD203B41FA5}">
                      <a16:colId xmlns:a16="http://schemas.microsoft.com/office/drawing/2014/main" val="635403287"/>
                    </a:ext>
                  </a:extLst>
                </a:gridCol>
                <a:gridCol w="358775">
                  <a:extLst>
                    <a:ext uri="{9D8B030D-6E8A-4147-A177-3AD203B41FA5}">
                      <a16:colId xmlns:a16="http://schemas.microsoft.com/office/drawing/2014/main" val="1986653807"/>
                    </a:ext>
                  </a:extLst>
                </a:gridCol>
                <a:gridCol w="3960812">
                  <a:extLst>
                    <a:ext uri="{9D8B030D-6E8A-4147-A177-3AD203B41FA5}">
                      <a16:colId xmlns:a16="http://schemas.microsoft.com/office/drawing/2014/main" val="1462190518"/>
                    </a:ext>
                  </a:extLst>
                </a:gridCol>
              </a:tblGrid>
              <a:tr h="941388">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tr-TR"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Hastalık-spesifik kemo-mobilizasyon</a:t>
                      </a: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solidFill>
                      <a:srgbClr val="002060"/>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altLang="tr-TR"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tr-TR"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Mobilizasyon kemoterapisi</a:t>
                      </a: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solidFill>
                      <a:srgbClr val="002060"/>
                    </a:solidFill>
                  </a:tcPr>
                </a:tc>
                <a:extLst>
                  <a:ext uri="{0D108BD9-81ED-4DB2-BD59-A6C34878D82A}">
                    <a16:rowId xmlns:a16="http://schemas.microsoft.com/office/drawing/2014/main" val="4159115782"/>
                  </a:ext>
                </a:extLst>
              </a:tr>
              <a:tr h="52387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tr-TR" sz="22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MM:</a:t>
                      </a: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lnTlToBr>
                      <a:noFill/>
                    </a:lnTlToBr>
                    <a:lnBlToTr>
                      <a:noFill/>
                    </a:lnBlToTr>
                    <a:solidFill>
                      <a:srgbClr val="D1D1F0"/>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altLang="tr-TR"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tr-TR" sz="22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Siklofosfamit-tabanlı</a:t>
                      </a: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lnTlToBr>
                      <a:noFill/>
                    </a:lnTlToBr>
                    <a:lnBlToTr>
                      <a:noFill/>
                    </a:lnBlToTr>
                    <a:solidFill>
                      <a:srgbClr val="D1D1F0"/>
                    </a:solidFill>
                  </a:tcPr>
                </a:tc>
                <a:extLst>
                  <a:ext uri="{0D108BD9-81ED-4DB2-BD59-A6C34878D82A}">
                    <a16:rowId xmlns:a16="http://schemas.microsoft.com/office/drawing/2014/main" val="1768194037"/>
                  </a:ext>
                </a:extLst>
              </a:tr>
              <a:tr h="52387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tr-TR" sz="22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DPACE, VDT-PACE, CAD</a:t>
                      </a: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lnTlToBr>
                      <a:noFill/>
                    </a:lnTlToBr>
                    <a:lnBlToTr>
                      <a:noFill/>
                    </a:lnBlToTr>
                    <a:solidFill>
                      <a:srgbClr val="F3F9FA"/>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altLang="tr-TR"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tr-TR" sz="2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Etoposit-tabanlı</a:t>
                      </a: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157870034"/>
                  </a:ext>
                </a:extLst>
              </a:tr>
              <a:tr h="523875">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tr-TR" sz="22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(Relaps) </a:t>
                      </a:r>
                      <a:r>
                        <a:rPr kumimoji="0" lang="nl-NL" altLang="tr-TR" sz="22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lenfoma</a:t>
                      </a:r>
                      <a:r>
                        <a:rPr kumimoji="0" lang="nl-NL" altLang="tr-TR" sz="22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a:noFill/>
                    </a:lnB>
                    <a:lnTlToBr>
                      <a:noFill/>
                    </a:lnTlToBr>
                    <a:lnBlToTr>
                      <a:noFill/>
                    </a:lnBlToTr>
                    <a:solidFill>
                      <a:srgbClr val="D1D1F0"/>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altLang="tr-TR"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33" marR="91433" horzOverflow="overflow">
                    <a:lnL w="285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altLang="tr-TR"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33" marR="91433" horzOverflow="overflow">
                    <a:lnL>
                      <a:noFill/>
                    </a:lnL>
                    <a:lnR>
                      <a:noFill/>
                    </a:lnR>
                    <a:lnT w="28575"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2581958030"/>
                  </a:ext>
                </a:extLst>
              </a:tr>
              <a:tr h="2022475">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tr-TR" sz="2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ABVD, BEACOPP, (R)-CHOP, (R)-DA-EPOCH, (R)-DHAP, carbo-DHAP, dexa-BEAM, (R)-mini-BEAM, (R)-ICE, IVE, R-AVCBP, R-Bendamustine, VIM, ASHAP, VGEPP</a:t>
                      </a:r>
                    </a:p>
                  </a:txBody>
                  <a:tcPr marL="91433" marR="91433"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altLang="tr-TR"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33" marR="91433" horzOverflow="overflow">
                    <a:lnL w="28575"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altLang="tr-TR" sz="24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91433" marR="9143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791471783"/>
                  </a:ext>
                </a:extLst>
              </a:tr>
            </a:tbl>
          </a:graphicData>
        </a:graphic>
      </p:graphicFrame>
      <p:sp>
        <p:nvSpPr>
          <p:cNvPr id="96283" name="Content Placeholder 2">
            <a:extLst>
              <a:ext uri="{FF2B5EF4-FFF2-40B4-BE49-F238E27FC236}">
                <a16:creationId xmlns:a16="http://schemas.microsoft.com/office/drawing/2014/main" id="{F235FA82-032C-B24E-A04F-8E2BB1ECCCCA}"/>
              </a:ext>
            </a:extLst>
          </p:cNvPr>
          <p:cNvSpPr txBox="1">
            <a:spLocks/>
          </p:cNvSpPr>
          <p:nvPr/>
        </p:nvSpPr>
        <p:spPr bwMode="auto">
          <a:xfrm>
            <a:off x="6434138" y="3471864"/>
            <a:ext cx="40640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429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nSpc>
                <a:spcPct val="130000"/>
              </a:lnSpc>
              <a:spcBef>
                <a:spcPct val="20000"/>
              </a:spcBef>
              <a:buFont typeface="Wingdings" panose="05000000000000000000" pitchFamily="2" charset="2"/>
              <a:buChar char="§"/>
            </a:pPr>
            <a:r>
              <a:rPr lang="en-US" altLang="tr-TR" sz="2000" dirty="0">
                <a:latin typeface="Times New Roman" panose="02020603050405020304" pitchFamily="18" charset="0"/>
              </a:rPr>
              <a:t>Cy (1.5–7.0 g/m</a:t>
            </a:r>
            <a:r>
              <a:rPr lang="en-US" altLang="tr-TR" sz="2000" baseline="30000" dirty="0">
                <a:latin typeface="Times New Roman" panose="02020603050405020304" pitchFamily="18" charset="0"/>
              </a:rPr>
              <a:t>2</a:t>
            </a:r>
            <a:r>
              <a:rPr lang="en-US" altLang="tr-TR" sz="2000" dirty="0">
                <a:latin typeface="Times New Roman" panose="02020603050405020304" pitchFamily="18" charset="0"/>
              </a:rPr>
              <a:t>) + G-CSF (10 </a:t>
            </a:r>
            <a:r>
              <a:rPr lang="en-US" altLang="tr-TR" sz="2000" dirty="0" err="1">
                <a:latin typeface="Times New Roman" panose="02020603050405020304" pitchFamily="18" charset="0"/>
              </a:rPr>
              <a:t>μg</a:t>
            </a:r>
            <a:r>
              <a:rPr lang="en-US" altLang="tr-TR" sz="2000" dirty="0">
                <a:latin typeface="Times New Roman" panose="02020603050405020304" pitchFamily="18" charset="0"/>
              </a:rPr>
              <a:t>/kg 3-14 </a:t>
            </a:r>
            <a:r>
              <a:rPr lang="en-US" altLang="tr-TR" sz="2000" dirty="0" err="1">
                <a:latin typeface="Times New Roman" panose="02020603050405020304" pitchFamily="18" charset="0"/>
              </a:rPr>
              <a:t>günler</a:t>
            </a:r>
            <a:r>
              <a:rPr lang="en-US" altLang="tr-TR" sz="2000" dirty="0">
                <a:latin typeface="Times New Roman" panose="02020603050405020304" pitchFamily="18" charset="0"/>
              </a:rPr>
              <a:t>)</a:t>
            </a:r>
          </a:p>
          <a:p>
            <a:pPr>
              <a:lnSpc>
                <a:spcPct val="130000"/>
              </a:lnSpc>
              <a:spcBef>
                <a:spcPct val="20000"/>
              </a:spcBef>
              <a:buFont typeface="Wingdings" panose="05000000000000000000" pitchFamily="2" charset="2"/>
              <a:buChar char="§"/>
            </a:pPr>
            <a:r>
              <a:rPr lang="en-US" altLang="tr-TR" sz="2000" dirty="0" err="1">
                <a:latin typeface="Times New Roman" panose="02020603050405020304" pitchFamily="18" charset="0"/>
              </a:rPr>
              <a:t>Lökaferez</a:t>
            </a:r>
            <a:r>
              <a:rPr lang="en-US" altLang="tr-TR" sz="2000" dirty="0">
                <a:latin typeface="Times New Roman" panose="02020603050405020304" pitchFamily="18" charset="0"/>
              </a:rPr>
              <a:t>: WBC recovery </a:t>
            </a:r>
            <a:r>
              <a:rPr lang="en-US" altLang="tr-TR" sz="2000" dirty="0" err="1">
                <a:latin typeface="Times New Roman" panose="02020603050405020304" pitchFamily="18" charset="0"/>
              </a:rPr>
              <a:t>sonrası</a:t>
            </a:r>
            <a:r>
              <a:rPr lang="en-US" altLang="tr-TR" sz="2000" dirty="0">
                <a:latin typeface="Times New Roman" panose="02020603050405020304" pitchFamily="18" charset="0"/>
              </a:rPr>
              <a:t> (12-15 </a:t>
            </a:r>
            <a:r>
              <a:rPr lang="en-US" altLang="tr-TR" sz="2000" dirty="0" err="1">
                <a:latin typeface="Times New Roman" panose="02020603050405020304" pitchFamily="18" charset="0"/>
              </a:rPr>
              <a:t>günler</a:t>
            </a:r>
            <a:r>
              <a:rPr lang="en-US" altLang="tr-TR" sz="2000" dirty="0">
                <a:latin typeface="Times New Roman" panose="02020603050405020304" pitchFamily="18" charset="0"/>
              </a:rPr>
              <a:t>)</a:t>
            </a:r>
          </a:p>
          <a:p>
            <a:pPr lvl="1">
              <a:lnSpc>
                <a:spcPct val="130000"/>
              </a:lnSpc>
              <a:buFont typeface="Wingdings" panose="05000000000000000000" pitchFamily="2" charset="2"/>
              <a:buChar char="§"/>
            </a:pPr>
            <a:r>
              <a:rPr lang="en-US" altLang="tr-TR" sz="1600" dirty="0" err="1">
                <a:latin typeface="Times New Roman" panose="02020603050405020304" pitchFamily="18" charset="0"/>
              </a:rPr>
              <a:t>Yüksek</a:t>
            </a:r>
            <a:r>
              <a:rPr lang="en-US" altLang="tr-TR" sz="1600" dirty="0">
                <a:latin typeface="Times New Roman" panose="02020603050405020304" pitchFamily="18" charset="0"/>
              </a:rPr>
              <a:t> </a:t>
            </a:r>
            <a:r>
              <a:rPr lang="en-US" altLang="tr-TR" sz="1600" dirty="0" err="1">
                <a:latin typeface="Times New Roman" panose="02020603050405020304" pitchFamily="18" charset="0"/>
              </a:rPr>
              <a:t>toksisite</a:t>
            </a:r>
            <a:endParaRPr lang="en-US" altLang="tr-TR" sz="1600" dirty="0">
              <a:latin typeface="Times New Roman" panose="02020603050405020304" pitchFamily="18" charset="0"/>
            </a:endParaRPr>
          </a:p>
          <a:p>
            <a:pPr lvl="1">
              <a:lnSpc>
                <a:spcPct val="130000"/>
              </a:lnSpc>
              <a:buFont typeface="Wingdings" panose="05000000000000000000" pitchFamily="2" charset="2"/>
              <a:buChar char="§"/>
            </a:pPr>
            <a:r>
              <a:rPr lang="en-US" altLang="tr-TR" sz="1600" dirty="0" err="1">
                <a:latin typeface="Times New Roman" panose="02020603050405020304" pitchFamily="18" charset="0"/>
              </a:rPr>
              <a:t>İkincil</a:t>
            </a:r>
            <a:r>
              <a:rPr lang="en-US" altLang="tr-TR" sz="1600" dirty="0">
                <a:latin typeface="Times New Roman" panose="02020603050405020304" pitchFamily="18" charset="0"/>
              </a:rPr>
              <a:t> </a:t>
            </a:r>
            <a:r>
              <a:rPr lang="en-US" altLang="tr-TR" sz="1600" dirty="0" err="1">
                <a:latin typeface="Times New Roman" panose="02020603050405020304" pitchFamily="18" charset="0"/>
              </a:rPr>
              <a:t>Malignite</a:t>
            </a:r>
            <a:r>
              <a:rPr lang="en-US" altLang="tr-TR" sz="1600" dirty="0">
                <a:latin typeface="Times New Roman" panose="02020603050405020304" pitchFamily="18" charset="0"/>
              </a:rPr>
              <a:t> risk </a:t>
            </a:r>
            <a:r>
              <a:rPr lang="en-US" altLang="tr-TR" sz="1600" dirty="0" err="1">
                <a:latin typeface="Times New Roman" panose="02020603050405020304" pitchFamily="18" charset="0"/>
              </a:rPr>
              <a:t>artışı</a:t>
            </a:r>
            <a:r>
              <a:rPr lang="en-US" altLang="tr-TR" sz="1600" dirty="0">
                <a:latin typeface="Times New Roman" panose="02020603050405020304" pitchFamily="18" charset="0"/>
              </a:rPr>
              <a:t>, </a:t>
            </a:r>
          </a:p>
          <a:p>
            <a:pPr lvl="1">
              <a:lnSpc>
                <a:spcPct val="130000"/>
              </a:lnSpc>
              <a:buFont typeface="Wingdings" panose="05000000000000000000" pitchFamily="2" charset="2"/>
              <a:buChar char="§"/>
            </a:pPr>
            <a:r>
              <a:rPr lang="en-US" altLang="tr-TR" sz="1600" dirty="0" err="1">
                <a:latin typeface="Times New Roman" panose="02020603050405020304" pitchFamily="18" charset="0"/>
              </a:rPr>
              <a:t>Doğurganlık</a:t>
            </a:r>
            <a:r>
              <a:rPr lang="en-US" altLang="tr-TR" sz="1600" dirty="0">
                <a:latin typeface="Times New Roman" panose="02020603050405020304" pitchFamily="18" charset="0"/>
              </a:rPr>
              <a:t> </a:t>
            </a:r>
            <a:r>
              <a:rPr lang="en-US" altLang="tr-TR" sz="1600" dirty="0" err="1">
                <a:latin typeface="Times New Roman" panose="02020603050405020304" pitchFamily="18" charset="0"/>
              </a:rPr>
              <a:t>Düşüklüğü</a:t>
            </a:r>
            <a:r>
              <a:rPr lang="en-US" altLang="tr-TR" sz="1600" dirty="0">
                <a:latin typeface="Times New Roman" panose="02020603050405020304" pitchFamily="18" charset="0"/>
              </a:rPr>
              <a:t> </a:t>
            </a:r>
          </a:p>
          <a:p>
            <a:pPr lvl="1">
              <a:lnSpc>
                <a:spcPct val="130000"/>
              </a:lnSpc>
              <a:buFont typeface="Wingdings" panose="05000000000000000000" pitchFamily="2" charset="2"/>
              <a:buChar char="§"/>
            </a:pPr>
            <a:r>
              <a:rPr lang="en-US" altLang="tr-TR" sz="1600" dirty="0" err="1">
                <a:latin typeface="Times New Roman" panose="02020603050405020304" pitchFamily="18" charset="0"/>
              </a:rPr>
              <a:t>Kardiyak</a:t>
            </a:r>
            <a:r>
              <a:rPr lang="en-US" altLang="tr-TR" sz="1600" dirty="0">
                <a:latin typeface="Times New Roman" panose="02020603050405020304" pitchFamily="18" charset="0"/>
              </a:rPr>
              <a:t> </a:t>
            </a:r>
            <a:r>
              <a:rPr lang="en-US" altLang="tr-TR" sz="1600" dirty="0" err="1">
                <a:latin typeface="Times New Roman" panose="02020603050405020304" pitchFamily="18" charset="0"/>
              </a:rPr>
              <a:t>toksisite</a:t>
            </a:r>
            <a:r>
              <a:rPr lang="en-US" altLang="tr-TR" sz="1600" dirty="0">
                <a:latin typeface="Times New Roman" panose="02020603050405020304" pitchFamily="18" charset="0"/>
              </a:rPr>
              <a:t>, </a:t>
            </a:r>
          </a:p>
          <a:p>
            <a:pPr lvl="1">
              <a:lnSpc>
                <a:spcPct val="130000"/>
              </a:lnSpc>
              <a:buFont typeface="Wingdings" panose="05000000000000000000" pitchFamily="2" charset="2"/>
              <a:buChar char="§"/>
            </a:pPr>
            <a:r>
              <a:rPr lang="en-US" altLang="tr-TR" sz="1600" dirty="0" err="1">
                <a:latin typeface="Times New Roman" panose="02020603050405020304" pitchFamily="18" charset="0"/>
              </a:rPr>
              <a:t>Hemorajik</a:t>
            </a:r>
            <a:r>
              <a:rPr lang="en-US" altLang="tr-TR" sz="1600" dirty="0">
                <a:latin typeface="Times New Roman" panose="02020603050405020304" pitchFamily="18" charset="0"/>
              </a:rPr>
              <a:t> </a:t>
            </a:r>
            <a:r>
              <a:rPr lang="en-US" altLang="tr-TR" sz="1600" dirty="0" err="1">
                <a:latin typeface="Times New Roman" panose="02020603050405020304" pitchFamily="18" charset="0"/>
              </a:rPr>
              <a:t>sistit</a:t>
            </a:r>
            <a:r>
              <a:rPr lang="en-US" altLang="tr-TR" sz="1600" dirty="0">
                <a:latin typeface="Times New Roman" panose="02020603050405020304" pitchFamily="18" charset="0"/>
              </a:rPr>
              <a:t>, </a:t>
            </a:r>
            <a:r>
              <a:rPr lang="en-US" altLang="tr-TR" sz="1600" dirty="0" err="1">
                <a:latin typeface="Times New Roman" panose="02020603050405020304" pitchFamily="18" charset="0"/>
              </a:rPr>
              <a:t>Anafilaktik</a:t>
            </a:r>
            <a:r>
              <a:rPr lang="en-US" altLang="tr-TR" sz="1600" dirty="0">
                <a:latin typeface="Times New Roman" panose="02020603050405020304" pitchFamily="18" charset="0"/>
              </a:rPr>
              <a:t> </a:t>
            </a:r>
            <a:r>
              <a:rPr lang="en-US" altLang="tr-TR" sz="1600" dirty="0" err="1">
                <a:latin typeface="Times New Roman" panose="02020603050405020304" pitchFamily="18" charset="0"/>
              </a:rPr>
              <a:t>reaksiyonlar</a:t>
            </a:r>
            <a:endParaRPr lang="en-US" altLang="tr-TR" sz="1600" dirty="0">
              <a:latin typeface="Times New Roman" panose="02020603050405020304" pitchFamily="18" charset="0"/>
            </a:endParaRPr>
          </a:p>
        </p:txBody>
      </p:sp>
    </p:spTree>
    <p:extLst>
      <p:ext uri="{BB962C8B-B14F-4D97-AF65-F5344CB8AC3E}">
        <p14:creationId xmlns:p14="http://schemas.microsoft.com/office/powerpoint/2010/main" val="18111512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6EBC02-8DB3-AD4B-9B80-1B9695D34380}"/>
              </a:ext>
            </a:extLst>
          </p:cNvPr>
          <p:cNvSpPr>
            <a:spLocks noGrp="1"/>
          </p:cNvSpPr>
          <p:nvPr>
            <p:ph type="title" idx="4294967295"/>
          </p:nvPr>
        </p:nvSpPr>
        <p:spPr>
          <a:xfrm>
            <a:off x="2998788" y="274639"/>
            <a:ext cx="3960812" cy="993775"/>
          </a:xfrm>
        </p:spPr>
        <p:txBody>
          <a:bodyPr/>
          <a:lstStyle/>
          <a:p>
            <a:pPr eaLnBrk="1" hangingPunct="1">
              <a:defRPr/>
            </a:pPr>
            <a:r>
              <a:rPr lang="tr-TR" b="1" dirty="0">
                <a:effectLst>
                  <a:outerShdw blurRad="38100" dist="38100" dir="2700000" algn="tl">
                    <a:srgbClr val="000000"/>
                  </a:outerShdw>
                </a:effectLst>
                <a:latin typeface="+mn-lt"/>
                <a:cs typeface="Times New Roman" panose="02020603050405020304" pitchFamily="18" charset="0"/>
              </a:rPr>
              <a:t>KT + G-CSF</a:t>
            </a:r>
            <a:endParaRPr lang="tr-TR" dirty="0">
              <a:latin typeface="+mn-lt"/>
              <a:cs typeface="Times New Roman" panose="02020603050405020304" pitchFamily="18" charset="0"/>
            </a:endParaRPr>
          </a:p>
        </p:txBody>
      </p:sp>
      <p:sp>
        <p:nvSpPr>
          <p:cNvPr id="98306" name="Rectangle 3">
            <a:extLst>
              <a:ext uri="{FF2B5EF4-FFF2-40B4-BE49-F238E27FC236}">
                <a16:creationId xmlns:a16="http://schemas.microsoft.com/office/drawing/2014/main" id="{E2B79CBB-FA16-924D-88FF-B2422034EA51}"/>
              </a:ext>
            </a:extLst>
          </p:cNvPr>
          <p:cNvSpPr>
            <a:spLocks noGrp="1" noChangeArrowheads="1"/>
          </p:cNvSpPr>
          <p:nvPr>
            <p:ph type="body" idx="4294967295"/>
          </p:nvPr>
        </p:nvSpPr>
        <p:spPr bwMode="auto">
          <a:xfrm>
            <a:off x="1774827" y="1557339"/>
            <a:ext cx="4808854" cy="4535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dirty="0">
                <a:ea typeface="ＭＳ Ｐゴシック" panose="020B0600070205080204" pitchFamily="34" charset="-128"/>
              </a:rPr>
              <a:t>En eski uygulanan protokol yalnız başına KT</a:t>
            </a:r>
            <a:endParaRPr lang="tr-TR" altLang="tr-TR" sz="2400" dirty="0">
              <a:ea typeface="ＭＳ Ｐゴシック" panose="020B0600070205080204" pitchFamily="34" charset="-128"/>
            </a:endParaRPr>
          </a:p>
          <a:p>
            <a:pPr lvl="1" eaLnBrk="1" hangingPunct="1"/>
            <a:r>
              <a:rPr lang="tr-TR" altLang="tr-TR" sz="2100" dirty="0" err="1">
                <a:ea typeface="ＭＳ Ｐゴシック" panose="020B0600070205080204" pitchFamily="34" charset="-128"/>
              </a:rPr>
              <a:t>Myelosupresif</a:t>
            </a:r>
            <a:r>
              <a:rPr lang="tr-TR" altLang="tr-TR" sz="2100" dirty="0">
                <a:ea typeface="ＭＳ Ｐゴシック" panose="020B0600070205080204" pitchFamily="34" charset="-128"/>
              </a:rPr>
              <a:t> KT takiben </a:t>
            </a:r>
            <a:r>
              <a:rPr lang="tr-TR" altLang="tr-TR" sz="2100" dirty="0" err="1">
                <a:ea typeface="ＭＳ Ｐゴシック" panose="020B0600070205080204" pitchFamily="34" charset="-128"/>
              </a:rPr>
              <a:t>hematopoietik</a:t>
            </a:r>
            <a:r>
              <a:rPr lang="tr-TR" altLang="tr-TR" sz="2100" dirty="0">
                <a:ea typeface="ＭＳ Ｐゴシック" panose="020B0600070205080204" pitchFamily="34" charset="-128"/>
              </a:rPr>
              <a:t> erken toparlanma döneminde PK da geçici olarak kök hücreler artmakta</a:t>
            </a:r>
            <a:endParaRPr lang="tr-TR" altLang="tr-TR" dirty="0">
              <a:ea typeface="ＭＳ Ｐゴシック" panose="020B0600070205080204" pitchFamily="34" charset="-128"/>
            </a:endParaRPr>
          </a:p>
          <a:p>
            <a:pPr eaLnBrk="1" hangingPunct="1"/>
            <a:r>
              <a:rPr lang="tr-TR" altLang="tr-TR" sz="2400" dirty="0">
                <a:ea typeface="ＭＳ Ｐゴシック" panose="020B0600070205080204" pitchFamily="34" charset="-128"/>
              </a:rPr>
              <a:t>KT + </a:t>
            </a:r>
            <a:r>
              <a:rPr lang="tr-TR" altLang="tr-TR" sz="2400" dirty="0" err="1">
                <a:ea typeface="ＭＳ Ｐゴシック" panose="020B0600070205080204" pitchFamily="34" charset="-128"/>
              </a:rPr>
              <a:t>sitokin</a:t>
            </a:r>
            <a:r>
              <a:rPr lang="tr-TR" altLang="tr-TR" sz="2400" dirty="0">
                <a:ea typeface="ＭＳ Ｐゴシック" panose="020B0600070205080204" pitchFamily="34" charset="-128"/>
              </a:rPr>
              <a:t> kombinasyonu </a:t>
            </a:r>
            <a:r>
              <a:rPr lang="tr-TR" altLang="tr-TR" sz="2400" dirty="0" err="1">
                <a:ea typeface="ＭＳ Ｐゴシック" panose="020B0600070205080204" pitchFamily="34" charset="-128"/>
              </a:rPr>
              <a:t>mobilizasyonda</a:t>
            </a:r>
            <a:r>
              <a:rPr lang="tr-TR" altLang="tr-TR" sz="2400" dirty="0">
                <a:ea typeface="ＭＳ Ｐゴシック" panose="020B0600070205080204" pitchFamily="34" charset="-128"/>
              </a:rPr>
              <a:t> daha etkili  </a:t>
            </a:r>
          </a:p>
          <a:p>
            <a:pPr lvl="1" eaLnBrk="1" hangingPunct="1"/>
            <a:r>
              <a:rPr lang="tr-TR" altLang="tr-TR" sz="2100" dirty="0" err="1">
                <a:ea typeface="ＭＳ Ｐゴシック" panose="020B0600070205080204" pitchFamily="34" charset="-128"/>
              </a:rPr>
              <a:t>KT’nin</a:t>
            </a:r>
            <a:r>
              <a:rPr lang="tr-TR" altLang="tr-TR" sz="2100" dirty="0">
                <a:ea typeface="ＭＳ Ｐゴシック" panose="020B0600070205080204" pitchFamily="34" charset="-128"/>
              </a:rPr>
              <a:t> pik etkisi oldukça farklıdır</a:t>
            </a:r>
          </a:p>
          <a:p>
            <a:pPr lvl="1" eaLnBrk="1" hangingPunct="1"/>
            <a:r>
              <a:rPr lang="tr-TR" altLang="tr-TR" sz="2100" dirty="0">
                <a:ea typeface="ＭＳ Ｐゴシック" panose="020B0600070205080204" pitchFamily="34" charset="-128"/>
              </a:rPr>
              <a:t>KT uygulandıktan sonra 10-18. günlerde ortaya çıkmakta </a:t>
            </a:r>
          </a:p>
        </p:txBody>
      </p:sp>
      <p:sp>
        <p:nvSpPr>
          <p:cNvPr id="98309" name="Text Box 6">
            <a:extLst>
              <a:ext uri="{FF2B5EF4-FFF2-40B4-BE49-F238E27FC236}">
                <a16:creationId xmlns:a16="http://schemas.microsoft.com/office/drawing/2014/main" id="{184303B3-8654-3E4A-8F4D-19B431DAC1F0}"/>
              </a:ext>
            </a:extLst>
          </p:cNvPr>
          <p:cNvSpPr txBox="1">
            <a:spLocks noChangeArrowheads="1"/>
          </p:cNvSpPr>
          <p:nvPr/>
        </p:nvSpPr>
        <p:spPr bwMode="auto">
          <a:xfrm>
            <a:off x="1685925" y="6356351"/>
            <a:ext cx="8891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rPr>
              <a:t>Stiff PJ. Quantification of the PB-CFU culture rise following chemotherapy. Could aphereses replace BM for autologous transplantation? Transfusion 1983;23:500–3.</a:t>
            </a:r>
          </a:p>
          <a:p>
            <a:pPr eaLnBrk="1" hangingPunct="1"/>
            <a:r>
              <a:rPr lang="tr-TR" altLang="tr-TR" sz="1000">
                <a:latin typeface="Times New Roman" panose="02020603050405020304" pitchFamily="18" charset="0"/>
              </a:rPr>
              <a:t>Ford CD. CD34+ cell adhesion molecule profiles differ between patients mobilized with G-CSF alone and chemotherapy followed by G-CSF. Transfusion 2006;46:193–8.</a:t>
            </a:r>
          </a:p>
        </p:txBody>
      </p:sp>
      <p:graphicFrame>
        <p:nvGraphicFramePr>
          <p:cNvPr id="98310" name="Object 5123">
            <a:extLst>
              <a:ext uri="{FF2B5EF4-FFF2-40B4-BE49-F238E27FC236}">
                <a16:creationId xmlns:a16="http://schemas.microsoft.com/office/drawing/2014/main" id="{49AA5589-EC4A-C24F-959A-1D4E60C80365}"/>
              </a:ext>
            </a:extLst>
          </p:cNvPr>
          <p:cNvGraphicFramePr>
            <a:graphicFrameLocks noChangeAspect="1"/>
          </p:cNvGraphicFramePr>
          <p:nvPr/>
        </p:nvGraphicFramePr>
        <p:xfrm>
          <a:off x="6888164" y="0"/>
          <a:ext cx="3779837" cy="3213100"/>
        </p:xfrm>
        <a:graphic>
          <a:graphicData uri="http://schemas.openxmlformats.org/presentationml/2006/ole">
            <mc:AlternateContent xmlns:mc="http://schemas.openxmlformats.org/markup-compatibility/2006">
              <mc:Choice xmlns:v="urn:schemas-microsoft-com:vml" Requires="v">
                <p:oleObj spid="_x0000_s7212" name="Grafik" r:id="rId4" imgW="7543800" imgH="4114800" progId="MSGraph.Chart.8">
                  <p:embed followColorScheme="full"/>
                </p:oleObj>
              </mc:Choice>
              <mc:Fallback>
                <p:oleObj name="Grafik" r:id="rId4" imgW="7543800" imgH="4114800" progId="MSGraph.Chart.8">
                  <p:embed followColorScheme="full"/>
                  <p:pic>
                    <p:nvPicPr>
                      <p:cNvPr id="98310" name="Object 5123">
                        <a:extLst>
                          <a:ext uri="{FF2B5EF4-FFF2-40B4-BE49-F238E27FC236}">
                            <a16:creationId xmlns:a16="http://schemas.microsoft.com/office/drawing/2014/main" id="{49AA5589-EC4A-C24F-959A-1D4E60C80365}"/>
                          </a:ext>
                        </a:extLst>
                      </p:cNvPr>
                      <p:cNvPicPr>
                        <a:picLocks noChangeAspect="1" noChangeArrowheads="1"/>
                      </p:cNvPicPr>
                      <p:nvPr/>
                    </p:nvPicPr>
                    <p:blipFill>
                      <a:blip r:embed="rId5"/>
                      <a:srcRect/>
                      <a:stretch>
                        <a:fillRect/>
                      </a:stretch>
                    </p:blipFill>
                    <p:spPr bwMode="auto">
                      <a:xfrm>
                        <a:off x="6888164" y="0"/>
                        <a:ext cx="3779837" cy="32131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9707" name="Object 11">
            <a:extLst>
              <a:ext uri="{FF2B5EF4-FFF2-40B4-BE49-F238E27FC236}">
                <a16:creationId xmlns:a16="http://schemas.microsoft.com/office/drawing/2014/main" id="{1FA80318-81D9-1342-8482-A2A1AA484599}"/>
              </a:ext>
            </a:extLst>
          </p:cNvPr>
          <p:cNvGraphicFramePr>
            <a:graphicFrameLocks noChangeAspect="1"/>
          </p:cNvGraphicFramePr>
          <p:nvPr/>
        </p:nvGraphicFramePr>
        <p:xfrm>
          <a:off x="6888164" y="2997201"/>
          <a:ext cx="3779837" cy="3478213"/>
        </p:xfrm>
        <a:graphic>
          <a:graphicData uri="http://schemas.openxmlformats.org/presentationml/2006/ole">
            <mc:AlternateContent xmlns:mc="http://schemas.openxmlformats.org/markup-compatibility/2006">
              <mc:Choice xmlns:v="urn:schemas-microsoft-com:vml" Requires="v">
                <p:oleObj spid="_x0000_s7213" name="Grafik" r:id="rId6" imgW="8505761" imgH="5172058" progId="MSGraph.Chart.8">
                  <p:embed followColorScheme="full"/>
                </p:oleObj>
              </mc:Choice>
              <mc:Fallback>
                <p:oleObj name="Grafik" r:id="rId6" imgW="8505761" imgH="5172058" progId="MSGraph.Chart.8">
                  <p:embed followColorScheme="full"/>
                  <p:pic>
                    <p:nvPicPr>
                      <p:cNvPr id="669707" name="Object 11">
                        <a:extLst>
                          <a:ext uri="{FF2B5EF4-FFF2-40B4-BE49-F238E27FC236}">
                            <a16:creationId xmlns:a16="http://schemas.microsoft.com/office/drawing/2014/main" id="{1FA80318-81D9-1342-8482-A2A1AA484599}"/>
                          </a:ext>
                        </a:extLst>
                      </p:cNvPr>
                      <p:cNvPicPr>
                        <a:picLocks noChangeAspect="1" noChangeArrowheads="1"/>
                      </p:cNvPicPr>
                      <p:nvPr/>
                    </p:nvPicPr>
                    <p:blipFill>
                      <a:blip r:embed="rId7"/>
                      <a:srcRect/>
                      <a:stretch>
                        <a:fillRect/>
                      </a:stretch>
                    </p:blipFill>
                    <p:spPr bwMode="auto">
                      <a:xfrm>
                        <a:off x="6888164" y="2997201"/>
                        <a:ext cx="3779837" cy="34782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892379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9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69707" grpId="0" bld="series"/>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tr-TR" dirty="0">
                <a:solidFill>
                  <a:srgbClr val="000000"/>
                </a:solidFill>
                <a:latin typeface="+mn-lt"/>
              </a:rPr>
              <a:t>Ergin kök hücre</a:t>
            </a:r>
            <a:endParaRPr lang="en-US" sz="3200" dirty="0">
              <a:solidFill>
                <a:srgbClr val="000000"/>
              </a:solidFill>
              <a:latin typeface="+mn-lt"/>
            </a:endParaRPr>
          </a:p>
        </p:txBody>
      </p:sp>
      <p:sp>
        <p:nvSpPr>
          <p:cNvPr id="27651" name="Rectangle 3"/>
          <p:cNvSpPr>
            <a:spLocks noGrp="1" noChangeArrowheads="1"/>
          </p:cNvSpPr>
          <p:nvPr>
            <p:ph type="body" idx="1"/>
          </p:nvPr>
        </p:nvSpPr>
        <p:spPr>
          <a:xfrm>
            <a:off x="2279651" y="1905001"/>
            <a:ext cx="7959725" cy="3179763"/>
          </a:xfrm>
        </p:spPr>
        <p:txBody>
          <a:bodyPr/>
          <a:lstStyle/>
          <a:p>
            <a:pPr eaLnBrk="1" hangingPunct="1">
              <a:lnSpc>
                <a:spcPct val="130000"/>
              </a:lnSpc>
            </a:pPr>
            <a:r>
              <a:rPr lang="tr-TR" sz="2000" dirty="0">
                <a:solidFill>
                  <a:srgbClr val="000000"/>
                </a:solidFill>
              </a:rPr>
              <a:t>Sınırlı yenilenebilme yeteneği</a:t>
            </a:r>
          </a:p>
          <a:p>
            <a:pPr eaLnBrk="1" hangingPunct="1">
              <a:lnSpc>
                <a:spcPct val="130000"/>
              </a:lnSpc>
            </a:pPr>
            <a:r>
              <a:rPr lang="tr-TR" sz="2000" dirty="0">
                <a:solidFill>
                  <a:srgbClr val="000000"/>
                </a:solidFill>
              </a:rPr>
              <a:t>Doku </a:t>
            </a:r>
            <a:r>
              <a:rPr lang="tr-TR" sz="2000" dirty="0" err="1">
                <a:solidFill>
                  <a:srgbClr val="000000"/>
                </a:solidFill>
              </a:rPr>
              <a:t>replasmanı</a:t>
            </a:r>
            <a:r>
              <a:rPr lang="tr-TR" sz="2000" dirty="0">
                <a:solidFill>
                  <a:srgbClr val="000000"/>
                </a:solidFill>
              </a:rPr>
              <a:t> </a:t>
            </a:r>
          </a:p>
          <a:p>
            <a:pPr eaLnBrk="1" hangingPunct="1">
              <a:lnSpc>
                <a:spcPct val="130000"/>
              </a:lnSpc>
            </a:pPr>
            <a:r>
              <a:rPr lang="tr-TR" sz="2000" dirty="0">
                <a:solidFill>
                  <a:srgbClr val="000000"/>
                </a:solidFill>
              </a:rPr>
              <a:t>Multi-</a:t>
            </a:r>
            <a:r>
              <a:rPr lang="tr-TR" sz="2000" dirty="0" err="1">
                <a:solidFill>
                  <a:srgbClr val="000000"/>
                </a:solidFill>
              </a:rPr>
              <a:t>Puliripotent</a:t>
            </a:r>
            <a:endParaRPr lang="tr-TR" sz="2000" dirty="0">
              <a:solidFill>
                <a:srgbClr val="000000"/>
              </a:solidFill>
            </a:endParaRPr>
          </a:p>
          <a:p>
            <a:pPr eaLnBrk="1" hangingPunct="1">
              <a:lnSpc>
                <a:spcPct val="130000"/>
              </a:lnSpc>
            </a:pPr>
            <a:r>
              <a:rPr lang="tr-TR" sz="2000" dirty="0">
                <a:solidFill>
                  <a:srgbClr val="000000"/>
                </a:solidFill>
              </a:rPr>
              <a:t>En iyi bilinen ‘’ kan yapıcı kök hücre-hematopoetik </a:t>
            </a:r>
            <a:r>
              <a:rPr lang="tr-TR" sz="2000" dirty="0" err="1">
                <a:solidFill>
                  <a:srgbClr val="000000"/>
                </a:solidFill>
              </a:rPr>
              <a:t>stem</a:t>
            </a:r>
            <a:r>
              <a:rPr lang="tr-TR" sz="2000" dirty="0">
                <a:solidFill>
                  <a:srgbClr val="000000"/>
                </a:solidFill>
              </a:rPr>
              <a:t> </a:t>
            </a:r>
            <a:r>
              <a:rPr lang="tr-TR" sz="2000" dirty="0" err="1">
                <a:solidFill>
                  <a:srgbClr val="000000"/>
                </a:solidFill>
              </a:rPr>
              <a:t>cell</a:t>
            </a:r>
            <a:r>
              <a:rPr lang="tr-TR" sz="2000" dirty="0">
                <a:solidFill>
                  <a:srgbClr val="000000"/>
                </a:solidFill>
              </a:rPr>
              <a:t>’’ </a:t>
            </a:r>
            <a:r>
              <a:rPr lang="tr-TR" sz="2000" dirty="0" err="1">
                <a:solidFill>
                  <a:srgbClr val="000000"/>
                </a:solidFill>
              </a:rPr>
              <a:t>dir</a:t>
            </a:r>
            <a:r>
              <a:rPr lang="tr-TR" sz="2000" dirty="0">
                <a:solidFill>
                  <a:srgbClr val="000000"/>
                </a:solidFill>
              </a:rPr>
              <a:t>. </a:t>
            </a:r>
          </a:p>
          <a:p>
            <a:pPr eaLnBrk="1" hangingPunct="1">
              <a:lnSpc>
                <a:spcPct val="130000"/>
              </a:lnSpc>
            </a:pPr>
            <a:r>
              <a:rPr lang="tr-TR" sz="2000" dirty="0">
                <a:solidFill>
                  <a:srgbClr val="000000"/>
                </a:solidFill>
              </a:rPr>
              <a:t>Kaynak: kemik iliği, </a:t>
            </a:r>
            <a:r>
              <a:rPr lang="tr-TR" sz="2000" u="sng" dirty="0">
                <a:solidFill>
                  <a:srgbClr val="000000"/>
                </a:solidFill>
              </a:rPr>
              <a:t>kordon kanı</a:t>
            </a:r>
            <a:r>
              <a:rPr lang="en-US" sz="2000" dirty="0">
                <a:solidFill>
                  <a:srgbClr val="000000"/>
                </a:solidFill>
              </a:rPr>
              <a:t>, </a:t>
            </a:r>
            <a:r>
              <a:rPr lang="en-US" sz="2000" dirty="0" err="1">
                <a:solidFill>
                  <a:srgbClr val="000000"/>
                </a:solidFill>
              </a:rPr>
              <a:t>pla</a:t>
            </a:r>
            <a:r>
              <a:rPr lang="tr-TR" sz="2000" dirty="0">
                <a:solidFill>
                  <a:srgbClr val="000000"/>
                </a:solidFill>
              </a:rPr>
              <a:t>s</a:t>
            </a:r>
            <a:r>
              <a:rPr lang="en-US" sz="2000" dirty="0" err="1">
                <a:solidFill>
                  <a:srgbClr val="000000"/>
                </a:solidFill>
              </a:rPr>
              <a:t>enta</a:t>
            </a:r>
            <a:r>
              <a:rPr lang="tr-TR" sz="2000" dirty="0">
                <a:solidFill>
                  <a:srgbClr val="000000"/>
                </a:solidFill>
              </a:rPr>
              <a:t> ve </a:t>
            </a:r>
            <a:r>
              <a:rPr lang="en-US" sz="2000" dirty="0">
                <a:solidFill>
                  <a:srgbClr val="000000"/>
                </a:solidFill>
              </a:rPr>
              <a:t> </a:t>
            </a:r>
            <a:r>
              <a:rPr lang="en-US" sz="2000" dirty="0" err="1">
                <a:solidFill>
                  <a:srgbClr val="000000"/>
                </a:solidFill>
              </a:rPr>
              <a:t>amni</a:t>
            </a:r>
            <a:r>
              <a:rPr lang="tr-TR" sz="2000" dirty="0">
                <a:solidFill>
                  <a:srgbClr val="000000"/>
                </a:solidFill>
              </a:rPr>
              <a:t>y</a:t>
            </a:r>
            <a:r>
              <a:rPr lang="en-US" sz="2000" dirty="0" err="1">
                <a:solidFill>
                  <a:srgbClr val="000000"/>
                </a:solidFill>
              </a:rPr>
              <a:t>oti</a:t>
            </a:r>
            <a:r>
              <a:rPr lang="tr-TR" sz="2000" dirty="0">
                <a:solidFill>
                  <a:srgbClr val="000000"/>
                </a:solidFill>
              </a:rPr>
              <a:t>k</a:t>
            </a:r>
            <a:r>
              <a:rPr lang="en-US" sz="2000" dirty="0">
                <a:solidFill>
                  <a:srgbClr val="000000"/>
                </a:solidFill>
              </a:rPr>
              <a:t> </a:t>
            </a:r>
            <a:r>
              <a:rPr lang="tr-TR" sz="2000" dirty="0">
                <a:solidFill>
                  <a:srgbClr val="000000"/>
                </a:solidFill>
              </a:rPr>
              <a:t>sıvı gibi gebelik dokuları</a:t>
            </a:r>
            <a:r>
              <a:rPr lang="en-US" sz="2000" dirty="0">
                <a:solidFill>
                  <a:srgbClr val="000000"/>
                </a:solidFill>
              </a:rPr>
              <a:t>.</a:t>
            </a:r>
            <a:endParaRPr lang="tr-TR" sz="2000" dirty="0">
              <a:solidFill>
                <a:srgbClr val="000000"/>
              </a:solidFill>
            </a:endParaRPr>
          </a:p>
          <a:p>
            <a:pPr eaLnBrk="1" hangingPunct="1">
              <a:lnSpc>
                <a:spcPct val="130000"/>
              </a:lnSpc>
              <a:buFontTx/>
              <a:buNone/>
            </a:pPr>
            <a:endParaRPr lang="en-US" sz="2000" dirty="0">
              <a:solidFill>
                <a:srgbClr val="000000"/>
              </a:solidFill>
            </a:endParaRPr>
          </a:p>
        </p:txBody>
      </p:sp>
      <p:sp>
        <p:nvSpPr>
          <p:cNvPr id="27652" name="Line 4"/>
          <p:cNvSpPr>
            <a:spLocks noChangeShapeType="1"/>
          </p:cNvSpPr>
          <p:nvPr/>
        </p:nvSpPr>
        <p:spPr bwMode="auto">
          <a:xfrm>
            <a:off x="1524000" y="1628775"/>
            <a:ext cx="9144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7653" name="Rectangle 5"/>
          <p:cNvSpPr>
            <a:spLocks noChangeArrowheads="1"/>
          </p:cNvSpPr>
          <p:nvPr/>
        </p:nvSpPr>
        <p:spPr bwMode="auto">
          <a:xfrm>
            <a:off x="2351088" y="5300663"/>
            <a:ext cx="7397750" cy="730250"/>
          </a:xfrm>
          <a:prstGeom prst="rect">
            <a:avLst/>
          </a:prstGeom>
          <a:solidFill>
            <a:schemeClr val="accent1"/>
          </a:solidFill>
          <a:ln w="28575" algn="ctr">
            <a:solidFill>
              <a:schemeClr val="tx1"/>
            </a:solidFill>
            <a:miter lim="800000"/>
            <a:headEnd/>
            <a:tailEnd/>
          </a:ln>
          <a:effectLst/>
        </p:spPr>
        <p:txBody>
          <a:bodyPr>
            <a:spAutoFit/>
          </a:bodyPr>
          <a:lstStyle/>
          <a:p>
            <a:pPr algn="l" eaLnBrk="1" hangingPunct="1">
              <a:spcBef>
                <a:spcPct val="20000"/>
              </a:spcBef>
            </a:pPr>
            <a:r>
              <a:rPr lang="tr-TR" sz="2000" dirty="0">
                <a:solidFill>
                  <a:schemeClr val="bg1"/>
                </a:solidFill>
                <a:latin typeface="Calibri" pitchFamily="34" charset="0"/>
              </a:rPr>
              <a:t>Beyin, kornea, diş </a:t>
            </a:r>
            <a:r>
              <a:rPr lang="tr-TR" sz="2000" dirty="0" err="1">
                <a:solidFill>
                  <a:schemeClr val="bg1"/>
                </a:solidFill>
                <a:latin typeface="Calibri" pitchFamily="34" charset="0"/>
              </a:rPr>
              <a:t>pulpası</a:t>
            </a:r>
            <a:r>
              <a:rPr lang="tr-TR" sz="2000" dirty="0">
                <a:solidFill>
                  <a:schemeClr val="bg1"/>
                </a:solidFill>
                <a:latin typeface="Calibri" pitchFamily="34" charset="0"/>
              </a:rPr>
              <a:t>, </a:t>
            </a:r>
            <a:r>
              <a:rPr lang="tr-TR" sz="2000" dirty="0" err="1">
                <a:solidFill>
                  <a:schemeClr val="bg1"/>
                </a:solidFill>
                <a:latin typeface="Calibri" pitchFamily="34" charset="0"/>
              </a:rPr>
              <a:t>karaciger</a:t>
            </a:r>
            <a:r>
              <a:rPr lang="tr-TR" sz="2000" dirty="0">
                <a:solidFill>
                  <a:schemeClr val="bg1"/>
                </a:solidFill>
                <a:latin typeface="Calibri" pitchFamily="34" charset="0"/>
              </a:rPr>
              <a:t>, pankreas. Deri, kemik, </a:t>
            </a:r>
            <a:r>
              <a:rPr lang="tr-TR" sz="2000" dirty="0" err="1">
                <a:solidFill>
                  <a:schemeClr val="bg1"/>
                </a:solidFill>
                <a:latin typeface="Calibri" pitchFamily="34" charset="0"/>
              </a:rPr>
              <a:t>kartilaj</a:t>
            </a:r>
            <a:r>
              <a:rPr lang="tr-TR" sz="2000" dirty="0">
                <a:solidFill>
                  <a:schemeClr val="bg1"/>
                </a:solidFill>
                <a:latin typeface="Calibri" pitchFamily="34" charset="0"/>
              </a:rPr>
              <a:t> vs...... Doku </a:t>
            </a:r>
            <a:r>
              <a:rPr lang="tr-TR" sz="2000" dirty="0" err="1">
                <a:solidFill>
                  <a:schemeClr val="bg1"/>
                </a:solidFill>
                <a:latin typeface="Calibri" pitchFamily="34" charset="0"/>
              </a:rPr>
              <a:t>replasman</a:t>
            </a:r>
            <a:r>
              <a:rPr lang="tr-TR" sz="2000" dirty="0">
                <a:solidFill>
                  <a:schemeClr val="bg1"/>
                </a:solidFill>
                <a:latin typeface="Calibri" pitchFamily="34" charset="0"/>
              </a:rPr>
              <a:t> ve tamirinde kullanılmaktadır.</a:t>
            </a:r>
          </a:p>
        </p:txBody>
      </p:sp>
    </p:spTree>
    <p:extLst>
      <p:ext uri="{BB962C8B-B14F-4D97-AF65-F5344CB8AC3E}">
        <p14:creationId xmlns:p14="http://schemas.microsoft.com/office/powerpoint/2010/main" val="14539734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7CE7CE7-88FB-7C40-A667-AC752E3B41B0}"/>
              </a:ext>
            </a:extLst>
          </p:cNvPr>
          <p:cNvSpPr>
            <a:spLocks noGrp="1"/>
          </p:cNvSpPr>
          <p:nvPr>
            <p:ph type="title" idx="4294967295"/>
          </p:nvPr>
        </p:nvSpPr>
        <p:spPr>
          <a:xfrm>
            <a:off x="1774826" y="173154"/>
            <a:ext cx="6586538" cy="1152525"/>
          </a:xfrm>
          <a:prstGeom prst="rect">
            <a:avLst/>
          </a:prstGeom>
        </p:spPr>
        <p:txBody>
          <a:bodyPr/>
          <a:lstStyle/>
          <a:p>
            <a:pPr eaLnBrk="1" hangingPunct="1">
              <a:defRPr/>
            </a:pPr>
            <a:r>
              <a:rPr lang="tr-TR" sz="2800" b="1" dirty="0" err="1">
                <a:effectLst>
                  <a:outerShdw blurRad="38100" dist="38100" dir="2700000" algn="tl">
                    <a:srgbClr val="000000"/>
                  </a:outerShdw>
                </a:effectLst>
                <a:latin typeface="+mn-lt"/>
                <a:cs typeface="Times New Roman" panose="02020603050405020304" pitchFamily="18" charset="0"/>
              </a:rPr>
              <a:t>Kemomobilizasyon</a:t>
            </a:r>
            <a:r>
              <a:rPr lang="tr-TR" sz="2800" b="1" dirty="0">
                <a:effectLst>
                  <a:outerShdw blurRad="38100" dist="38100" dir="2700000" algn="tl">
                    <a:srgbClr val="000000"/>
                  </a:outerShdw>
                </a:effectLst>
                <a:latin typeface="+mn-lt"/>
                <a:cs typeface="Times New Roman" panose="02020603050405020304" pitchFamily="18" charset="0"/>
              </a:rPr>
              <a:t> mu?</a:t>
            </a:r>
            <a:br>
              <a:rPr lang="tr-TR" sz="2800" b="1" dirty="0">
                <a:effectLst>
                  <a:outerShdw blurRad="38100" dist="38100" dir="2700000" algn="tl">
                    <a:srgbClr val="000000"/>
                  </a:outerShdw>
                </a:effectLst>
                <a:latin typeface="+mn-lt"/>
                <a:cs typeface="Times New Roman" panose="02020603050405020304" pitchFamily="18" charset="0"/>
              </a:rPr>
            </a:br>
            <a:r>
              <a:rPr lang="tr-TR" sz="2800" b="1" dirty="0">
                <a:effectLst>
                  <a:outerShdw blurRad="38100" dist="38100" dir="2700000" algn="tl">
                    <a:srgbClr val="000000"/>
                  </a:outerShdw>
                </a:effectLst>
                <a:latin typeface="+mn-lt"/>
                <a:cs typeface="Times New Roman" panose="02020603050405020304" pitchFamily="18" charset="0"/>
              </a:rPr>
              <a:t>G-CSF mi?</a:t>
            </a:r>
            <a:endParaRPr lang="tr-TR" sz="2800" dirty="0">
              <a:latin typeface="+mn-lt"/>
              <a:cs typeface="Times New Roman" panose="02020603050405020304" pitchFamily="18" charset="0"/>
            </a:endParaRPr>
          </a:p>
        </p:txBody>
      </p:sp>
      <p:sp>
        <p:nvSpPr>
          <p:cNvPr id="100354" name="Rectangle 3">
            <a:extLst>
              <a:ext uri="{FF2B5EF4-FFF2-40B4-BE49-F238E27FC236}">
                <a16:creationId xmlns:a16="http://schemas.microsoft.com/office/drawing/2014/main" id="{C3566AD4-893D-0049-ABCA-4FA9EBFEFEDC}"/>
              </a:ext>
            </a:extLst>
          </p:cNvPr>
          <p:cNvSpPr>
            <a:spLocks noGrp="1"/>
          </p:cNvSpPr>
          <p:nvPr>
            <p:ph type="body" idx="4294967295"/>
          </p:nvPr>
        </p:nvSpPr>
        <p:spPr bwMode="auto">
          <a:xfrm>
            <a:off x="1774826" y="1533525"/>
            <a:ext cx="8353425" cy="4338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20000"/>
              </a:lnSpc>
            </a:pPr>
            <a:r>
              <a:rPr lang="tr-TR" altLang="tr-TR" sz="2400" dirty="0">
                <a:ea typeface="ＭＳ Ｐゴシック" panose="020B0600070205080204" pitchFamily="34" charset="-128"/>
              </a:rPr>
              <a:t>CY+G-CSF ile tek başına G-CSF karşılaştırması;</a:t>
            </a:r>
          </a:p>
          <a:p>
            <a:pPr lvl="1" algn="just" eaLnBrk="1" hangingPunct="1">
              <a:lnSpc>
                <a:spcPct val="120000"/>
              </a:lnSpc>
            </a:pPr>
            <a:r>
              <a:rPr lang="tr-TR" altLang="tr-TR" sz="2100" dirty="0" err="1">
                <a:ea typeface="ＭＳ Ｐゴシック" panose="020B0600070205080204" pitchFamily="34" charset="-128"/>
              </a:rPr>
              <a:t>Lenfoma</a:t>
            </a:r>
            <a:r>
              <a:rPr lang="tr-TR" altLang="tr-TR" sz="2100" dirty="0">
                <a:ea typeface="ＭＳ Ｐゴシック" panose="020B0600070205080204" pitchFamily="34" charset="-128"/>
              </a:rPr>
              <a:t> ve </a:t>
            </a:r>
            <a:r>
              <a:rPr lang="tr-TR" altLang="tr-TR" sz="2100" dirty="0" err="1">
                <a:ea typeface="ＭＳ Ｐゴシック" panose="020B0600070205080204" pitchFamily="34" charset="-128"/>
              </a:rPr>
              <a:t>myelomlu</a:t>
            </a:r>
            <a:r>
              <a:rPr lang="tr-TR" altLang="tr-TR" sz="2100" dirty="0">
                <a:ea typeface="ＭＳ Ｐゴシック" panose="020B0600070205080204" pitchFamily="34" charset="-128"/>
              </a:rPr>
              <a:t> hastalar</a:t>
            </a:r>
          </a:p>
          <a:p>
            <a:pPr lvl="1" algn="just" eaLnBrk="1" hangingPunct="1">
              <a:lnSpc>
                <a:spcPct val="120000"/>
              </a:lnSpc>
            </a:pPr>
            <a:r>
              <a:rPr lang="tr-TR" altLang="tr-TR" sz="2100" dirty="0">
                <a:ea typeface="ＭＳ Ｐゴシック" panose="020B0600070205080204" pitchFamily="34" charset="-128"/>
              </a:rPr>
              <a:t>CY+G-CSF ile </a:t>
            </a:r>
          </a:p>
          <a:p>
            <a:pPr lvl="2" algn="just" eaLnBrk="1" hangingPunct="1">
              <a:lnSpc>
                <a:spcPct val="120000"/>
              </a:lnSpc>
            </a:pPr>
            <a:r>
              <a:rPr lang="tr-TR" altLang="tr-TR" dirty="0">
                <a:solidFill>
                  <a:srgbClr val="FF0000"/>
                </a:solidFill>
                <a:ea typeface="ＭＳ Ｐゴシック" panose="020B0600070205080204" pitchFamily="34" charset="-128"/>
              </a:rPr>
              <a:t>1) Daha yüksek CD34+ hücre elde edilmekte</a:t>
            </a:r>
          </a:p>
          <a:p>
            <a:pPr lvl="3" algn="just" eaLnBrk="1" hangingPunct="1">
              <a:lnSpc>
                <a:spcPct val="120000"/>
              </a:lnSpc>
            </a:pPr>
            <a:r>
              <a:rPr lang="tr-TR" altLang="tr-TR" dirty="0">
                <a:ea typeface="ＭＳ Ｐゴシック" panose="020B0600070205080204" pitchFamily="34" charset="-128"/>
              </a:rPr>
              <a:t>Yüksek CD34+ hücre sayısı = daha hızlı </a:t>
            </a:r>
            <a:r>
              <a:rPr lang="tr-TR" altLang="tr-TR" dirty="0" err="1">
                <a:ea typeface="ＭＳ Ｐゴシック" panose="020B0600070205080204" pitchFamily="34" charset="-128"/>
              </a:rPr>
              <a:t>nötrofil</a:t>
            </a:r>
            <a:r>
              <a:rPr lang="tr-TR" altLang="tr-TR" dirty="0">
                <a:ea typeface="ＭＳ Ｐゴシック" panose="020B0600070205080204" pitchFamily="34" charset="-128"/>
              </a:rPr>
              <a:t> ve </a:t>
            </a:r>
            <a:r>
              <a:rPr lang="tr-TR" altLang="tr-TR" dirty="0" err="1">
                <a:ea typeface="ＭＳ Ｐゴシック" panose="020B0600070205080204" pitchFamily="34" charset="-128"/>
              </a:rPr>
              <a:t>platelet</a:t>
            </a:r>
            <a:r>
              <a:rPr lang="tr-TR" altLang="tr-TR" dirty="0">
                <a:ea typeface="ＭＳ Ｐゴシック" panose="020B0600070205080204" pitchFamily="34" charset="-128"/>
              </a:rPr>
              <a:t> </a:t>
            </a:r>
            <a:r>
              <a:rPr lang="tr-TR" altLang="tr-TR" dirty="0" err="1">
                <a:ea typeface="ＭＳ Ｐゴシック" panose="020B0600070205080204" pitchFamily="34" charset="-128"/>
              </a:rPr>
              <a:t>engraftmanı</a:t>
            </a:r>
            <a:endParaRPr lang="tr-TR" altLang="tr-TR" dirty="0">
              <a:ea typeface="ＭＳ Ｐゴシック" panose="020B0600070205080204" pitchFamily="34" charset="-128"/>
            </a:endParaRPr>
          </a:p>
          <a:p>
            <a:pPr lvl="4" algn="just" eaLnBrk="1" hangingPunct="1">
              <a:lnSpc>
                <a:spcPct val="120000"/>
              </a:lnSpc>
            </a:pPr>
            <a:r>
              <a:rPr lang="tr-TR" altLang="tr-TR" dirty="0">
                <a:ea typeface="ＭＳ Ｐゴシック" panose="020B0600070205080204" pitchFamily="34" charset="-128"/>
              </a:rPr>
              <a:t>Komplikasyonlar daha az</a:t>
            </a:r>
          </a:p>
          <a:p>
            <a:pPr lvl="2" algn="just" eaLnBrk="1" hangingPunct="1">
              <a:lnSpc>
                <a:spcPct val="120000"/>
              </a:lnSpc>
            </a:pPr>
            <a:r>
              <a:rPr lang="tr-TR" altLang="tr-TR" dirty="0">
                <a:solidFill>
                  <a:srgbClr val="FF0000"/>
                </a:solidFill>
                <a:ea typeface="ＭＳ Ｐゴシック" panose="020B0600070205080204" pitchFamily="34" charset="-128"/>
              </a:rPr>
              <a:t>2) Yeterli kök hücre miktarına ulaşmak için gerekli olan </a:t>
            </a:r>
            <a:r>
              <a:rPr lang="tr-TR" altLang="tr-TR" dirty="0" err="1">
                <a:solidFill>
                  <a:srgbClr val="FF0000"/>
                </a:solidFill>
                <a:ea typeface="ＭＳ Ｐゴシック" panose="020B0600070205080204" pitchFamily="34" charset="-128"/>
              </a:rPr>
              <a:t>aferez</a:t>
            </a:r>
            <a:r>
              <a:rPr lang="tr-TR" altLang="tr-TR" dirty="0">
                <a:solidFill>
                  <a:srgbClr val="FF0000"/>
                </a:solidFill>
                <a:ea typeface="ＭＳ Ｐゴシック" panose="020B0600070205080204" pitchFamily="34" charset="-128"/>
              </a:rPr>
              <a:t> işlem sayısı daha az</a:t>
            </a:r>
          </a:p>
        </p:txBody>
      </p:sp>
      <p:sp>
        <p:nvSpPr>
          <p:cNvPr id="100356" name="Text Box 6">
            <a:extLst>
              <a:ext uri="{FF2B5EF4-FFF2-40B4-BE49-F238E27FC236}">
                <a16:creationId xmlns:a16="http://schemas.microsoft.com/office/drawing/2014/main" id="{C0657085-A145-BD41-810D-4BB4B215424B}"/>
              </a:ext>
            </a:extLst>
          </p:cNvPr>
          <p:cNvSpPr txBox="1">
            <a:spLocks noChangeArrowheads="1"/>
          </p:cNvSpPr>
          <p:nvPr/>
        </p:nvSpPr>
        <p:spPr bwMode="auto">
          <a:xfrm>
            <a:off x="1631950" y="5949951"/>
            <a:ext cx="8955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rPr>
              <a:t>Dazzi C. Is there any difference in PBPC mobilization between Cy plus G-CSF and G-CSF alone in patients with NHL? Leuk Lymphoma 2000;39:301–10</a:t>
            </a:r>
          </a:p>
          <a:p>
            <a:pPr eaLnBrk="1" hangingPunct="1"/>
            <a:r>
              <a:rPr lang="tr-TR" altLang="tr-TR" sz="1000">
                <a:latin typeface="Times New Roman" panose="02020603050405020304" pitchFamily="18" charset="0"/>
              </a:rPr>
              <a:t>Alegre A. Comparison of PBPC mobilization in patients with myeloma: high-dose Cy plus GM-CSF vs G-CSF alone. Bone Marrow Transplant 1997; 20:211–17</a:t>
            </a:r>
          </a:p>
          <a:p>
            <a:pPr eaLnBrk="1" hangingPunct="1"/>
            <a:r>
              <a:rPr lang="tr-TR" altLang="tr-TR" sz="1000">
                <a:latin typeface="Times New Roman" panose="02020603050405020304" pitchFamily="18" charset="0"/>
              </a:rPr>
              <a:t>Dingli D. Cy mobilization does not improve outcome in patients receiving stem cell transplantation for myeloma. Clin Lymphoma Myeloma 2006; 6:384-88</a:t>
            </a:r>
          </a:p>
          <a:p>
            <a:pPr eaLnBrk="1" hangingPunct="1"/>
            <a:r>
              <a:rPr lang="tr-TR" altLang="tr-TR" sz="1000">
                <a:latin typeface="Times New Roman" panose="02020603050405020304" pitchFamily="18" charset="0"/>
              </a:rPr>
              <a:t>Ford CD. CD34+ cell adhesion molecule profiles differ between patients mobilized with G-CSF alone and chemotherapy followed by G-CSF. Transfusion 2006;46:193–98.</a:t>
            </a:r>
          </a:p>
        </p:txBody>
      </p:sp>
    </p:spTree>
    <p:extLst>
      <p:ext uri="{BB962C8B-B14F-4D97-AF65-F5344CB8AC3E}">
        <p14:creationId xmlns:p14="http://schemas.microsoft.com/office/powerpoint/2010/main" val="169836427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286A16F-E6BE-5C46-A22D-C30ACB6CD0F4}"/>
              </a:ext>
            </a:extLst>
          </p:cNvPr>
          <p:cNvSpPr>
            <a:spLocks noGrp="1"/>
          </p:cNvSpPr>
          <p:nvPr>
            <p:ph type="title" idx="4294967295"/>
          </p:nvPr>
        </p:nvSpPr>
        <p:spPr>
          <a:xfrm>
            <a:off x="1774825" y="275432"/>
            <a:ext cx="6657975" cy="993775"/>
          </a:xfrm>
          <a:prstGeom prst="rect">
            <a:avLst/>
          </a:prstGeom>
        </p:spPr>
        <p:txBody>
          <a:bodyPr/>
          <a:lstStyle/>
          <a:p>
            <a:pPr eaLnBrk="1" hangingPunct="1">
              <a:defRPr/>
            </a:pPr>
            <a:r>
              <a:rPr lang="tr-TR" altLang="tr-TR" sz="2800" b="1" dirty="0" err="1">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Siklofosfamit</a:t>
            </a:r>
            <a:r>
              <a:rPr lang="tr-TR" altLang="tr-TR" sz="28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 G-CSF mi?</a:t>
            </a:r>
            <a:br>
              <a:rPr lang="tr-TR" altLang="tr-TR" sz="28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br>
            <a:r>
              <a:rPr lang="tr-TR" altLang="tr-TR" sz="2800" b="1" dirty="0" err="1">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Siklofosfamit</a:t>
            </a:r>
            <a:r>
              <a:rPr lang="tr-TR" altLang="tr-TR" sz="28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 + </a:t>
            </a:r>
            <a:r>
              <a:rPr lang="tr-TR" altLang="tr-TR" sz="2800" b="1" dirty="0" err="1">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Etoposit</a:t>
            </a:r>
            <a:r>
              <a:rPr lang="tr-TR" altLang="tr-TR" sz="28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 G-CSF mi?</a:t>
            </a:r>
          </a:p>
        </p:txBody>
      </p:sp>
      <p:sp>
        <p:nvSpPr>
          <p:cNvPr id="102402" name="Rectangle 3">
            <a:extLst>
              <a:ext uri="{FF2B5EF4-FFF2-40B4-BE49-F238E27FC236}">
                <a16:creationId xmlns:a16="http://schemas.microsoft.com/office/drawing/2014/main" id="{88D0101D-AAE0-D443-AD3D-23B6FDE06743}"/>
              </a:ext>
            </a:extLst>
          </p:cNvPr>
          <p:cNvSpPr>
            <a:spLocks noGrp="1"/>
          </p:cNvSpPr>
          <p:nvPr>
            <p:ph type="body" idx="4294967295"/>
          </p:nvPr>
        </p:nvSpPr>
        <p:spPr bwMode="auto">
          <a:xfrm>
            <a:off x="1774825" y="1341439"/>
            <a:ext cx="8713788" cy="4535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r>
              <a:rPr lang="tr-TR" altLang="tr-TR" sz="2400" dirty="0">
                <a:ea typeface="ＭＳ Ｐゴシック" panose="020B0600070205080204" pitchFamily="34" charset="-128"/>
              </a:rPr>
              <a:t>KT rejimleri </a:t>
            </a:r>
            <a:r>
              <a:rPr lang="tr-TR" altLang="tr-TR" sz="2400" dirty="0" err="1">
                <a:ea typeface="ＭＳ Ｐゴシック" panose="020B0600070205080204" pitchFamily="34" charset="-128"/>
              </a:rPr>
              <a:t>mobilizasyonun</a:t>
            </a:r>
            <a:r>
              <a:rPr lang="tr-TR" altLang="tr-TR" sz="2400" dirty="0">
                <a:ea typeface="ＭＳ Ｐゴシック" panose="020B0600070205080204" pitchFamily="34" charset="-128"/>
              </a:rPr>
              <a:t> başarısını etkilemekte:</a:t>
            </a:r>
          </a:p>
          <a:p>
            <a:pPr lvl="1" algn="just" eaLnBrk="1" hangingPunct="1">
              <a:lnSpc>
                <a:spcPct val="130000"/>
              </a:lnSpc>
            </a:pPr>
            <a:r>
              <a:rPr lang="tr-TR" altLang="tr-TR" sz="2100" dirty="0" err="1">
                <a:ea typeface="ＭＳ Ｐゴシック" panose="020B0600070205080204" pitchFamily="34" charset="-128"/>
              </a:rPr>
              <a:t>Cy+etoposit</a:t>
            </a:r>
            <a:r>
              <a:rPr lang="tr-TR" altLang="tr-TR" sz="2100" dirty="0">
                <a:ea typeface="ＭＳ Ｐゴシック" panose="020B0600070205080204" pitchFamily="34" charset="-128"/>
              </a:rPr>
              <a:t>, </a:t>
            </a:r>
            <a:r>
              <a:rPr lang="tr-TR" altLang="tr-TR" sz="2100" dirty="0" err="1">
                <a:ea typeface="ＭＳ Ｐゴシック" panose="020B0600070205080204" pitchFamily="34" charset="-128"/>
              </a:rPr>
              <a:t>Cy+etoposit+sisplatin</a:t>
            </a:r>
            <a:r>
              <a:rPr lang="tr-TR" altLang="tr-TR" sz="2100" dirty="0">
                <a:ea typeface="ＭＳ Ｐゴシック" panose="020B0600070205080204" pitchFamily="34" charset="-128"/>
              </a:rPr>
              <a:t> ve </a:t>
            </a:r>
            <a:r>
              <a:rPr lang="tr-TR" altLang="tr-TR" sz="2100" dirty="0" err="1">
                <a:ea typeface="ＭＳ Ｐゴシック" panose="020B0600070205080204" pitchFamily="34" charset="-128"/>
              </a:rPr>
              <a:t>CY+paclitaxel</a:t>
            </a:r>
            <a:r>
              <a:rPr lang="tr-TR" altLang="tr-TR" sz="2100" dirty="0">
                <a:ea typeface="ＭＳ Ｐゴシック" panose="020B0600070205080204" pitchFamily="34" charset="-128"/>
              </a:rPr>
              <a:t> rejimleri yalnız başına CY den daha etkili</a:t>
            </a:r>
          </a:p>
          <a:p>
            <a:pPr lvl="2" algn="just" eaLnBrk="1" hangingPunct="1">
              <a:lnSpc>
                <a:spcPct val="130000"/>
              </a:lnSpc>
            </a:pPr>
            <a:r>
              <a:rPr lang="tr-TR" altLang="tr-TR" dirty="0">
                <a:ea typeface="ＭＳ Ｐゴシック" panose="020B0600070205080204" pitchFamily="34" charset="-128"/>
              </a:rPr>
              <a:t>Tek başına </a:t>
            </a:r>
            <a:r>
              <a:rPr lang="tr-TR" altLang="tr-TR" dirty="0" err="1">
                <a:ea typeface="ＭＳ Ｐゴシック" panose="020B0600070205080204" pitchFamily="34" charset="-128"/>
              </a:rPr>
              <a:t>Cy</a:t>
            </a:r>
            <a:endParaRPr lang="tr-TR" altLang="tr-TR" dirty="0">
              <a:ea typeface="ＭＳ Ｐゴシック" panose="020B0600070205080204" pitchFamily="34" charset="-128"/>
            </a:endParaRPr>
          </a:p>
          <a:p>
            <a:pPr lvl="3" algn="just" eaLnBrk="1" hangingPunct="1">
              <a:lnSpc>
                <a:spcPct val="130000"/>
              </a:lnSpc>
            </a:pPr>
            <a:r>
              <a:rPr lang="tr-TR" altLang="tr-TR" dirty="0">
                <a:ea typeface="ＭＳ Ｐゴシック" panose="020B0600070205080204" pitchFamily="34" charset="-128"/>
              </a:rPr>
              <a:t>61 hasta, 395 </a:t>
            </a:r>
            <a:r>
              <a:rPr lang="tr-TR" altLang="tr-TR" dirty="0" err="1">
                <a:ea typeface="ＭＳ Ｐゴシック" panose="020B0600070205080204" pitchFamily="34" charset="-128"/>
              </a:rPr>
              <a:t>aferez</a:t>
            </a:r>
            <a:r>
              <a:rPr lang="tr-TR" altLang="tr-TR" dirty="0">
                <a:ea typeface="ＭＳ Ｐゴシック" panose="020B0600070205080204" pitchFamily="34" charset="-128"/>
              </a:rPr>
              <a:t> işlemi, ortalama </a:t>
            </a:r>
            <a:r>
              <a:rPr lang="tr-TR" altLang="tr-TR" dirty="0">
                <a:solidFill>
                  <a:srgbClr val="FF0000"/>
                </a:solidFill>
                <a:ea typeface="ＭＳ Ｐゴシック" panose="020B0600070205080204" pitchFamily="34" charset="-128"/>
              </a:rPr>
              <a:t>4.0x10e7 hücre</a:t>
            </a:r>
          </a:p>
          <a:p>
            <a:pPr lvl="2" algn="just" eaLnBrk="1" hangingPunct="1">
              <a:lnSpc>
                <a:spcPct val="130000"/>
              </a:lnSpc>
            </a:pPr>
            <a:r>
              <a:rPr lang="tr-TR" altLang="tr-TR" dirty="0">
                <a:ea typeface="ＭＳ Ｐゴシック" panose="020B0600070205080204" pitchFamily="34" charset="-128"/>
              </a:rPr>
              <a:t>CY + </a:t>
            </a:r>
            <a:r>
              <a:rPr lang="tr-TR" altLang="tr-TR" dirty="0" err="1">
                <a:ea typeface="ＭＳ Ｐゴシック" panose="020B0600070205080204" pitchFamily="34" charset="-128"/>
              </a:rPr>
              <a:t>etoposit</a:t>
            </a:r>
            <a:endParaRPr lang="tr-TR" altLang="tr-TR" dirty="0">
              <a:ea typeface="ＭＳ Ｐゴシック" panose="020B0600070205080204" pitchFamily="34" charset="-128"/>
            </a:endParaRPr>
          </a:p>
          <a:p>
            <a:pPr lvl="3" algn="just" eaLnBrk="1" hangingPunct="1">
              <a:lnSpc>
                <a:spcPct val="130000"/>
              </a:lnSpc>
            </a:pPr>
            <a:r>
              <a:rPr lang="tr-TR" altLang="tr-TR" dirty="0">
                <a:ea typeface="ＭＳ Ｐゴシック" panose="020B0600070205080204" pitchFamily="34" charset="-128"/>
              </a:rPr>
              <a:t>33 hasta, 218 </a:t>
            </a:r>
            <a:r>
              <a:rPr lang="tr-TR" altLang="tr-TR" dirty="0" err="1">
                <a:ea typeface="ＭＳ Ｐゴシック" panose="020B0600070205080204" pitchFamily="34" charset="-128"/>
              </a:rPr>
              <a:t>aferez</a:t>
            </a:r>
            <a:r>
              <a:rPr lang="tr-TR" altLang="tr-TR" dirty="0">
                <a:ea typeface="ＭＳ Ｐゴシック" panose="020B0600070205080204" pitchFamily="34" charset="-128"/>
              </a:rPr>
              <a:t> işlemi, ortalama </a:t>
            </a:r>
            <a:r>
              <a:rPr lang="tr-TR" altLang="tr-TR" dirty="0">
                <a:solidFill>
                  <a:srgbClr val="FF0000"/>
                </a:solidFill>
                <a:ea typeface="ＭＳ Ｐゴシック" panose="020B0600070205080204" pitchFamily="34" charset="-128"/>
              </a:rPr>
              <a:t>8.3x10e7 hücre</a:t>
            </a:r>
          </a:p>
          <a:p>
            <a:pPr lvl="2" algn="just" eaLnBrk="1" hangingPunct="1">
              <a:lnSpc>
                <a:spcPct val="130000"/>
              </a:lnSpc>
            </a:pPr>
            <a:r>
              <a:rPr lang="tr-TR" altLang="tr-TR" dirty="0" err="1">
                <a:ea typeface="ＭＳ Ｐゴシック" panose="020B0600070205080204" pitchFamily="34" charset="-128"/>
              </a:rPr>
              <a:t>Cy</a:t>
            </a:r>
            <a:r>
              <a:rPr lang="tr-TR" altLang="tr-TR" dirty="0">
                <a:ea typeface="ＭＳ Ｐゴシック" panose="020B0600070205080204" pitchFamily="34" charset="-128"/>
              </a:rPr>
              <a:t> + </a:t>
            </a:r>
            <a:r>
              <a:rPr lang="tr-TR" altLang="tr-TR" dirty="0" err="1">
                <a:ea typeface="ＭＳ Ｐゴシック" panose="020B0600070205080204" pitchFamily="34" charset="-128"/>
              </a:rPr>
              <a:t>Etoposit</a:t>
            </a:r>
            <a:r>
              <a:rPr lang="tr-TR" altLang="tr-TR" dirty="0">
                <a:ea typeface="ＭＳ Ｐゴシック" panose="020B0600070205080204" pitchFamily="34" charset="-128"/>
              </a:rPr>
              <a:t> + G-CSF (6 </a:t>
            </a:r>
            <a:r>
              <a:rPr lang="tr-TR" altLang="tr-TR" dirty="0" err="1">
                <a:ea typeface="ＭＳ Ｐゴシック" panose="020B0600070205080204" pitchFamily="34" charset="-128"/>
              </a:rPr>
              <a:t>μg</a:t>
            </a:r>
            <a:r>
              <a:rPr lang="tr-TR" altLang="tr-TR" dirty="0">
                <a:ea typeface="ＭＳ Ｐゴシック" panose="020B0600070205080204" pitchFamily="34" charset="-128"/>
              </a:rPr>
              <a:t>/kg/gün)</a:t>
            </a:r>
          </a:p>
          <a:p>
            <a:pPr lvl="3" algn="just" eaLnBrk="1" hangingPunct="1">
              <a:lnSpc>
                <a:spcPct val="130000"/>
              </a:lnSpc>
            </a:pPr>
            <a:r>
              <a:rPr lang="tr-TR" altLang="tr-TR" dirty="0">
                <a:ea typeface="ＭＳ Ｐゴシック" panose="020B0600070205080204" pitchFamily="34" charset="-128"/>
              </a:rPr>
              <a:t>122 </a:t>
            </a:r>
            <a:r>
              <a:rPr lang="tr-TR" altLang="tr-TR" dirty="0" err="1">
                <a:ea typeface="ＭＳ Ｐゴシック" panose="020B0600070205080204" pitchFamily="34" charset="-128"/>
              </a:rPr>
              <a:t>aferez</a:t>
            </a:r>
            <a:r>
              <a:rPr lang="tr-TR" altLang="tr-TR" dirty="0">
                <a:ea typeface="ＭＳ Ｐゴシック" panose="020B0600070205080204" pitchFamily="34" charset="-128"/>
              </a:rPr>
              <a:t> işlemi, ortalama </a:t>
            </a:r>
            <a:r>
              <a:rPr lang="tr-TR" altLang="tr-TR" dirty="0">
                <a:solidFill>
                  <a:srgbClr val="FF0000"/>
                </a:solidFill>
                <a:ea typeface="ＭＳ Ｐゴシック" panose="020B0600070205080204" pitchFamily="34" charset="-128"/>
              </a:rPr>
              <a:t>38.8x10e7 hücre </a:t>
            </a:r>
            <a:r>
              <a:rPr lang="tr-TR" altLang="tr-TR" dirty="0">
                <a:ea typeface="ＭＳ Ｐゴシック" panose="020B0600070205080204" pitchFamily="34" charset="-128"/>
              </a:rPr>
              <a:t>toplanmış</a:t>
            </a:r>
          </a:p>
        </p:txBody>
      </p:sp>
      <p:sp>
        <p:nvSpPr>
          <p:cNvPr id="102404" name="Text Box 6">
            <a:extLst>
              <a:ext uri="{FF2B5EF4-FFF2-40B4-BE49-F238E27FC236}">
                <a16:creationId xmlns:a16="http://schemas.microsoft.com/office/drawing/2014/main" id="{CB2667FC-E7E6-B843-8D37-6074A783C60B}"/>
              </a:ext>
            </a:extLst>
          </p:cNvPr>
          <p:cNvSpPr txBox="1">
            <a:spLocks noChangeArrowheads="1"/>
          </p:cNvSpPr>
          <p:nvPr/>
        </p:nvSpPr>
        <p:spPr bwMode="auto">
          <a:xfrm>
            <a:off x="1703389" y="6021389"/>
            <a:ext cx="87137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rPr>
              <a:t>Kopf B. A randomized study comparing filgrastim versus lenograstim versus molgramostim plus chemotherapy for PBSC mobilization. BMT 2006;38(6):407-12</a:t>
            </a:r>
          </a:p>
          <a:p>
            <a:pPr eaLnBrk="1" hangingPunct="1"/>
            <a:r>
              <a:rPr lang="tr-TR" altLang="tr-TR" sz="1000">
                <a:latin typeface="Times New Roman" panose="02020603050405020304" pitchFamily="18" charset="0"/>
              </a:rPr>
              <a:t>Demirer T. PBSC collections after taxol, cyclophosphamide and rhG-CSF. J Clin Oncol 1995;13 (7):1714-19.</a:t>
            </a:r>
          </a:p>
          <a:p>
            <a:pPr eaLnBrk="1" hangingPunct="1"/>
            <a:r>
              <a:rPr lang="tr-TR" altLang="tr-TR" sz="1000">
                <a:latin typeface="Times New Roman" panose="02020603050405020304" pitchFamily="18" charset="0"/>
              </a:rPr>
              <a:t>Schwartzberg LS. Peripheral blood stem cell mobilization by chemotherapy with and without rhG-CSF. J Hematother 1992;1:317-27.</a:t>
            </a:r>
          </a:p>
          <a:p>
            <a:pPr eaLnBrk="1" hangingPunct="1"/>
            <a:r>
              <a:rPr lang="tr-TR" altLang="tr-TR" sz="1000">
                <a:latin typeface="Times New Roman" panose="02020603050405020304" pitchFamily="18" charset="0"/>
              </a:rPr>
              <a:t>Demirer T. Effect of different chemotherapy regimens on PBPC collections in patients with breast cancer receiving G-CSF. J Clin Oncol 1997; 15:684-90.  </a:t>
            </a:r>
          </a:p>
        </p:txBody>
      </p:sp>
    </p:spTree>
    <p:extLst>
      <p:ext uri="{BB962C8B-B14F-4D97-AF65-F5344CB8AC3E}">
        <p14:creationId xmlns:p14="http://schemas.microsoft.com/office/powerpoint/2010/main" val="324249182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CA8A8D3-9AD4-A043-9289-A87E6E89FE01}"/>
              </a:ext>
            </a:extLst>
          </p:cNvPr>
          <p:cNvSpPr>
            <a:spLocks noGrp="1"/>
          </p:cNvSpPr>
          <p:nvPr>
            <p:ph type="title" idx="4294967295"/>
          </p:nvPr>
        </p:nvSpPr>
        <p:spPr>
          <a:xfrm>
            <a:off x="1703388" y="113378"/>
            <a:ext cx="6657975" cy="1065213"/>
          </a:xfrm>
          <a:prstGeom prst="rect">
            <a:avLst/>
          </a:prstGeom>
        </p:spPr>
        <p:txBody>
          <a:bodyPr/>
          <a:lstStyle/>
          <a:p>
            <a:pPr eaLnBrk="1" hangingPunct="1">
              <a:defRPr/>
            </a:pPr>
            <a:r>
              <a:rPr lang="tr-TR" sz="2400" b="1" dirty="0" err="1">
                <a:effectLst>
                  <a:outerShdw blurRad="38100" dist="38100" dir="2700000" algn="tl">
                    <a:srgbClr val="000000"/>
                  </a:outerShdw>
                </a:effectLst>
                <a:latin typeface="+mn-lt"/>
                <a:cs typeface="Times New Roman" panose="02020603050405020304" pitchFamily="18" charset="0"/>
              </a:rPr>
              <a:t>Kemomobilizasyon</a:t>
            </a:r>
            <a:r>
              <a:rPr lang="tr-TR" sz="2800" b="1" dirty="0">
                <a:effectLst>
                  <a:outerShdw blurRad="38100" dist="38100" dir="2700000" algn="tl">
                    <a:srgbClr val="000000"/>
                  </a:outerShdw>
                </a:effectLst>
                <a:latin typeface="+mn-lt"/>
                <a:cs typeface="Times New Roman" panose="02020603050405020304" pitchFamily="18" charset="0"/>
              </a:rPr>
              <a:t> </a:t>
            </a:r>
            <a:br>
              <a:rPr lang="tr-TR" sz="2800" b="1" dirty="0">
                <a:effectLst>
                  <a:outerShdw blurRad="38100" dist="38100" dir="2700000" algn="tl">
                    <a:srgbClr val="000000"/>
                  </a:outerShdw>
                </a:effectLst>
                <a:latin typeface="+mn-lt"/>
                <a:cs typeface="Times New Roman" panose="02020603050405020304" pitchFamily="18" charset="0"/>
              </a:rPr>
            </a:br>
            <a:r>
              <a:rPr lang="tr-TR" sz="3600" b="1" dirty="0">
                <a:effectLst>
                  <a:outerShdw blurRad="38100" dist="38100" dir="2700000" algn="tl">
                    <a:srgbClr val="000000"/>
                  </a:outerShdw>
                </a:effectLst>
                <a:latin typeface="+mn-lt"/>
                <a:cs typeface="Times New Roman" panose="02020603050405020304" pitchFamily="18" charset="0"/>
              </a:rPr>
              <a:t>G-CSF dozu nedir?</a:t>
            </a:r>
            <a:endParaRPr lang="tr-TR" sz="3600" dirty="0">
              <a:latin typeface="+mn-lt"/>
              <a:cs typeface="Times New Roman" panose="02020603050405020304" pitchFamily="18" charset="0"/>
            </a:endParaRPr>
          </a:p>
        </p:txBody>
      </p:sp>
      <p:sp>
        <p:nvSpPr>
          <p:cNvPr id="107522" name="Rectangle 3">
            <a:extLst>
              <a:ext uri="{FF2B5EF4-FFF2-40B4-BE49-F238E27FC236}">
                <a16:creationId xmlns:a16="http://schemas.microsoft.com/office/drawing/2014/main" id="{45ABB524-1F87-4645-AE73-C22B2B066E6A}"/>
              </a:ext>
            </a:extLst>
          </p:cNvPr>
          <p:cNvSpPr>
            <a:spLocks noGrp="1"/>
          </p:cNvSpPr>
          <p:nvPr>
            <p:ph type="body" idx="4294967295"/>
          </p:nvPr>
        </p:nvSpPr>
        <p:spPr bwMode="auto">
          <a:xfrm>
            <a:off x="1703388" y="1395414"/>
            <a:ext cx="8642350" cy="4973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r>
              <a:rPr lang="tr-TR" altLang="tr-TR" dirty="0">
                <a:ea typeface="ＭＳ Ｐゴシック" panose="020B0600070205080204" pitchFamily="34" charset="-128"/>
              </a:rPr>
              <a:t>G-CSF dozu ile elde edilen CD34+ hücre sayısı arasında pozitif korelasyon</a:t>
            </a:r>
          </a:p>
          <a:p>
            <a:pPr lvl="1" algn="just" eaLnBrk="1" hangingPunct="1">
              <a:lnSpc>
                <a:spcPct val="130000"/>
              </a:lnSpc>
            </a:pPr>
            <a:r>
              <a:rPr lang="tr-TR" altLang="tr-TR" b="1" dirty="0">
                <a:solidFill>
                  <a:srgbClr val="FF0000"/>
                </a:solidFill>
                <a:ea typeface="ＭＳ Ｐゴシック" panose="020B0600070205080204" pitchFamily="34" charset="-128"/>
              </a:rPr>
              <a:t>G-CSF = 10 </a:t>
            </a:r>
            <a:r>
              <a:rPr lang="tr-TR" altLang="tr-TR" b="1" dirty="0">
                <a:solidFill>
                  <a:srgbClr val="FF0000"/>
                </a:solidFill>
                <a:ea typeface="ＭＳ Ｐゴシック" panose="020B0600070205080204" pitchFamily="34" charset="-128"/>
                <a:sym typeface="Symbol" pitchFamily="2" charset="2"/>
              </a:rPr>
              <a:t></a:t>
            </a:r>
            <a:r>
              <a:rPr lang="tr-TR" altLang="tr-TR" b="1" dirty="0">
                <a:solidFill>
                  <a:srgbClr val="FF0000"/>
                </a:solidFill>
                <a:ea typeface="ＭＳ Ｐゴシック" panose="020B0600070205080204" pitchFamily="34" charset="-128"/>
              </a:rPr>
              <a:t>g/kg/gün</a:t>
            </a:r>
            <a:r>
              <a:rPr lang="ja-JP" altLang="tr-TR" b="1" dirty="0">
                <a:solidFill>
                  <a:srgbClr val="FF0000"/>
                </a:solidFill>
                <a:ea typeface="ＭＳ Ｐゴシック" panose="020B0600070205080204" pitchFamily="34" charset="-128"/>
              </a:rPr>
              <a:t>’</a:t>
            </a:r>
            <a:r>
              <a:rPr lang="tr-TR" altLang="ja-JP" b="1" dirty="0">
                <a:solidFill>
                  <a:srgbClr val="FF0000"/>
                </a:solidFill>
                <a:ea typeface="ＭＳ Ｐゴシック" panose="020B0600070205080204" pitchFamily="34" charset="-128"/>
              </a:rPr>
              <a:t>den fazla kullanımı ilave bir yarar sağlamamakta </a:t>
            </a:r>
          </a:p>
          <a:p>
            <a:pPr lvl="1" algn="just" eaLnBrk="1" hangingPunct="1">
              <a:lnSpc>
                <a:spcPct val="130000"/>
              </a:lnSpc>
            </a:pPr>
            <a:r>
              <a:rPr lang="tr-TR" altLang="tr-TR" dirty="0">
                <a:ea typeface="ＭＳ Ｐゴシック" panose="020B0600070205080204" pitchFamily="34" charset="-128"/>
              </a:rPr>
              <a:t>G-CSF = 8 </a:t>
            </a:r>
            <a:r>
              <a:rPr lang="tr-TR" altLang="tr-TR" dirty="0">
                <a:ea typeface="ＭＳ Ｐゴシック" panose="020B0600070205080204" pitchFamily="34" charset="-128"/>
                <a:sym typeface="Symbol" pitchFamily="2" charset="2"/>
              </a:rPr>
              <a:t></a:t>
            </a:r>
            <a:r>
              <a:rPr lang="tr-TR" altLang="tr-TR" dirty="0">
                <a:ea typeface="ＭＳ Ｐゴシック" panose="020B0600070205080204" pitchFamily="34" charset="-128"/>
              </a:rPr>
              <a:t>g/kg ile 16 </a:t>
            </a:r>
            <a:r>
              <a:rPr lang="tr-TR" altLang="tr-TR" dirty="0">
                <a:ea typeface="ＭＳ Ｐゴシック" panose="020B0600070205080204" pitchFamily="34" charset="-128"/>
                <a:sym typeface="Symbol" pitchFamily="2" charset="2"/>
              </a:rPr>
              <a:t></a:t>
            </a:r>
            <a:r>
              <a:rPr lang="tr-TR" altLang="tr-TR" dirty="0">
                <a:ea typeface="ＭＳ Ｐゴシック" panose="020B0600070205080204" pitchFamily="34" charset="-128"/>
              </a:rPr>
              <a:t>g/kg doz karşılaştırması</a:t>
            </a:r>
          </a:p>
          <a:p>
            <a:pPr lvl="2" algn="just" eaLnBrk="1" hangingPunct="1">
              <a:lnSpc>
                <a:spcPct val="130000"/>
              </a:lnSpc>
            </a:pPr>
            <a:r>
              <a:rPr lang="tr-TR" altLang="tr-TR" dirty="0">
                <a:solidFill>
                  <a:srgbClr val="FF0000"/>
                </a:solidFill>
                <a:ea typeface="ＭＳ Ｐゴシック" panose="020B0600070205080204" pitchFamily="34" charset="-128"/>
              </a:rPr>
              <a:t>CD34+ hücre sayıları daha yüksek</a:t>
            </a:r>
          </a:p>
          <a:p>
            <a:pPr lvl="2" algn="just" eaLnBrk="1" hangingPunct="1">
              <a:lnSpc>
                <a:spcPct val="130000"/>
              </a:lnSpc>
            </a:pPr>
            <a:r>
              <a:rPr lang="tr-TR" altLang="tr-TR" dirty="0" err="1">
                <a:ea typeface="ＭＳ Ｐゴシック" panose="020B0600070205080204" pitchFamily="34" charset="-128"/>
              </a:rPr>
              <a:t>Trombosit</a:t>
            </a:r>
            <a:r>
              <a:rPr lang="tr-TR" altLang="tr-TR" dirty="0">
                <a:ea typeface="ＭＳ Ｐゴシック" panose="020B0600070205080204" pitchFamily="34" charset="-128"/>
              </a:rPr>
              <a:t> </a:t>
            </a:r>
            <a:r>
              <a:rPr lang="tr-TR" altLang="tr-TR" dirty="0" err="1">
                <a:ea typeface="ＭＳ Ｐゴシック" panose="020B0600070205080204" pitchFamily="34" charset="-128"/>
              </a:rPr>
              <a:t>engraftmanı</a:t>
            </a:r>
            <a:r>
              <a:rPr lang="tr-TR" altLang="tr-TR" dirty="0">
                <a:ea typeface="ＭＳ Ｐゴシック" panose="020B0600070205080204" pitchFamily="34" charset="-128"/>
              </a:rPr>
              <a:t>, transfüzyon ve antibiyotik gereksinimi açısından </a:t>
            </a:r>
            <a:r>
              <a:rPr lang="tr-TR" altLang="tr-TR" dirty="0">
                <a:solidFill>
                  <a:srgbClr val="FF0000"/>
                </a:solidFill>
                <a:ea typeface="ＭＳ Ｐゴシック" panose="020B0600070205080204" pitchFamily="34" charset="-128"/>
              </a:rPr>
              <a:t>fark yok</a:t>
            </a:r>
          </a:p>
        </p:txBody>
      </p:sp>
      <p:sp>
        <p:nvSpPr>
          <p:cNvPr id="107524" name="Text Box 6">
            <a:extLst>
              <a:ext uri="{FF2B5EF4-FFF2-40B4-BE49-F238E27FC236}">
                <a16:creationId xmlns:a16="http://schemas.microsoft.com/office/drawing/2014/main" id="{B77304A1-B32C-F341-B2CF-F8B420FD5222}"/>
              </a:ext>
            </a:extLst>
          </p:cNvPr>
          <p:cNvSpPr txBox="1">
            <a:spLocks noChangeArrowheads="1"/>
          </p:cNvSpPr>
          <p:nvPr/>
        </p:nvSpPr>
        <p:spPr bwMode="auto">
          <a:xfrm>
            <a:off x="1576389" y="6289675"/>
            <a:ext cx="77803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rPr>
              <a:t>Demirer T. Mobilization of PBSC with chemotherapy and rh- GCSF: A randomized evaluation of different doses of rh-GCSF. Br J Hematol 2002;116:468-72.</a:t>
            </a:r>
          </a:p>
          <a:p>
            <a:pPr eaLnBrk="1" hangingPunct="1"/>
            <a:r>
              <a:rPr lang="tr-TR" altLang="tr-TR" sz="1000">
                <a:latin typeface="Times New Roman" panose="02020603050405020304" pitchFamily="18" charset="0"/>
              </a:rPr>
              <a:t>Fu S. Mobilization of hematopoietic stem cells. Blood Rev 2000;14:205–18</a:t>
            </a:r>
          </a:p>
        </p:txBody>
      </p:sp>
    </p:spTree>
    <p:extLst>
      <p:ext uri="{BB962C8B-B14F-4D97-AF65-F5344CB8AC3E}">
        <p14:creationId xmlns:p14="http://schemas.microsoft.com/office/powerpoint/2010/main" val="317694235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A2FED76-F391-4B4C-95C2-C9BD5B192BD9}"/>
              </a:ext>
            </a:extLst>
          </p:cNvPr>
          <p:cNvSpPr>
            <a:spLocks noGrp="1"/>
          </p:cNvSpPr>
          <p:nvPr>
            <p:ph type="title" idx="4294967295"/>
          </p:nvPr>
        </p:nvSpPr>
        <p:spPr>
          <a:xfrm>
            <a:off x="2292350" y="156370"/>
            <a:ext cx="6657975" cy="1065213"/>
          </a:xfrm>
          <a:prstGeom prst="rect">
            <a:avLst/>
          </a:prstGeom>
        </p:spPr>
        <p:txBody>
          <a:bodyPr/>
          <a:lstStyle/>
          <a:p>
            <a:pPr eaLnBrk="1" hangingPunct="1">
              <a:defRPr/>
            </a:pPr>
            <a:r>
              <a:rPr lang="tr-TR" altLang="tr-TR" sz="2400" b="1" dirty="0" err="1">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Kemomobilizasyon</a:t>
            </a:r>
            <a:r>
              <a:rPr lang="tr-TR" altLang="tr-TR" sz="28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 </a:t>
            </a:r>
            <a:br>
              <a:rPr lang="tr-TR" altLang="tr-TR" sz="28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br>
            <a:r>
              <a:rPr lang="tr-TR" altLang="tr-TR" sz="3600" b="1" dirty="0" err="1">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Aferez</a:t>
            </a:r>
            <a:r>
              <a:rPr lang="tr-TR" altLang="tr-TR" sz="3600" b="1" dirty="0">
                <a:effectLst>
                  <a:outerShdw blurRad="38100" dist="38100" dir="2700000" algn="tl">
                    <a:srgbClr val="C0C0C0"/>
                  </a:outerShdw>
                </a:effectLst>
                <a:latin typeface="+mn-lt"/>
                <a:ea typeface="ＭＳ Ｐゴシック" panose="020B0600070205080204" pitchFamily="34" charset="-128"/>
                <a:cs typeface="Times New Roman" panose="02020603050405020304" pitchFamily="18" charset="0"/>
              </a:rPr>
              <a:t> günü?</a:t>
            </a:r>
            <a:endParaRPr lang="tr-TR" altLang="tr-TR" sz="3600" dirty="0">
              <a:latin typeface="+mn-lt"/>
              <a:ea typeface="ＭＳ Ｐゴシック" panose="020B0600070205080204" pitchFamily="34" charset="-128"/>
              <a:cs typeface="Times New Roman" panose="02020603050405020304" pitchFamily="18" charset="0"/>
            </a:endParaRPr>
          </a:p>
        </p:txBody>
      </p:sp>
      <p:graphicFrame>
        <p:nvGraphicFramePr>
          <p:cNvPr id="108549" name="Chart 8">
            <a:extLst>
              <a:ext uri="{FF2B5EF4-FFF2-40B4-BE49-F238E27FC236}">
                <a16:creationId xmlns:a16="http://schemas.microsoft.com/office/drawing/2014/main" id="{5344BCB4-1693-B84D-9135-93B3C311F218}"/>
              </a:ext>
            </a:extLst>
          </p:cNvPr>
          <p:cNvGraphicFramePr>
            <a:graphicFrameLocks/>
          </p:cNvGraphicFramePr>
          <p:nvPr/>
        </p:nvGraphicFramePr>
        <p:xfrm>
          <a:off x="2292350" y="1520826"/>
          <a:ext cx="7620000" cy="4329113"/>
        </p:xfrm>
        <a:graphic>
          <a:graphicData uri="http://schemas.openxmlformats.org/presentationml/2006/ole">
            <mc:AlternateContent xmlns:mc="http://schemas.openxmlformats.org/markup-compatibility/2006">
              <mc:Choice xmlns:v="urn:schemas-microsoft-com:vml" Requires="v">
                <p:oleObj spid="_x0000_s8215" r:id="rId3" imgW="15875000" imgH="9029700" progId="Excel.Chart.8">
                  <p:embed/>
                </p:oleObj>
              </mc:Choice>
              <mc:Fallback>
                <p:oleObj r:id="rId3" imgW="15875000" imgH="9029700" progId="Excel.Chart.8">
                  <p:embed/>
                  <p:pic>
                    <p:nvPicPr>
                      <p:cNvPr id="108549" name="Chart 8">
                        <a:extLst>
                          <a:ext uri="{FF2B5EF4-FFF2-40B4-BE49-F238E27FC236}">
                            <a16:creationId xmlns:a16="http://schemas.microsoft.com/office/drawing/2014/main" id="{5344BCB4-1693-B84D-9135-93B3C311F21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350" y="1520826"/>
                        <a:ext cx="76200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8315831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678" y="1771418"/>
            <a:ext cx="8192643" cy="3315163"/>
          </a:xfrm>
          <a:prstGeom prst="rect">
            <a:avLst/>
          </a:prstGeom>
        </p:spPr>
      </p:pic>
    </p:spTree>
    <p:extLst>
      <p:ext uri="{BB962C8B-B14F-4D97-AF65-F5344CB8AC3E}">
        <p14:creationId xmlns:p14="http://schemas.microsoft.com/office/powerpoint/2010/main" val="29548555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44DB896-A515-7F47-934E-F1F1FA522C64}"/>
              </a:ext>
            </a:extLst>
          </p:cNvPr>
          <p:cNvSpPr>
            <a:spLocks noGrp="1"/>
          </p:cNvSpPr>
          <p:nvPr>
            <p:ph type="title" idx="4294967295"/>
          </p:nvPr>
        </p:nvSpPr>
        <p:spPr>
          <a:xfrm>
            <a:off x="2927351" y="274639"/>
            <a:ext cx="7561263" cy="993775"/>
          </a:xfrm>
        </p:spPr>
        <p:txBody>
          <a:bodyPr/>
          <a:lstStyle/>
          <a:p>
            <a:pPr eaLnBrk="1" hangingPunct="1">
              <a:defRPr/>
            </a:pPr>
            <a:r>
              <a:rPr lang="tr-TR" sz="3600" b="1" dirty="0">
                <a:effectLst>
                  <a:outerShdw blurRad="38100" dist="38100" dir="2700000" algn="tl">
                    <a:srgbClr val="000000"/>
                  </a:outerShdw>
                </a:effectLst>
                <a:latin typeface="+mn-lt"/>
                <a:cs typeface="Times New Roman" panose="02020603050405020304" pitchFamily="18" charset="0"/>
              </a:rPr>
              <a:t>KT+ G-CSF: Avantajları nedir?</a:t>
            </a:r>
            <a:endParaRPr lang="tr-TR" sz="3600" dirty="0">
              <a:latin typeface="+mn-lt"/>
              <a:cs typeface="Times New Roman" panose="02020603050405020304" pitchFamily="18" charset="0"/>
            </a:endParaRPr>
          </a:p>
        </p:txBody>
      </p:sp>
      <p:sp>
        <p:nvSpPr>
          <p:cNvPr id="114690" name="Rectangle 3">
            <a:extLst>
              <a:ext uri="{FF2B5EF4-FFF2-40B4-BE49-F238E27FC236}">
                <a16:creationId xmlns:a16="http://schemas.microsoft.com/office/drawing/2014/main" id="{ED4145E3-1CFB-9E4E-9852-819A64BB6595}"/>
              </a:ext>
            </a:extLst>
          </p:cNvPr>
          <p:cNvSpPr>
            <a:spLocks noGrp="1" noChangeArrowheads="1"/>
          </p:cNvSpPr>
          <p:nvPr>
            <p:ph type="body" idx="4294967295"/>
          </p:nvPr>
        </p:nvSpPr>
        <p:spPr bwMode="auto">
          <a:xfrm>
            <a:off x="1774826" y="1557339"/>
            <a:ext cx="8353425" cy="482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pPr>
            <a:r>
              <a:rPr lang="tr-TR" altLang="tr-TR" dirty="0" err="1">
                <a:ea typeface="ＭＳ Ｐゴシック" panose="020B0600070205080204" pitchFamily="34" charset="-128"/>
              </a:rPr>
              <a:t>KT’ye</a:t>
            </a:r>
            <a:r>
              <a:rPr lang="tr-TR" altLang="tr-TR" dirty="0">
                <a:ea typeface="ＭＳ Ｐゴシック" panose="020B0600070205080204" pitchFamily="34" charset="-128"/>
              </a:rPr>
              <a:t> G-CSF eklenmesi</a:t>
            </a:r>
          </a:p>
          <a:p>
            <a:pPr lvl="1" eaLnBrk="1" hangingPunct="1">
              <a:lnSpc>
                <a:spcPct val="150000"/>
              </a:lnSpc>
            </a:pPr>
            <a:r>
              <a:rPr lang="tr-TR" altLang="tr-TR" dirty="0">
                <a:ea typeface="ＭＳ Ｐゴシック" panose="020B0600070205080204" pitchFamily="34" charset="-128"/>
              </a:rPr>
              <a:t>1) Daha yüksek CD34+ hücre sayısı sağlamakta </a:t>
            </a:r>
          </a:p>
          <a:p>
            <a:pPr lvl="1" eaLnBrk="1" hangingPunct="1">
              <a:lnSpc>
                <a:spcPct val="150000"/>
              </a:lnSpc>
            </a:pPr>
            <a:r>
              <a:rPr lang="tr-TR" altLang="tr-TR" dirty="0">
                <a:ea typeface="ＭＳ Ｐゴシック" panose="020B0600070205080204" pitchFamily="34" charset="-128"/>
              </a:rPr>
              <a:t>2) </a:t>
            </a:r>
            <a:r>
              <a:rPr lang="tr-TR" altLang="tr-TR" dirty="0" err="1">
                <a:ea typeface="ＭＳ Ｐゴシック" panose="020B0600070205080204" pitchFamily="34" charset="-128"/>
              </a:rPr>
              <a:t>İnvivo</a:t>
            </a:r>
            <a:r>
              <a:rPr lang="tr-TR" altLang="tr-TR" dirty="0">
                <a:ea typeface="ＭＳ Ｐゴシック" panose="020B0600070205080204" pitchFamily="34" charset="-128"/>
              </a:rPr>
              <a:t> tümör yükünü azaltmakta </a:t>
            </a:r>
          </a:p>
          <a:p>
            <a:pPr lvl="1" eaLnBrk="1" hangingPunct="1">
              <a:lnSpc>
                <a:spcPct val="150000"/>
              </a:lnSpc>
            </a:pPr>
            <a:r>
              <a:rPr lang="tr-TR" altLang="tr-TR" dirty="0">
                <a:ea typeface="ＭＳ Ｐゴシック" panose="020B0600070205080204" pitchFamily="34" charset="-128"/>
              </a:rPr>
              <a:t>3) Aferez ürününde tümör hücre </a:t>
            </a:r>
            <a:r>
              <a:rPr lang="tr-TR" altLang="tr-TR" dirty="0" err="1">
                <a:ea typeface="ＭＳ Ｐゴシック" panose="020B0600070205080204" pitchFamily="34" charset="-128"/>
              </a:rPr>
              <a:t>kontaminasyonunu</a:t>
            </a:r>
            <a:r>
              <a:rPr lang="tr-TR" altLang="tr-TR" dirty="0">
                <a:ea typeface="ＭＳ Ｐゴシック" panose="020B0600070205080204" pitchFamily="34" charset="-128"/>
              </a:rPr>
              <a:t> minimuma indirmekte </a:t>
            </a:r>
          </a:p>
          <a:p>
            <a:pPr lvl="1" eaLnBrk="1" hangingPunct="1">
              <a:lnSpc>
                <a:spcPct val="150000"/>
              </a:lnSpc>
            </a:pPr>
            <a:r>
              <a:rPr lang="tr-TR" altLang="tr-TR" dirty="0">
                <a:ea typeface="ＭＳ Ｐゴシック" panose="020B0600070205080204" pitchFamily="34" charset="-128"/>
              </a:rPr>
              <a:t>4) KİT başarısını da artırmakta  </a:t>
            </a:r>
          </a:p>
        </p:txBody>
      </p:sp>
      <p:pic>
        <p:nvPicPr>
          <p:cNvPr id="114692" name="Picture 5">
            <a:extLst>
              <a:ext uri="{FF2B5EF4-FFF2-40B4-BE49-F238E27FC236}">
                <a16:creationId xmlns:a16="http://schemas.microsoft.com/office/drawing/2014/main" id="{22D840FB-0C71-C246-8C5E-1A18429F8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14033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6">
            <a:extLst>
              <a:ext uri="{FF2B5EF4-FFF2-40B4-BE49-F238E27FC236}">
                <a16:creationId xmlns:a16="http://schemas.microsoft.com/office/drawing/2014/main" id="{5A422106-BDBC-C441-AF67-57D7544469B8}"/>
              </a:ext>
            </a:extLst>
          </p:cNvPr>
          <p:cNvSpPr txBox="1">
            <a:spLocks noChangeArrowheads="1"/>
          </p:cNvSpPr>
          <p:nvPr/>
        </p:nvSpPr>
        <p:spPr bwMode="auto">
          <a:xfrm>
            <a:off x="1682751" y="6500814"/>
            <a:ext cx="8264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rPr>
              <a:t>Demirer T. Mobilization of PBSC with chemotherapy and rh- GCSF: A randomized evaluation of different doses of rh-GCSF. Br J Hematol 2002;116:468-72.</a:t>
            </a:r>
          </a:p>
          <a:p>
            <a:pPr eaLnBrk="1" hangingPunct="1"/>
            <a:r>
              <a:rPr lang="tr-TR" altLang="tr-TR" sz="1000">
                <a:latin typeface="Times New Roman" panose="02020603050405020304" pitchFamily="18" charset="0"/>
              </a:rPr>
              <a:t>Fu S. Mobilization of hematopoietic stem cells. Blood Rev 2000;14:205–18</a:t>
            </a:r>
          </a:p>
        </p:txBody>
      </p:sp>
    </p:spTree>
    <p:extLst>
      <p:ext uri="{BB962C8B-B14F-4D97-AF65-F5344CB8AC3E}">
        <p14:creationId xmlns:p14="http://schemas.microsoft.com/office/powerpoint/2010/main" val="172875264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a:extLst>
              <a:ext uri="{FF2B5EF4-FFF2-40B4-BE49-F238E27FC236}">
                <a16:creationId xmlns:a16="http://schemas.microsoft.com/office/drawing/2014/main" id="{9FC528EF-5C64-7A42-BBB0-953251CFEB1B}"/>
              </a:ext>
            </a:extLst>
          </p:cNvPr>
          <p:cNvSpPr txBox="1">
            <a:spLocks noChangeArrowheads="1"/>
          </p:cNvSpPr>
          <p:nvPr/>
        </p:nvSpPr>
        <p:spPr bwMode="auto">
          <a:xfrm>
            <a:off x="2689226" y="2554289"/>
            <a:ext cx="6488113"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50000"/>
              </a:lnSpc>
              <a:buFont typeface="Arial" panose="020B0604020202020204" pitchFamily="34" charset="0"/>
              <a:buChar char="•"/>
            </a:pPr>
            <a:endParaRPr lang="en-US" altLang="tr-TR" sz="2000">
              <a:solidFill>
                <a:srgbClr val="444492"/>
              </a:solidFill>
              <a:latin typeface="Calibri" panose="020F0502020204030204" pitchFamily="34" charset="0"/>
              <a:cs typeface="Arial" panose="020B0604020202020204" pitchFamily="34" charset="0"/>
            </a:endParaRPr>
          </a:p>
          <a:p>
            <a:pPr eaLnBrk="1" hangingPunct="1">
              <a:lnSpc>
                <a:spcPct val="150000"/>
              </a:lnSpc>
              <a:spcBef>
                <a:spcPct val="20000"/>
              </a:spcBef>
              <a:buFont typeface="Arial" panose="020B0604020202020204" pitchFamily="34" charset="0"/>
              <a:buChar char="•"/>
            </a:pPr>
            <a:r>
              <a:rPr lang="en-US" altLang="tr-TR" sz="2000">
                <a:solidFill>
                  <a:srgbClr val="003366"/>
                </a:solidFill>
                <a:cs typeface="Arial" panose="020B0604020202020204" pitchFamily="34" charset="0"/>
              </a:rPr>
              <a:t>“… </a:t>
            </a:r>
            <a:r>
              <a:rPr lang="tr-TR" altLang="tr-TR" sz="2000">
                <a:solidFill>
                  <a:srgbClr val="003366"/>
                </a:solidFill>
                <a:cs typeface="Arial" panose="020B0604020202020204" pitchFamily="34" charset="0"/>
              </a:rPr>
              <a:t>kemoterapi ile-mobilizasyon ile görülen en yaygın advers olay </a:t>
            </a:r>
            <a:r>
              <a:rPr lang="tr-TR" altLang="tr-TR" sz="2000">
                <a:solidFill>
                  <a:srgbClr val="FF0000"/>
                </a:solidFill>
                <a:cs typeface="Arial" panose="020B0604020202020204" pitchFamily="34" charset="0"/>
              </a:rPr>
              <a:t>febril nötropeni </a:t>
            </a:r>
            <a:r>
              <a:rPr lang="tr-TR" altLang="tr-TR" sz="2000">
                <a:solidFill>
                  <a:srgbClr val="003366"/>
                </a:solidFill>
                <a:cs typeface="Arial" panose="020B0604020202020204" pitchFamily="34" charset="0"/>
              </a:rPr>
              <a:t>olup</a:t>
            </a:r>
            <a:r>
              <a:rPr lang="en-US" altLang="tr-TR" sz="2000">
                <a:solidFill>
                  <a:srgbClr val="003366"/>
                </a:solidFill>
                <a:cs typeface="Arial" panose="020B0604020202020204" pitchFamily="34" charset="0"/>
              </a:rPr>
              <a:t> </a:t>
            </a:r>
            <a:r>
              <a:rPr lang="tr-TR" altLang="tr-TR" sz="2000">
                <a:solidFill>
                  <a:srgbClr val="003366"/>
                </a:solidFill>
                <a:cs typeface="Arial" panose="020B0604020202020204" pitchFamily="34" charset="0"/>
              </a:rPr>
              <a:t>çalışmaların </a:t>
            </a:r>
            <a:r>
              <a:rPr lang="tr-TR" altLang="tr-TR" sz="2000">
                <a:solidFill>
                  <a:srgbClr val="C00000"/>
                </a:solidFill>
                <a:cs typeface="Arial" panose="020B0604020202020204" pitchFamily="34" charset="0"/>
              </a:rPr>
              <a:t>%43</a:t>
            </a:r>
            <a:r>
              <a:rPr lang="tr-TR" altLang="tr-TR" sz="2000">
                <a:solidFill>
                  <a:srgbClr val="003366"/>
                </a:solidFill>
                <a:cs typeface="Arial" panose="020B0604020202020204" pitchFamily="34" charset="0"/>
              </a:rPr>
              <a:t>’ünde bildirilmiştir</a:t>
            </a:r>
            <a:r>
              <a:rPr lang="en-US" altLang="tr-TR" sz="2000">
                <a:solidFill>
                  <a:srgbClr val="003366"/>
                </a:solidFill>
                <a:cs typeface="Arial" panose="020B0604020202020204" pitchFamily="34" charset="0"/>
              </a:rPr>
              <a:t>…”</a:t>
            </a:r>
            <a:endParaRPr lang="tr-TR" altLang="tr-TR" sz="2000">
              <a:cs typeface="Arial" panose="020B0604020202020204" pitchFamily="34" charset="0"/>
            </a:endParaRPr>
          </a:p>
          <a:p>
            <a:pPr eaLnBrk="1" hangingPunct="1">
              <a:lnSpc>
                <a:spcPct val="150000"/>
              </a:lnSpc>
              <a:spcBef>
                <a:spcPct val="20000"/>
              </a:spcBef>
              <a:buFont typeface="Arial" panose="020B0604020202020204" pitchFamily="34" charset="0"/>
              <a:buChar char="•"/>
            </a:pPr>
            <a:endParaRPr lang="en-US" altLang="tr-TR" sz="2000">
              <a:cs typeface="Arial" panose="020B0604020202020204" pitchFamily="34" charset="0"/>
            </a:endParaRPr>
          </a:p>
          <a:p>
            <a:pPr eaLnBrk="1" hangingPunct="1">
              <a:lnSpc>
                <a:spcPct val="150000"/>
              </a:lnSpc>
              <a:spcBef>
                <a:spcPct val="20000"/>
              </a:spcBef>
              <a:buFont typeface="Arial" panose="020B0604020202020204" pitchFamily="34" charset="0"/>
              <a:buChar char="•"/>
            </a:pPr>
            <a:r>
              <a:rPr lang="en-US" altLang="tr-TR" sz="2000">
                <a:solidFill>
                  <a:srgbClr val="003366"/>
                </a:solidFill>
                <a:cs typeface="Arial" panose="020B0604020202020204" pitchFamily="34" charset="0"/>
              </a:rPr>
              <a:t>“</a:t>
            </a:r>
            <a:r>
              <a:rPr lang="tr-TR" altLang="tr-TR" sz="2000">
                <a:solidFill>
                  <a:srgbClr val="003366"/>
                </a:solidFill>
                <a:cs typeface="Arial" panose="020B0604020202020204" pitchFamily="34" charset="0"/>
              </a:rPr>
              <a:t>Kemoterapinin kullanıldığı çalışmalarda</a:t>
            </a:r>
            <a:r>
              <a:rPr lang="en-US" altLang="tr-TR" sz="2000">
                <a:solidFill>
                  <a:srgbClr val="003366"/>
                </a:solidFill>
                <a:cs typeface="Arial" panose="020B0604020202020204" pitchFamily="34" charset="0"/>
              </a:rPr>
              <a:t>, </a:t>
            </a:r>
            <a:r>
              <a:rPr lang="tr-TR" altLang="tr-TR" sz="2000">
                <a:solidFill>
                  <a:srgbClr val="003366"/>
                </a:solidFill>
                <a:cs typeface="Arial" panose="020B0604020202020204" pitchFamily="34" charset="0"/>
              </a:rPr>
              <a:t>hastaların hastaneye başvurma oranı </a:t>
            </a:r>
            <a:r>
              <a:rPr lang="tr-TR" altLang="tr-TR" sz="2000">
                <a:solidFill>
                  <a:srgbClr val="C00000"/>
                </a:solidFill>
                <a:cs typeface="Arial" panose="020B0604020202020204" pitchFamily="34" charset="0"/>
              </a:rPr>
              <a:t>%20-48 </a:t>
            </a:r>
            <a:r>
              <a:rPr lang="tr-TR" altLang="tr-TR" sz="2000">
                <a:solidFill>
                  <a:srgbClr val="003366"/>
                </a:solidFill>
                <a:cs typeface="Arial" panose="020B0604020202020204" pitchFamily="34" charset="0"/>
              </a:rPr>
              <a:t>aralığındadır</a:t>
            </a:r>
            <a:r>
              <a:rPr lang="en-US" altLang="tr-TR" sz="2000">
                <a:solidFill>
                  <a:srgbClr val="003366"/>
                </a:solidFill>
                <a:cs typeface="Arial" panose="020B0604020202020204" pitchFamily="34" charset="0"/>
              </a:rPr>
              <a:t>” </a:t>
            </a:r>
            <a:endParaRPr lang="en-US" altLang="tr-TR" sz="2000">
              <a:cs typeface="Arial" panose="020B0604020202020204" pitchFamily="34" charset="0"/>
            </a:endParaRPr>
          </a:p>
          <a:p>
            <a:pPr eaLnBrk="1" hangingPunct="1">
              <a:lnSpc>
                <a:spcPct val="150000"/>
              </a:lnSpc>
              <a:buFont typeface="Arial" panose="020B0604020202020204" pitchFamily="34" charset="0"/>
              <a:buChar char="•"/>
            </a:pPr>
            <a:endParaRPr lang="en-US" altLang="tr-TR" sz="2000">
              <a:cs typeface="Arial" panose="020B0604020202020204" pitchFamily="34" charset="0"/>
            </a:endParaRPr>
          </a:p>
        </p:txBody>
      </p:sp>
      <p:pic>
        <p:nvPicPr>
          <p:cNvPr id="7" name="Picture 2" descr="A picture containing bird&#10;&#10;Description generated with very high confidence">
            <a:extLst>
              <a:ext uri="{FF2B5EF4-FFF2-40B4-BE49-F238E27FC236}">
                <a16:creationId xmlns:a16="http://schemas.microsoft.com/office/drawing/2014/main" id="{6098987B-3EF2-44AD-B636-7284B2A8472A}"/>
              </a:ext>
            </a:extLst>
          </p:cNvPr>
          <p:cNvPicPr>
            <a:picLocks noChangeAspect="1" noChangeArrowheads="1"/>
          </p:cNvPicPr>
          <p:nvPr/>
        </p:nvPicPr>
        <p:blipFill>
          <a:blip r:embed="rId2"/>
          <a:srcRect/>
          <a:stretch>
            <a:fillRect/>
          </a:stretch>
        </p:blipFill>
        <p:spPr bwMode="auto">
          <a:xfrm>
            <a:off x="2470151" y="1255714"/>
            <a:ext cx="6291263" cy="1677987"/>
          </a:xfrm>
          <a:prstGeom prst="rect">
            <a:avLst/>
          </a:prstGeom>
          <a:ln w="9525" algn="ctr">
            <a:solidFill>
              <a:schemeClr val="bg2"/>
            </a:solidFill>
            <a:miter lim="800000"/>
            <a:headEnd/>
            <a:tailEnd/>
          </a:ln>
          <a:effectLst>
            <a:outerShdw blurRad="190500" algn="tl" rotWithShape="0">
              <a:srgbClr val="000000">
                <a:alpha val="70000"/>
              </a:srgbClr>
            </a:outerShdw>
          </a:effectLst>
        </p:spPr>
      </p:pic>
      <p:sp>
        <p:nvSpPr>
          <p:cNvPr id="9" name="Dikdörtgen 1">
            <a:extLst>
              <a:ext uri="{FF2B5EF4-FFF2-40B4-BE49-F238E27FC236}">
                <a16:creationId xmlns:a16="http://schemas.microsoft.com/office/drawing/2014/main" id="{E03263B7-0E8D-4C13-B005-171C78D710D0}"/>
              </a:ext>
            </a:extLst>
          </p:cNvPr>
          <p:cNvSpPr/>
          <p:nvPr/>
        </p:nvSpPr>
        <p:spPr>
          <a:xfrm>
            <a:off x="3125788" y="6094413"/>
            <a:ext cx="2112962" cy="215900"/>
          </a:xfrm>
          <a:prstGeom prst="rect">
            <a:avLst/>
          </a:prstGeom>
        </p:spPr>
        <p:txBody>
          <a:bodyPr wrap="none">
            <a:spAutoFit/>
          </a:bodyPr>
          <a:lstStyle/>
          <a:p>
            <a:pPr eaLnBrk="1" hangingPunct="1">
              <a:defRPr/>
            </a:pPr>
            <a:r>
              <a:rPr lang="tr-TR" sz="800" dirty="0" err="1">
                <a:solidFill>
                  <a:srgbClr val="003366"/>
                </a:solidFill>
                <a:ea typeface="MS PGothic" pitchFamily="34" charset="-128"/>
              </a:rPr>
              <a:t>Sheppard</a:t>
            </a:r>
            <a:r>
              <a:rPr lang="tr-TR" sz="800" dirty="0">
                <a:solidFill>
                  <a:srgbClr val="003366"/>
                </a:solidFill>
                <a:ea typeface="MS PGothic" pitchFamily="34" charset="-128"/>
              </a:rPr>
              <a:t> ve ark. </a:t>
            </a:r>
            <a:r>
              <a:rPr lang="en-US" altLang="ru-RU" sz="800" dirty="0">
                <a:solidFill>
                  <a:srgbClr val="003366"/>
                </a:solidFill>
                <a:ea typeface="MS PGothic" pitchFamily="34" charset="-128"/>
              </a:rPr>
              <a:t> </a:t>
            </a:r>
            <a:r>
              <a:rPr lang="tr-TR" altLang="ru-RU" sz="800" i="1" dirty="0">
                <a:solidFill>
                  <a:srgbClr val="003366"/>
                </a:solidFill>
                <a:ea typeface="MS PGothic" pitchFamily="34" charset="-128"/>
              </a:rPr>
              <a:t>ASBMT</a:t>
            </a:r>
            <a:r>
              <a:rPr lang="en-US" altLang="ru-RU" sz="800" dirty="0">
                <a:solidFill>
                  <a:srgbClr val="003366"/>
                </a:solidFill>
                <a:ea typeface="MS PGothic" pitchFamily="34" charset="-128"/>
              </a:rPr>
              <a:t> 20</a:t>
            </a:r>
            <a:r>
              <a:rPr lang="tr-TR" altLang="ru-RU" sz="800" dirty="0">
                <a:solidFill>
                  <a:srgbClr val="003366"/>
                </a:solidFill>
                <a:ea typeface="MS PGothic" pitchFamily="34" charset="-128"/>
              </a:rPr>
              <a:t>12</a:t>
            </a:r>
            <a:r>
              <a:rPr lang="en-US" altLang="ru-RU" sz="800" dirty="0">
                <a:solidFill>
                  <a:srgbClr val="003366"/>
                </a:solidFill>
                <a:ea typeface="MS PGothic" pitchFamily="34" charset="-128"/>
              </a:rPr>
              <a:t>; </a:t>
            </a:r>
            <a:r>
              <a:rPr lang="tr-TR" altLang="ru-RU" sz="800" dirty="0">
                <a:solidFill>
                  <a:srgbClr val="003366"/>
                </a:solidFill>
                <a:ea typeface="MS PGothic" pitchFamily="34" charset="-128"/>
              </a:rPr>
              <a:t>18</a:t>
            </a:r>
            <a:r>
              <a:rPr lang="en-US" altLang="ru-RU" sz="800" dirty="0">
                <a:solidFill>
                  <a:srgbClr val="003366"/>
                </a:solidFill>
                <a:ea typeface="MS PGothic" pitchFamily="34" charset="-128"/>
              </a:rPr>
              <a:t>: </a:t>
            </a:r>
            <a:r>
              <a:rPr lang="tr-TR" altLang="ru-RU" sz="800" dirty="0">
                <a:solidFill>
                  <a:srgbClr val="003366"/>
                </a:solidFill>
                <a:ea typeface="MS PGothic" pitchFamily="34" charset="-128"/>
              </a:rPr>
              <a:t>1191-1203</a:t>
            </a:r>
            <a:r>
              <a:rPr lang="tr-TR" sz="800" dirty="0">
                <a:solidFill>
                  <a:srgbClr val="003366"/>
                </a:solidFill>
                <a:ea typeface="MS PGothic" pitchFamily="34" charset="-128"/>
              </a:rPr>
              <a:t> </a:t>
            </a:r>
          </a:p>
        </p:txBody>
      </p:sp>
      <p:sp>
        <p:nvSpPr>
          <p:cNvPr id="10" name="Rectangle 2">
            <a:extLst>
              <a:ext uri="{FF2B5EF4-FFF2-40B4-BE49-F238E27FC236}">
                <a16:creationId xmlns:a16="http://schemas.microsoft.com/office/drawing/2014/main" id="{0E8E75A0-D6E1-CD45-AE18-E209A328B05C}"/>
              </a:ext>
            </a:extLst>
          </p:cNvPr>
          <p:cNvSpPr txBox="1">
            <a:spLocks/>
          </p:cNvSpPr>
          <p:nvPr/>
        </p:nvSpPr>
        <p:spPr>
          <a:xfrm>
            <a:off x="2759076" y="68581"/>
            <a:ext cx="6650038" cy="993775"/>
          </a:xfr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tr-TR" sz="3600" b="1" kern="0" dirty="0">
                <a:solidFill>
                  <a:schemeClr val="tx1"/>
                </a:solidFill>
                <a:effectLst>
                  <a:outerShdw blurRad="38100" dist="38100" dir="2700000" algn="tl">
                    <a:srgbClr val="000000"/>
                  </a:outerShdw>
                </a:effectLst>
                <a:latin typeface="+mn-lt"/>
                <a:cs typeface="Times New Roman" panose="02020603050405020304" pitchFamily="18" charset="0"/>
              </a:rPr>
              <a:t>KT: Dezavantajları nedir?</a:t>
            </a:r>
            <a:endParaRPr lang="tr-TR" sz="3600" kern="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28178111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Content Placeholder 2">
            <a:extLst>
              <a:ext uri="{FF2B5EF4-FFF2-40B4-BE49-F238E27FC236}">
                <a16:creationId xmlns:a16="http://schemas.microsoft.com/office/drawing/2014/main" id="{C43F4EFA-ED24-0A4D-B1C0-F487BC4C954F}"/>
              </a:ext>
            </a:extLst>
          </p:cNvPr>
          <p:cNvSpPr>
            <a:spLocks noGrp="1"/>
          </p:cNvSpPr>
          <p:nvPr>
            <p:ph idx="1"/>
          </p:nvPr>
        </p:nvSpPr>
        <p:spPr bwMode="auto">
          <a:xfrm>
            <a:off x="1981200" y="5803900"/>
            <a:ext cx="82296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tr-TR" sz="1600">
                <a:ea typeface="ＭＳ Ｐゴシック" panose="020B0600070205080204" pitchFamily="34" charset="-128"/>
              </a:rPr>
              <a:t>7g/m2 kadar yüksek doz Cy yüksek CD34+ hücre sayısı ile ilişkili fakat toksisite de artmakta </a:t>
            </a:r>
          </a:p>
          <a:p>
            <a:r>
              <a:rPr lang="en-US" altLang="tr-TR" sz="1600">
                <a:ea typeface="ＭＳ Ｐゴシック" panose="020B0600070205080204" pitchFamily="34" charset="-128"/>
              </a:rPr>
              <a:t>ASCO rehberine göre Cy &gt; 2 g/m</a:t>
            </a:r>
            <a:r>
              <a:rPr lang="en-US" altLang="tr-TR" sz="1600" baseline="30000">
                <a:ea typeface="ＭＳ Ｐゴシック" panose="020B0600070205080204" pitchFamily="34" charset="-128"/>
              </a:rPr>
              <a:t>2</a:t>
            </a:r>
            <a:r>
              <a:rPr lang="tr-TR" altLang="tr-TR" sz="1600">
                <a:ea typeface="ＭＳ Ｐゴシック" panose="020B0600070205080204" pitchFamily="34" charset="-128"/>
              </a:rPr>
              <a:t> alanlarda MESNA kullanımını önermektedir.</a:t>
            </a:r>
            <a:endParaRPr lang="en-US" altLang="tr-TR" sz="1600">
              <a:ea typeface="ＭＳ Ｐゴシック" panose="020B0600070205080204" pitchFamily="34" charset="-128"/>
            </a:endParaRPr>
          </a:p>
        </p:txBody>
      </p:sp>
      <p:graphicFrame>
        <p:nvGraphicFramePr>
          <p:cNvPr id="4" name="Table 3">
            <a:extLst>
              <a:ext uri="{FF2B5EF4-FFF2-40B4-BE49-F238E27FC236}">
                <a16:creationId xmlns:a16="http://schemas.microsoft.com/office/drawing/2014/main" id="{D383A7B0-0103-B542-B964-0A250D63068E}"/>
              </a:ext>
            </a:extLst>
          </p:cNvPr>
          <p:cNvGraphicFramePr>
            <a:graphicFrameLocks noGrp="1"/>
          </p:cNvGraphicFramePr>
          <p:nvPr>
            <p:extLst>
              <p:ext uri="{D42A27DB-BD31-4B8C-83A1-F6EECF244321}">
                <p14:modId xmlns:p14="http://schemas.microsoft.com/office/powerpoint/2010/main" val="3833493694"/>
              </p:ext>
            </p:extLst>
          </p:nvPr>
        </p:nvGraphicFramePr>
        <p:xfrm>
          <a:off x="2006601" y="1027114"/>
          <a:ext cx="8213725" cy="4755089"/>
        </p:xfrm>
        <a:graphic>
          <a:graphicData uri="http://schemas.openxmlformats.org/drawingml/2006/table">
            <a:tbl>
              <a:tblPr/>
              <a:tblGrid>
                <a:gridCol w="2559050">
                  <a:extLst>
                    <a:ext uri="{9D8B030D-6E8A-4147-A177-3AD203B41FA5}">
                      <a16:colId xmlns:a16="http://schemas.microsoft.com/office/drawing/2014/main" val="1594348369"/>
                    </a:ext>
                  </a:extLst>
                </a:gridCol>
                <a:gridCol w="5654675">
                  <a:extLst>
                    <a:ext uri="{9D8B030D-6E8A-4147-A177-3AD203B41FA5}">
                      <a16:colId xmlns:a16="http://schemas.microsoft.com/office/drawing/2014/main" val="1751842551"/>
                    </a:ext>
                  </a:extLst>
                </a:gridCol>
              </a:tblGrid>
              <a:tr h="457200">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457200" rtl="0" eaLnBrk="1" fontAlgn="base" latinLnBrk="0" hangingPunct="1">
                        <a:lnSpc>
                          <a:spcPct val="120000"/>
                        </a:lnSpc>
                        <a:spcBef>
                          <a:spcPct val="0"/>
                        </a:spcBef>
                        <a:spcAft>
                          <a:spcPct val="0"/>
                        </a:spcAft>
                        <a:buClrTx/>
                        <a:buSzTx/>
                        <a:buFontTx/>
                        <a:buNone/>
                        <a:tabLst/>
                      </a:pPr>
                      <a:r>
                        <a:rPr kumimoji="0" lang="en-US" altLang="tr-TR" sz="2000" b="1" i="0" u="none" strike="noStrike" cap="none" normalizeH="0" baseline="0">
                          <a:ln>
                            <a:noFill/>
                          </a:ln>
                          <a:solidFill>
                            <a:srgbClr val="FFFFFF"/>
                          </a:solidFill>
                          <a:effectLst/>
                          <a:latin typeface="+mn-lt"/>
                          <a:ea typeface="ＭＳ Ｐゴシック" panose="020B0600070205080204" pitchFamily="34" charset="-128"/>
                        </a:rPr>
                        <a:t>Rejim</a:t>
                      </a:r>
                    </a:p>
                  </a:txBody>
                  <a:tcPr marL="91447" marR="91447" marT="45693" marB="456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2D8A"/>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457200" rtl="0" eaLnBrk="1" fontAlgn="base" latinLnBrk="0" hangingPunct="1">
                        <a:lnSpc>
                          <a:spcPct val="120000"/>
                        </a:lnSpc>
                        <a:spcBef>
                          <a:spcPct val="0"/>
                        </a:spcBef>
                        <a:spcAft>
                          <a:spcPct val="0"/>
                        </a:spcAft>
                        <a:buClrTx/>
                        <a:buSzTx/>
                        <a:buFontTx/>
                        <a:buNone/>
                        <a:tabLst/>
                      </a:pPr>
                      <a:r>
                        <a:rPr kumimoji="0" lang="en-US" altLang="tr-TR" sz="2000" b="1" i="0" u="none" strike="noStrike" cap="none" normalizeH="0" baseline="0">
                          <a:ln>
                            <a:noFill/>
                          </a:ln>
                          <a:solidFill>
                            <a:srgbClr val="FFFFFF"/>
                          </a:solidFill>
                          <a:effectLst/>
                          <a:latin typeface="+mn-lt"/>
                          <a:ea typeface="ＭＳ Ｐゴシック" panose="020B0600070205080204" pitchFamily="34" charset="-128"/>
                        </a:rPr>
                        <a:t>Uygulama</a:t>
                      </a:r>
                    </a:p>
                  </a:txBody>
                  <a:tcPr marL="91447" marR="91447" marT="45693" marB="456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2D8A"/>
                    </a:solidFill>
                  </a:tcPr>
                </a:tc>
                <a:extLst>
                  <a:ext uri="{0D108BD9-81ED-4DB2-BD59-A6C34878D82A}">
                    <a16:rowId xmlns:a16="http://schemas.microsoft.com/office/drawing/2014/main" val="2127102357"/>
                  </a:ext>
                </a:extLst>
              </a:tr>
              <a:tr h="1189037">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457200" rtl="0" eaLnBrk="1" fontAlgn="base" latinLnBrk="0" hangingPunct="1">
                        <a:lnSpc>
                          <a:spcPct val="120000"/>
                        </a:lnSpc>
                        <a:spcBef>
                          <a:spcPct val="0"/>
                        </a:spcBef>
                        <a:spcAft>
                          <a:spcPct val="0"/>
                        </a:spcAft>
                        <a:buClrTx/>
                        <a:buSzTx/>
                        <a:buFontTx/>
                        <a:buNone/>
                        <a:tabLst/>
                      </a:pPr>
                      <a:r>
                        <a:rPr kumimoji="0" lang="en-US" altLang="tr-TR" sz="2000" b="0" i="0" u="none" strike="noStrike" cap="none" normalizeH="0" baseline="0">
                          <a:ln>
                            <a:noFill/>
                          </a:ln>
                          <a:solidFill>
                            <a:srgbClr val="000000"/>
                          </a:solidFill>
                          <a:effectLst/>
                          <a:latin typeface="+mn-lt"/>
                          <a:ea typeface="ＭＳ Ｐゴシック" panose="020B0600070205080204" pitchFamily="34" charset="-128"/>
                        </a:rPr>
                        <a:t>G-CSF</a:t>
                      </a:r>
                    </a:p>
                  </a:txBody>
                  <a:tcPr marL="91447" marR="91447" marT="45693" marB="456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457200" rtl="0" eaLnBrk="1" fontAlgn="base" latinLnBrk="0" hangingPunct="1">
                        <a:lnSpc>
                          <a:spcPct val="120000"/>
                        </a:lnSpc>
                        <a:spcBef>
                          <a:spcPct val="0"/>
                        </a:spcBef>
                        <a:spcAft>
                          <a:spcPct val="0"/>
                        </a:spcAft>
                        <a:buClrTx/>
                        <a:buSzTx/>
                        <a:buFontTx/>
                        <a:buNone/>
                        <a:tabLst/>
                      </a:pP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10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ug</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/kg/</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tek</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doz</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veya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2x5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ug</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/kg/</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aferez</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işlemi</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bitene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kadar</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afereze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5.gün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başla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ve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4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kadar</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devam</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et</a:t>
                      </a:r>
                    </a:p>
                  </a:txBody>
                  <a:tcPr marL="91447" marR="91447" marT="45693" marB="456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904693133"/>
                  </a:ext>
                </a:extLst>
              </a:tr>
              <a:tr h="1554162">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457200" rtl="0" eaLnBrk="1" fontAlgn="base" latinLnBrk="0" hangingPunct="1">
                        <a:lnSpc>
                          <a:spcPct val="120000"/>
                        </a:lnSpc>
                        <a:spcBef>
                          <a:spcPct val="0"/>
                        </a:spcBef>
                        <a:spcAft>
                          <a:spcPct val="0"/>
                        </a:spcAft>
                        <a:buClrTx/>
                        <a:buSzTx/>
                        <a:buFontTx/>
                        <a:buNone/>
                        <a:tabLst/>
                      </a:pP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Cy+G-CSF</a:t>
                      </a:r>
                      <a:endPar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endParaRPr>
                    </a:p>
                  </a:txBody>
                  <a:tcPr marL="91447" marR="91447" marT="45693" marB="456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457200" rtl="0" eaLnBrk="1" fontAlgn="base" latinLnBrk="0" hangingPunct="1">
                        <a:lnSpc>
                          <a:spcPct val="120000"/>
                        </a:lnSpc>
                        <a:spcBef>
                          <a:spcPct val="0"/>
                        </a:spcBef>
                        <a:spcAft>
                          <a:spcPct val="0"/>
                        </a:spcAft>
                        <a:buClrTx/>
                        <a:buSzTx/>
                        <a:buFontTx/>
                        <a:buNone/>
                        <a:tabLst/>
                      </a:pP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Cy:1.5-4 g/m2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tek</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IV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infüzyon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G-CSF 5-10 ug/kg/</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2-5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günler</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başla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aferez</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işlemi</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sonlana</a:t>
                      </a:r>
                      <a:r>
                        <a:rPr kumimoji="0" lang="tr-TR" altLang="tr-TR" sz="2000" b="0" i="0" u="none" strike="noStrike" cap="none" normalizeH="0" baseline="0" dirty="0" err="1">
                          <a:ln>
                            <a:noFill/>
                          </a:ln>
                          <a:solidFill>
                            <a:srgbClr val="000000"/>
                          </a:solidFill>
                          <a:effectLst/>
                          <a:latin typeface="+mn-lt"/>
                          <a:ea typeface="ＭＳ Ｐゴシック" panose="020B0600070205080204" pitchFamily="34" charset="-128"/>
                        </a:rPr>
                        <a:t>na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kadar</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devam</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et,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aferez</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WBC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sayısı</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&gt;2.000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olunca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başla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tipik</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olarak</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12-15</a:t>
                      </a:r>
                      <a:r>
                        <a:rPr kumimoji="0" lang="tr-TR"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günler</a:t>
                      </a:r>
                      <a:endPar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endParaRPr>
                    </a:p>
                  </a:txBody>
                  <a:tcPr marL="91447" marR="91447" marT="45693" marB="456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68493043"/>
                  </a:ext>
                </a:extLst>
              </a:tr>
              <a:tr h="1554162">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457200" rtl="0" eaLnBrk="1" fontAlgn="base" latinLnBrk="0" hangingPunct="1">
                        <a:lnSpc>
                          <a:spcPct val="120000"/>
                        </a:lnSpc>
                        <a:spcBef>
                          <a:spcPct val="0"/>
                        </a:spcBef>
                        <a:spcAft>
                          <a:spcPct val="0"/>
                        </a:spcAft>
                        <a:buClrTx/>
                        <a:buSzTx/>
                        <a:buFontTx/>
                        <a:buNone/>
                        <a:tabLst/>
                      </a:pP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G-CSF+Plerixafor</a:t>
                      </a:r>
                      <a:endPar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endParaRPr>
                    </a:p>
                  </a:txBody>
                  <a:tcPr marL="91447" marR="91447" marT="45693" marB="456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457200" rtl="0" eaLnBrk="1" fontAlgn="base" latinLnBrk="0" hangingPunct="1">
                        <a:lnSpc>
                          <a:spcPct val="120000"/>
                        </a:lnSpc>
                        <a:spcBef>
                          <a:spcPct val="0"/>
                        </a:spcBef>
                        <a:spcAft>
                          <a:spcPct val="0"/>
                        </a:spcAft>
                        <a:buClrTx/>
                        <a:buSzTx/>
                        <a:buFontTx/>
                        <a:buNone/>
                        <a:tabLst/>
                      </a:pP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G-CSF 10 ug/kg/</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sc</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başla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aferez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bitene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kadar</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devam</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Plerixafor 240 ug/kg/</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sc</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4</a:t>
                      </a:r>
                      <a:r>
                        <a:rPr kumimoji="0" lang="tr-TR"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akşam</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başla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4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kadar</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devam</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aferez</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G</a:t>
                      </a:r>
                      <a:r>
                        <a:rPr kumimoji="0" lang="tr-TR" altLang="tr-TR" sz="2000" b="0" i="0" u="none" strike="noStrike" cap="none" normalizeH="0" baseline="0" dirty="0">
                          <a:ln>
                            <a:noFill/>
                          </a:ln>
                          <a:solidFill>
                            <a:srgbClr val="000000"/>
                          </a:solidFill>
                          <a:effectLst/>
                          <a:latin typeface="+mn-lt"/>
                          <a:ea typeface="ＭＳ Ｐゴシック" panose="020B0600070205080204" pitchFamily="34" charset="-128"/>
                        </a:rPr>
                        <a:t>-</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CSF 5.</a:t>
                      </a:r>
                      <a:r>
                        <a:rPr kumimoji="0" lang="tr-TR"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günü</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başla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4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güne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kadar</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devam</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et</a:t>
                      </a:r>
                    </a:p>
                  </a:txBody>
                  <a:tcPr marL="91447" marR="91447" marT="45693" marB="456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376262841"/>
                  </a:ext>
                </a:extLst>
              </a:tr>
            </a:tbl>
          </a:graphicData>
        </a:graphic>
      </p:graphicFrame>
      <p:sp>
        <p:nvSpPr>
          <p:cNvPr id="116755" name="Title 1">
            <a:extLst>
              <a:ext uri="{FF2B5EF4-FFF2-40B4-BE49-F238E27FC236}">
                <a16:creationId xmlns:a16="http://schemas.microsoft.com/office/drawing/2014/main" id="{FCC7E064-8BE0-9641-A6F1-28DF39F80F6C}"/>
              </a:ext>
            </a:extLst>
          </p:cNvPr>
          <p:cNvSpPr>
            <a:spLocks noGrp="1"/>
          </p:cNvSpPr>
          <p:nvPr>
            <p:ph type="title"/>
          </p:nvPr>
        </p:nvSpPr>
        <p:spPr bwMode="auto">
          <a:xfrm>
            <a:off x="2828926" y="90489"/>
            <a:ext cx="6556375" cy="87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nl-NL" altLang="tr-TR" sz="2800" b="1">
                <a:solidFill>
                  <a:srgbClr val="FF0000"/>
                </a:solidFill>
                <a:latin typeface="Times New Roman" panose="02020603050405020304" pitchFamily="18" charset="0"/>
                <a:ea typeface="ＭＳ Ｐゴシック" panose="020B0600070205080204" pitchFamily="34" charset="-128"/>
              </a:rPr>
              <a:t>Güncel PKH mobilizasyon stratejileri</a:t>
            </a:r>
            <a:endParaRPr lang="nl-NL" altLang="tr-TR" sz="2800" i="1">
              <a:solidFill>
                <a:srgbClr val="FF0000"/>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867843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Başlık">
            <a:extLst>
              <a:ext uri="{FF2B5EF4-FFF2-40B4-BE49-F238E27FC236}">
                <a16:creationId xmlns:a16="http://schemas.microsoft.com/office/drawing/2014/main" id="{EEE827D6-3FB8-714F-99EB-52FB387CAA54}"/>
              </a:ext>
            </a:extLst>
          </p:cNvPr>
          <p:cNvSpPr>
            <a:spLocks noGrp="1"/>
          </p:cNvSpPr>
          <p:nvPr>
            <p:ph type="title"/>
          </p:nvPr>
        </p:nvSpPr>
        <p:spPr bwMode="auto">
          <a:xfrm>
            <a:off x="2786064" y="0"/>
            <a:ext cx="661193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tr-TR" altLang="tr-TR" sz="3200" dirty="0" err="1">
                <a:latin typeface="+mn-lt"/>
                <a:ea typeface="ＭＳ Ｐゴシック" panose="020B0600070205080204" pitchFamily="34" charset="-128"/>
              </a:rPr>
              <a:t>Multipl</a:t>
            </a:r>
            <a:r>
              <a:rPr lang="tr-TR" altLang="tr-TR" sz="3200" dirty="0">
                <a:latin typeface="+mn-lt"/>
                <a:ea typeface="ＭＳ Ｐゴシック" panose="020B0600070205080204" pitchFamily="34" charset="-128"/>
              </a:rPr>
              <a:t> </a:t>
            </a:r>
            <a:r>
              <a:rPr lang="tr-TR" altLang="tr-TR" sz="3200" dirty="0" err="1">
                <a:latin typeface="+mn-lt"/>
                <a:ea typeface="ＭＳ Ｐゴシック" panose="020B0600070205080204" pitchFamily="34" charset="-128"/>
              </a:rPr>
              <a:t>Miyelom</a:t>
            </a:r>
            <a:r>
              <a:rPr lang="tr-TR" altLang="tr-TR" sz="3200" dirty="0">
                <a:latin typeface="+mn-lt"/>
                <a:ea typeface="ＭＳ Ｐゴシック" panose="020B0600070205080204" pitchFamily="34" charset="-128"/>
              </a:rPr>
              <a:t>: </a:t>
            </a:r>
            <a:br>
              <a:rPr lang="tr-TR" altLang="tr-TR" sz="3200" dirty="0">
                <a:latin typeface="+mn-lt"/>
                <a:ea typeface="ＭＳ Ｐゴシック" panose="020B0600070205080204" pitchFamily="34" charset="-128"/>
              </a:rPr>
            </a:br>
            <a:r>
              <a:rPr lang="tr-TR" altLang="tr-TR" sz="3200" dirty="0">
                <a:latin typeface="+mn-lt"/>
                <a:ea typeface="ＭＳ Ｐゴシック" panose="020B0600070205080204" pitchFamily="34" charset="-128"/>
              </a:rPr>
              <a:t>IMWG </a:t>
            </a:r>
            <a:r>
              <a:rPr lang="tr-TR" altLang="tr-TR" sz="3200" dirty="0" err="1">
                <a:latin typeface="+mn-lt"/>
                <a:ea typeface="ＭＳ Ｐゴシック" panose="020B0600070205080204" pitchFamily="34" charset="-128"/>
              </a:rPr>
              <a:t>Mobilizasyon</a:t>
            </a:r>
            <a:r>
              <a:rPr lang="tr-TR" altLang="tr-TR" sz="3200" dirty="0">
                <a:latin typeface="+mn-lt"/>
                <a:ea typeface="ＭＳ Ｐゴシック" panose="020B0600070205080204" pitchFamily="34" charset="-128"/>
              </a:rPr>
              <a:t> Önerileri</a:t>
            </a:r>
          </a:p>
        </p:txBody>
      </p:sp>
      <p:graphicFrame>
        <p:nvGraphicFramePr>
          <p:cNvPr id="4" name="3 İçerik Yer Tutucusu">
            <a:extLst>
              <a:ext uri="{FF2B5EF4-FFF2-40B4-BE49-F238E27FC236}">
                <a16:creationId xmlns:a16="http://schemas.microsoft.com/office/drawing/2014/main" id="{1D9DDDAD-7DC7-3141-8B18-FEEA8C18AAD6}"/>
              </a:ext>
            </a:extLst>
          </p:cNvPr>
          <p:cNvGraphicFramePr>
            <a:graphicFrameLocks noGrp="1"/>
          </p:cNvGraphicFramePr>
          <p:nvPr>
            <p:ph idx="1"/>
          </p:nvPr>
        </p:nvGraphicFramePr>
        <p:xfrm>
          <a:off x="1708150" y="1389063"/>
          <a:ext cx="8789988" cy="4791306"/>
        </p:xfrm>
        <a:graphic>
          <a:graphicData uri="http://schemas.openxmlformats.org/drawingml/2006/table">
            <a:tbl>
              <a:tblPr/>
              <a:tblGrid>
                <a:gridCol w="1757363">
                  <a:extLst>
                    <a:ext uri="{9D8B030D-6E8A-4147-A177-3AD203B41FA5}">
                      <a16:colId xmlns:a16="http://schemas.microsoft.com/office/drawing/2014/main" val="814982231"/>
                    </a:ext>
                  </a:extLst>
                </a:gridCol>
                <a:gridCol w="1758950">
                  <a:extLst>
                    <a:ext uri="{9D8B030D-6E8A-4147-A177-3AD203B41FA5}">
                      <a16:colId xmlns:a16="http://schemas.microsoft.com/office/drawing/2014/main" val="3317676251"/>
                    </a:ext>
                  </a:extLst>
                </a:gridCol>
                <a:gridCol w="1757362">
                  <a:extLst>
                    <a:ext uri="{9D8B030D-6E8A-4147-A177-3AD203B41FA5}">
                      <a16:colId xmlns:a16="http://schemas.microsoft.com/office/drawing/2014/main" val="1512375934"/>
                    </a:ext>
                  </a:extLst>
                </a:gridCol>
                <a:gridCol w="1758950">
                  <a:extLst>
                    <a:ext uri="{9D8B030D-6E8A-4147-A177-3AD203B41FA5}">
                      <a16:colId xmlns:a16="http://schemas.microsoft.com/office/drawing/2014/main" val="1807089402"/>
                    </a:ext>
                  </a:extLst>
                </a:gridCol>
                <a:gridCol w="1757363">
                  <a:extLst>
                    <a:ext uri="{9D8B030D-6E8A-4147-A177-3AD203B41FA5}">
                      <a16:colId xmlns:a16="http://schemas.microsoft.com/office/drawing/2014/main" val="318727160"/>
                    </a:ext>
                  </a:extLst>
                </a:gridCol>
              </a:tblGrid>
              <a:tr h="371396">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91427" marR="91427" marT="45708" marB="45708" anchor="ct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Kullanım</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Avantaj</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Dezavantaj</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Yorum</a:t>
                      </a:r>
                    </a:p>
                  </a:txBody>
                  <a:tcPr marL="91427" marR="91427" marT="45708" marB="45708" anchor="ct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2417055274"/>
                  </a:ext>
                </a:extLst>
              </a:tr>
              <a:tr h="1310998">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G-CSF</a:t>
                      </a:r>
                    </a:p>
                  </a:txBody>
                  <a:tcPr marL="91427" marR="91427" marT="45708" marB="45708" anchor="ct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Çok sık</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kullanımı kolay</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Güvenilir</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Ekonomik</a:t>
                      </a:r>
                    </a:p>
                    <a:p>
                      <a:pPr marL="0" marR="0" lvl="0" indent="0" algn="l" defTabSz="457200" rtl="0" eaLnBrk="1" fontAlgn="base" latinLnBrk="0" hangingPunct="1">
                        <a:lnSpc>
                          <a:spcPct val="100000"/>
                        </a:lnSpc>
                        <a:spcBef>
                          <a:spcPct val="0"/>
                        </a:spcBef>
                        <a:spcAft>
                          <a:spcPct val="0"/>
                        </a:spcAft>
                        <a:buClrTx/>
                        <a:buSzTx/>
                        <a:buFont typeface="Wingdings" pitchFamily="2" charset="2"/>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&gt;% 80 etkin </a:t>
                      </a:r>
                    </a:p>
                    <a:p>
                      <a:pPr marL="0" marR="0" lvl="0" indent="0" algn="l" defTabSz="457200" rtl="0" eaLnBrk="1" fontAlgn="base" latinLnBrk="0" hangingPunct="1">
                        <a:lnSpc>
                          <a:spcPct val="100000"/>
                        </a:lnSpc>
                        <a:spcBef>
                          <a:spcPct val="0"/>
                        </a:spcBef>
                        <a:spcAft>
                          <a:spcPct val="0"/>
                        </a:spcAft>
                        <a:buClrTx/>
                        <a:buSzTx/>
                        <a:buFont typeface="Wingdings" pitchFamily="2" charset="2"/>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Minimal toksisite</a:t>
                      </a:r>
                      <a:endParaRPr kumimoji="0" lang="tr-TR" altLang="tr-TR"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orta düzeyde CD34+ ürün</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antimyelom etkisi yok</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Altın standart</a:t>
                      </a:r>
                    </a:p>
                  </a:txBody>
                  <a:tcPr marL="91427" marR="91427" marT="45708" marB="45708" anchor="ct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99055848"/>
                  </a:ext>
                </a:extLst>
              </a:tr>
              <a:tr h="1554340">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Siklofofamid +   G-CSF</a:t>
                      </a:r>
                    </a:p>
                  </a:txBody>
                  <a:tcPr marL="91427" marR="91427" marT="45708" marB="45708" anchor="ct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Çok sık</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Güvenli</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Lenolidomidin negatif etkisini kırmakta</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iyi tolere edilebilir</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Sitopeniler</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Enfeksiyon</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Ek maliyetler</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minimal antimyeloma etkisi</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&gt;4 gr/m</a:t>
                      </a:r>
                      <a:r>
                        <a:rPr kumimoji="0" lang="tr-TR" altLang="tr-TR" sz="1600" b="0" i="0" u="none" strike="noStrike" cap="none" normalizeH="0" baseline="30000">
                          <a:ln>
                            <a:noFill/>
                          </a:ln>
                          <a:solidFill>
                            <a:srgbClr val="000000"/>
                          </a:solidFill>
                          <a:effectLst/>
                          <a:latin typeface="Arial" panose="020B0604020202020204" pitchFamily="34" charset="0"/>
                          <a:ea typeface="ＭＳ Ｐゴシック" panose="020B0600070205080204" pitchFamily="34" charset="-128"/>
                        </a:rPr>
                        <a:t>2 </a:t>
                      </a: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doz belirgin antimyelom etkisi olmaksızın artmış toksisite ile ilişkili</a:t>
                      </a:r>
                    </a:p>
                  </a:txBody>
                  <a:tcPr marL="91427" marR="91427" marT="45708" marB="45708" anchor="ct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61527132"/>
                  </a:ext>
                </a:extLst>
              </a:tr>
              <a:tr h="1554340">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Kemoterapi +     G-CSF</a:t>
                      </a:r>
                    </a:p>
                  </a:txBody>
                  <a:tcPr marL="91427" marR="91427" marT="45708" marB="45708" anchor="ct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Bazı merkezlerde</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Tm yükü fazla vakalarda</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Hastalık kontrolu</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İnvivo ayıklama</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Toksisite</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Sitopeni</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Enfeksiyon</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Ek maliyet</a:t>
                      </a:r>
                    </a:p>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Nakil tarihinde gecikme</a:t>
                      </a:r>
                    </a:p>
                  </a:txBody>
                  <a:tcPr marL="91427" marR="91427" marT="45708" marB="4570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457200"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DTPACE ve modifiye CVAD sık kullanılır Karşılaştırmalı çalışma yok</a:t>
                      </a:r>
                    </a:p>
                  </a:txBody>
                  <a:tcPr marL="91427" marR="91427" marT="45708" marB="45708" anchor="ct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2045791353"/>
                  </a:ext>
                </a:extLst>
              </a:tr>
            </a:tbl>
          </a:graphicData>
        </a:graphic>
      </p:graphicFrame>
      <p:sp>
        <p:nvSpPr>
          <p:cNvPr id="117790" name="TextBox 1">
            <a:extLst>
              <a:ext uri="{FF2B5EF4-FFF2-40B4-BE49-F238E27FC236}">
                <a16:creationId xmlns:a16="http://schemas.microsoft.com/office/drawing/2014/main" id="{24819C0B-3CC9-A448-A245-64FB7143545F}"/>
              </a:ext>
            </a:extLst>
          </p:cNvPr>
          <p:cNvSpPr txBox="1">
            <a:spLocks noChangeArrowheads="1"/>
          </p:cNvSpPr>
          <p:nvPr/>
        </p:nvSpPr>
        <p:spPr bwMode="auto">
          <a:xfrm>
            <a:off x="1989138" y="6477000"/>
            <a:ext cx="4541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600" dirty="0" err="1"/>
              <a:t>Girald</a:t>
            </a:r>
            <a:r>
              <a:rPr lang="tr-TR" altLang="tr-TR" sz="1600" dirty="0"/>
              <a:t> S ve ark</a:t>
            </a:r>
            <a:r>
              <a:rPr lang="en-US" altLang="tr-TR" sz="1600" dirty="0"/>
              <a:t>. </a:t>
            </a:r>
            <a:r>
              <a:rPr lang="tr-TR" altLang="tr-TR" sz="1600" dirty="0" err="1"/>
              <a:t>Leukemia</a:t>
            </a:r>
            <a:r>
              <a:rPr lang="tr-TR" altLang="tr-TR" sz="1600" dirty="0"/>
              <a:t> 2009;23:1904–1912. </a:t>
            </a:r>
            <a:endParaRPr lang="en-US" altLang="tr-TR" sz="1600" dirty="0"/>
          </a:p>
        </p:txBody>
      </p:sp>
    </p:spTree>
    <p:extLst>
      <p:ext uri="{BB962C8B-B14F-4D97-AF65-F5344CB8AC3E}">
        <p14:creationId xmlns:p14="http://schemas.microsoft.com/office/powerpoint/2010/main" val="17145603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000" y="0"/>
            <a:ext cx="9216000" cy="6858000"/>
          </a:xfrm>
          <a:prstGeom prst="rect">
            <a:avLst/>
          </a:prstGeom>
        </p:spPr>
      </p:pic>
    </p:spTree>
    <p:extLst>
      <p:ext uri="{BB962C8B-B14F-4D97-AF65-F5344CB8AC3E}">
        <p14:creationId xmlns:p14="http://schemas.microsoft.com/office/powerpoint/2010/main" val="1542387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3"/>
          <p:cNvSpPr>
            <a:spLocks noGrp="1" noChangeArrowheads="1"/>
          </p:cNvSpPr>
          <p:nvPr>
            <p:ph type="body" sz="half" idx="1"/>
          </p:nvPr>
        </p:nvSpPr>
        <p:spPr>
          <a:xfrm>
            <a:off x="1703388" y="1628775"/>
            <a:ext cx="5040312" cy="4895850"/>
          </a:xfrm>
        </p:spPr>
        <p:txBody>
          <a:bodyPr rtlCol="0">
            <a:normAutofit/>
          </a:bodyPr>
          <a:lstStyle/>
          <a:p>
            <a:pPr>
              <a:defRPr/>
            </a:pPr>
            <a:r>
              <a:rPr lang="tr-TR" dirty="0"/>
              <a:t>Kök hücreler yüzeyinde belli proteinler eksprese ederler</a:t>
            </a:r>
            <a:r>
              <a:rPr lang="en-US" dirty="0"/>
              <a:t>:</a:t>
            </a:r>
            <a:endParaRPr lang="tr-TR" dirty="0"/>
          </a:p>
          <a:p>
            <a:pPr lvl="1">
              <a:defRPr/>
            </a:pPr>
            <a:r>
              <a:rPr lang="en-US" dirty="0"/>
              <a:t>CD34</a:t>
            </a:r>
          </a:p>
          <a:p>
            <a:pPr>
              <a:defRPr/>
            </a:pPr>
            <a:r>
              <a:rPr lang="en-US" dirty="0"/>
              <a:t>CD34+ </a:t>
            </a:r>
            <a:r>
              <a:rPr lang="tr-TR" dirty="0"/>
              <a:t>hücreler</a:t>
            </a:r>
            <a:r>
              <a:rPr lang="en-US" dirty="0"/>
              <a:t> </a:t>
            </a:r>
            <a:r>
              <a:rPr lang="tr-TR" dirty="0"/>
              <a:t>akım </a:t>
            </a:r>
            <a:r>
              <a:rPr lang="tr-TR" dirty="0" err="1"/>
              <a:t>sitometri</a:t>
            </a:r>
            <a:r>
              <a:rPr lang="tr-TR" dirty="0"/>
              <a:t> kullanılarak ölçülebilir</a:t>
            </a:r>
            <a:endParaRPr lang="en-US" dirty="0"/>
          </a:p>
          <a:p>
            <a:pPr lvl="1">
              <a:defRPr/>
            </a:pPr>
            <a:r>
              <a:rPr lang="tr-TR" sz="2100" dirty="0"/>
              <a:t>En kısa zaman dilimi içinde kök hücreyi tespit etmek için </a:t>
            </a:r>
            <a:r>
              <a:rPr lang="tr-TR" sz="2100" dirty="0" err="1"/>
              <a:t>indirekt</a:t>
            </a:r>
            <a:r>
              <a:rPr lang="tr-TR" sz="2100" dirty="0"/>
              <a:t> bir teknik,</a:t>
            </a:r>
          </a:p>
          <a:p>
            <a:pPr lvl="2">
              <a:defRPr/>
            </a:pPr>
            <a:r>
              <a:rPr lang="tr-TR" dirty="0"/>
              <a:t>Birkaç saat alır</a:t>
            </a:r>
          </a:p>
          <a:p>
            <a:pPr lvl="1">
              <a:defRPr/>
            </a:pPr>
            <a:r>
              <a:rPr lang="tr-TR" sz="2100" dirty="0"/>
              <a:t>CD34 eksprese eden tüm hücreler kök hücre değildir.</a:t>
            </a:r>
            <a:endParaRPr lang="en-US" sz="2100" dirty="0"/>
          </a:p>
        </p:txBody>
      </p:sp>
      <p:pic>
        <p:nvPicPr>
          <p:cNvPr id="25603" name="Picture 5" descr="c4_flow"/>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6959600" y="1557339"/>
            <a:ext cx="3708400" cy="2613025"/>
          </a:xfrm>
        </p:spPr>
      </p:pic>
      <p:pic>
        <p:nvPicPr>
          <p:cNvPr id="25604" name="Picture 6" descr="micro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959601" y="4365626"/>
            <a:ext cx="3635375" cy="2100263"/>
          </a:xfrm>
        </p:spPr>
      </p:pic>
      <p:sp>
        <p:nvSpPr>
          <p:cNvPr id="25605" name="Rectangle 8"/>
          <p:cNvSpPr>
            <a:spLocks noChangeArrowheads="1"/>
          </p:cNvSpPr>
          <p:nvPr/>
        </p:nvSpPr>
        <p:spPr bwMode="auto">
          <a:xfrm>
            <a:off x="1524000" y="1"/>
            <a:ext cx="6732588"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buClr>
                <a:schemeClr val="accent1"/>
              </a:buClr>
              <a:buSzPct val="85000"/>
              <a:buFont typeface="Wingdings" panose="05000000000000000000" pitchFamily="2" charset="2"/>
              <a:buNone/>
            </a:pPr>
            <a:r>
              <a:rPr lang="tr-TR" altLang="tr-TR" sz="4000" dirty="0"/>
              <a:t>     </a:t>
            </a:r>
            <a:r>
              <a:rPr lang="tr-TR" altLang="tr-TR" sz="3600" b="1" dirty="0"/>
              <a:t>Kök hücre nasıl tespit edilir</a:t>
            </a:r>
          </a:p>
        </p:txBody>
      </p:sp>
    </p:spTree>
    <p:extLst>
      <p:ext uri="{BB962C8B-B14F-4D97-AF65-F5344CB8AC3E}">
        <p14:creationId xmlns:p14="http://schemas.microsoft.com/office/powerpoint/2010/main" val="20017244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159" y="0"/>
            <a:ext cx="9273681" cy="6858000"/>
          </a:xfrm>
          <a:prstGeom prst="rect">
            <a:avLst/>
          </a:prstGeom>
        </p:spPr>
      </p:pic>
    </p:spTree>
    <p:extLst>
      <p:ext uri="{BB962C8B-B14F-4D97-AF65-F5344CB8AC3E}">
        <p14:creationId xmlns:p14="http://schemas.microsoft.com/office/powerpoint/2010/main" val="41558967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7210B1-D310-FE42-90A4-B80FF8BFB748}"/>
              </a:ext>
            </a:extLst>
          </p:cNvPr>
          <p:cNvSpPr/>
          <p:nvPr/>
        </p:nvSpPr>
        <p:spPr>
          <a:xfrm>
            <a:off x="2400300" y="1885950"/>
            <a:ext cx="7664450" cy="3046988"/>
          </a:xfrm>
          <a:prstGeom prst="rect">
            <a:avLst/>
          </a:prstGeom>
          <a:solidFill>
            <a:schemeClr val="tx2"/>
          </a:solid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200000"/>
              </a:lnSpc>
              <a:defRPr/>
            </a:pPr>
            <a:r>
              <a:rPr lang="en-US" altLang="tr-TR" sz="4800" dirty="0">
                <a:solidFill>
                  <a:srgbClr val="FFFFFF"/>
                </a:solidFill>
                <a:effectLst>
                  <a:outerShdw blurRad="38100" dist="38100" dir="2700000" algn="tl">
                    <a:srgbClr val="000000"/>
                  </a:outerShdw>
                </a:effectLst>
                <a:latin typeface="Times New Roman" panose="02020603050405020304" pitchFamily="18" charset="0"/>
              </a:rPr>
              <a:t>MOBİLİZASYON BAŞARISIZLIĞI</a:t>
            </a:r>
            <a:endParaRPr lang="en-US" altLang="tr-TR" sz="4800"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22113861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F23F0CE3-951D-174B-980F-5042B9B443F1}"/>
              </a:ext>
            </a:extLst>
          </p:cNvPr>
          <p:cNvSpPr>
            <a:spLocks noGrp="1" noChangeArrowheads="1"/>
          </p:cNvSpPr>
          <p:nvPr>
            <p:ph type="title" idx="4294967295"/>
          </p:nvPr>
        </p:nvSpPr>
        <p:spPr>
          <a:xfrm>
            <a:off x="2759075" y="168276"/>
            <a:ext cx="6489700" cy="957263"/>
          </a:xfrm>
        </p:spPr>
        <p:txBody>
          <a:bodyPr/>
          <a:lstStyle/>
          <a:p>
            <a:pPr eaLnBrk="1" hangingPunct="1">
              <a:defRPr/>
            </a:pPr>
            <a:r>
              <a:rPr lang="tr-TR" sz="3200" dirty="0">
                <a:effectLst>
                  <a:outerShdw blurRad="38100" dist="38100" dir="2700000" algn="tl">
                    <a:srgbClr val="000000"/>
                  </a:outerShdw>
                </a:effectLst>
                <a:latin typeface="+mn-lt"/>
              </a:rPr>
              <a:t>CD34+ hücre miktarı önemli midir?</a:t>
            </a:r>
          </a:p>
        </p:txBody>
      </p:sp>
      <p:sp>
        <p:nvSpPr>
          <p:cNvPr id="113667" name="Rectangle 3">
            <a:extLst>
              <a:ext uri="{FF2B5EF4-FFF2-40B4-BE49-F238E27FC236}">
                <a16:creationId xmlns:a16="http://schemas.microsoft.com/office/drawing/2014/main" id="{E354C922-AA0E-324F-98A5-F4B33D79DA13}"/>
              </a:ext>
            </a:extLst>
          </p:cNvPr>
          <p:cNvSpPr>
            <a:spLocks noGrp="1" noChangeArrowheads="1"/>
          </p:cNvSpPr>
          <p:nvPr>
            <p:ph type="body" idx="4294967295"/>
          </p:nvPr>
        </p:nvSpPr>
        <p:spPr>
          <a:xfrm>
            <a:off x="1919289" y="1412876"/>
            <a:ext cx="8569325" cy="4752975"/>
          </a:xfrm>
        </p:spPr>
        <p:txBody>
          <a:bodyPr/>
          <a:lstStyle/>
          <a:p>
            <a:pPr algn="just" eaLnBrk="1" hangingPunct="1">
              <a:lnSpc>
                <a:spcPct val="120000"/>
              </a:lnSpc>
              <a:defRPr/>
            </a:pPr>
            <a:r>
              <a:rPr lang="tr-TR" sz="2400" dirty="0"/>
              <a:t>Kök hücre dozu </a:t>
            </a:r>
            <a:r>
              <a:rPr lang="tr-TR" sz="2400" dirty="0" err="1"/>
              <a:t>KHT’nın</a:t>
            </a:r>
            <a:r>
              <a:rPr lang="tr-TR" sz="2400" dirty="0"/>
              <a:t> başarısını etkiler</a:t>
            </a:r>
          </a:p>
          <a:p>
            <a:pPr algn="just" eaLnBrk="1" hangingPunct="1">
              <a:lnSpc>
                <a:spcPct val="120000"/>
              </a:lnSpc>
              <a:defRPr/>
            </a:pPr>
            <a:r>
              <a:rPr lang="tr-TR" sz="2400" dirty="0"/>
              <a:t>TRM, </a:t>
            </a:r>
            <a:r>
              <a:rPr lang="tr-TR" sz="2400" dirty="0" err="1"/>
              <a:t>Relaps</a:t>
            </a:r>
            <a:r>
              <a:rPr lang="tr-TR" sz="2400" dirty="0"/>
              <a:t> riski, post-KHT MDS/AML ve hastane yatış süresi</a:t>
            </a:r>
          </a:p>
          <a:p>
            <a:pPr algn="just" eaLnBrk="1" hangingPunct="1">
              <a:lnSpc>
                <a:spcPct val="120000"/>
              </a:lnSpc>
              <a:defRPr/>
            </a:pPr>
            <a:r>
              <a:rPr lang="tr-TR" sz="2400" dirty="0"/>
              <a:t>Yeterli hücre miktarı:</a:t>
            </a:r>
          </a:p>
          <a:p>
            <a:pPr lvl="1" algn="just" eaLnBrk="1" hangingPunct="1">
              <a:lnSpc>
                <a:spcPct val="120000"/>
              </a:lnSpc>
              <a:defRPr/>
            </a:pPr>
            <a:r>
              <a:rPr lang="tr-TR" sz="2100" dirty="0" err="1"/>
              <a:t>Sitopeniler</a:t>
            </a:r>
            <a:r>
              <a:rPr lang="tr-TR" sz="2100" dirty="0"/>
              <a:t> ile ilişkili maliyet ve yan etkileri sınırlamak için çok hızlı (8-14 gün) </a:t>
            </a:r>
            <a:r>
              <a:rPr lang="tr-TR" sz="2100" dirty="0" err="1"/>
              <a:t>nötrofil</a:t>
            </a:r>
            <a:r>
              <a:rPr lang="tr-TR" sz="2100" dirty="0"/>
              <a:t> </a:t>
            </a:r>
            <a:r>
              <a:rPr lang="en-US" sz="2100" dirty="0"/>
              <a:t>(&gt;500)</a:t>
            </a:r>
            <a:r>
              <a:rPr lang="tr-TR" sz="2100" dirty="0"/>
              <a:t> ve </a:t>
            </a:r>
            <a:r>
              <a:rPr lang="tr-TR" sz="2100" dirty="0" err="1"/>
              <a:t>trombosit</a:t>
            </a:r>
            <a:r>
              <a:rPr lang="tr-TR" sz="2100" dirty="0"/>
              <a:t> </a:t>
            </a:r>
            <a:r>
              <a:rPr lang="tr-TR" sz="2100" dirty="0" err="1"/>
              <a:t>engraftmanı</a:t>
            </a:r>
            <a:r>
              <a:rPr lang="tr-TR" sz="2100" dirty="0"/>
              <a:t> </a:t>
            </a:r>
            <a:r>
              <a:rPr lang="en-US" sz="2100" dirty="0"/>
              <a:t>(&gt;20,000</a:t>
            </a:r>
            <a:r>
              <a:rPr lang="tr-TR" sz="2100" dirty="0"/>
              <a:t>)</a:t>
            </a:r>
            <a:r>
              <a:rPr lang="en-US" sz="2100" dirty="0"/>
              <a:t> </a:t>
            </a:r>
            <a:r>
              <a:rPr lang="tr-TR" sz="2100" dirty="0"/>
              <a:t>sağlayan dozdur:</a:t>
            </a:r>
            <a:endParaRPr lang="en-US" sz="2100" dirty="0"/>
          </a:p>
          <a:p>
            <a:pPr lvl="3" algn="just" eaLnBrk="1" hangingPunct="1">
              <a:lnSpc>
                <a:spcPct val="120000"/>
              </a:lnSpc>
              <a:defRPr/>
            </a:pPr>
            <a:r>
              <a:rPr lang="tr-TR" dirty="0"/>
              <a:t>Azalmış transfüzyon gereksinimi</a:t>
            </a:r>
            <a:endParaRPr lang="en-US" dirty="0"/>
          </a:p>
          <a:p>
            <a:pPr lvl="3" algn="just" eaLnBrk="1" hangingPunct="1">
              <a:lnSpc>
                <a:spcPct val="120000"/>
              </a:lnSpc>
              <a:defRPr/>
            </a:pPr>
            <a:r>
              <a:rPr lang="tr-TR" dirty="0"/>
              <a:t>Daha az </a:t>
            </a:r>
            <a:r>
              <a:rPr lang="tr-TR" dirty="0" err="1"/>
              <a:t>sepsis</a:t>
            </a:r>
            <a:r>
              <a:rPr lang="tr-TR" dirty="0"/>
              <a:t> atağı</a:t>
            </a:r>
            <a:endParaRPr lang="en-US" dirty="0"/>
          </a:p>
          <a:p>
            <a:pPr lvl="3" algn="just" eaLnBrk="1" hangingPunct="1">
              <a:lnSpc>
                <a:spcPct val="120000"/>
              </a:lnSpc>
              <a:defRPr/>
            </a:pPr>
            <a:r>
              <a:rPr lang="tr-TR" dirty="0"/>
              <a:t>Daha az antibiyotik kullanımı</a:t>
            </a:r>
            <a:endParaRPr lang="en-US" dirty="0"/>
          </a:p>
          <a:p>
            <a:pPr lvl="3" algn="just" eaLnBrk="1" hangingPunct="1">
              <a:lnSpc>
                <a:spcPct val="120000"/>
              </a:lnSpc>
              <a:defRPr/>
            </a:pPr>
            <a:r>
              <a:rPr lang="tr-TR" dirty="0"/>
              <a:t>Hastanede kalış süresinde kısalma</a:t>
            </a:r>
          </a:p>
        </p:txBody>
      </p:sp>
    </p:spTree>
    <p:extLst>
      <p:ext uri="{BB962C8B-B14F-4D97-AF65-F5344CB8AC3E}">
        <p14:creationId xmlns:p14="http://schemas.microsoft.com/office/powerpoint/2010/main" val="15714545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3">
            <a:extLst>
              <a:ext uri="{FF2B5EF4-FFF2-40B4-BE49-F238E27FC236}">
                <a16:creationId xmlns:a16="http://schemas.microsoft.com/office/drawing/2014/main" id="{DB17DB96-2F00-7641-A7E4-B577E881331D}"/>
              </a:ext>
            </a:extLst>
          </p:cNvPr>
          <p:cNvSpPr>
            <a:spLocks noGrp="1" noChangeArrowheads="1"/>
          </p:cNvSpPr>
          <p:nvPr>
            <p:ph type="body" idx="1"/>
          </p:nvPr>
        </p:nvSpPr>
        <p:spPr bwMode="auto">
          <a:xfrm>
            <a:off x="2741613" y="1381126"/>
            <a:ext cx="6773862" cy="458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nSpc>
                <a:spcPct val="130000"/>
              </a:lnSpc>
              <a:buNone/>
            </a:pPr>
            <a:r>
              <a:rPr lang="en-US" altLang="tr-TR" sz="1800" b="1" dirty="0" err="1">
                <a:ea typeface="ＭＳ Ｐゴシック" panose="020B0600070205080204" pitchFamily="34" charset="-128"/>
              </a:rPr>
              <a:t>Tanım</a:t>
            </a:r>
            <a:r>
              <a:rPr lang="en-US" altLang="tr-TR" sz="1800" b="1" dirty="0">
                <a:ea typeface="ＭＳ Ｐゴシック" panose="020B0600070205080204" pitchFamily="34" charset="-128"/>
              </a:rPr>
              <a:t>:</a:t>
            </a:r>
          </a:p>
          <a:p>
            <a:pPr marL="0" indent="0">
              <a:lnSpc>
                <a:spcPct val="130000"/>
              </a:lnSpc>
            </a:pPr>
            <a:r>
              <a:rPr lang="en-US" altLang="tr-TR" b="1" dirty="0">
                <a:ea typeface="ＭＳ Ｐゴシック" panose="020B0600070205080204" pitchFamily="34" charset="-128"/>
              </a:rPr>
              <a:t>&lt;2 x 10</a:t>
            </a:r>
            <a:r>
              <a:rPr lang="en-US" altLang="tr-TR" b="1" baseline="30000" dirty="0">
                <a:ea typeface="ＭＳ Ｐゴシック" panose="020B0600070205080204" pitchFamily="34" charset="-128"/>
              </a:rPr>
              <a:t>6</a:t>
            </a:r>
            <a:r>
              <a:rPr lang="en-US" altLang="tr-TR" b="1" dirty="0">
                <a:ea typeface="ＭＳ Ｐゴシック" panose="020B0600070205080204" pitchFamily="34" charset="-128"/>
              </a:rPr>
              <a:t> CD34+ </a:t>
            </a:r>
            <a:r>
              <a:rPr lang="en-US" altLang="tr-TR" b="1" dirty="0" err="1">
                <a:ea typeface="ＭＳ Ｐゴシック" panose="020B0600070205080204" pitchFamily="34" charset="-128"/>
              </a:rPr>
              <a:t>hücre</a:t>
            </a:r>
            <a:r>
              <a:rPr lang="en-US" altLang="tr-TR" b="1" dirty="0">
                <a:ea typeface="ＭＳ Ｐゴシック" panose="020B0600070205080204" pitchFamily="34" charset="-128"/>
              </a:rPr>
              <a:t>/kg toplanması-3 </a:t>
            </a:r>
            <a:r>
              <a:rPr lang="en-US" altLang="tr-TR" b="1" dirty="0" err="1">
                <a:ea typeface="ＭＳ Ｐゴシック" panose="020B0600070205080204" pitchFamily="34" charset="-128"/>
              </a:rPr>
              <a:t>günde</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tek</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nakil</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yapılacaksa</a:t>
            </a:r>
            <a:r>
              <a:rPr lang="en-US" altLang="tr-TR" b="1" dirty="0">
                <a:ea typeface="ＭＳ Ｐゴシック" panose="020B0600070205080204" pitchFamily="34" charset="-128"/>
              </a:rPr>
              <a:t>)</a:t>
            </a:r>
          </a:p>
          <a:p>
            <a:pPr lvl="1" eaLnBrk="1" hangingPunct="1">
              <a:lnSpc>
                <a:spcPct val="130000"/>
              </a:lnSpc>
            </a:pPr>
            <a:r>
              <a:rPr lang="en-US" altLang="tr-TR" b="1" dirty="0">
                <a:ea typeface="ＭＳ Ｐゴシック" panose="020B0600070205080204" pitchFamily="34" charset="-128"/>
              </a:rPr>
              <a:t>PK CD34+ </a:t>
            </a:r>
            <a:r>
              <a:rPr lang="en-US" altLang="tr-TR" b="1" dirty="0" err="1">
                <a:ea typeface="ＭＳ Ｐゴシック" panose="020B0600070205080204" pitchFamily="34" charset="-128"/>
              </a:rPr>
              <a:t>hücre</a:t>
            </a:r>
            <a:r>
              <a:rPr lang="en-US" altLang="tr-TR" b="1" dirty="0">
                <a:ea typeface="ＭＳ Ｐゴシック" panose="020B0600070205080204" pitchFamily="34" charset="-128"/>
              </a:rPr>
              <a:t>&lt;10/</a:t>
            </a:r>
            <a:r>
              <a:rPr lang="en-US" altLang="tr-TR" b="1" dirty="0" err="1">
                <a:ea typeface="ＭＳ Ｐゴシック" panose="020B0600070205080204" pitchFamily="34" charset="-128"/>
              </a:rPr>
              <a:t>uL</a:t>
            </a:r>
            <a:endParaRPr lang="en-US" altLang="tr-TR" b="1" dirty="0">
              <a:ea typeface="ＭＳ Ｐゴシック" panose="020B0600070205080204" pitchFamily="34" charset="-128"/>
            </a:endParaRPr>
          </a:p>
          <a:p>
            <a:pPr marL="0" indent="0">
              <a:lnSpc>
                <a:spcPct val="130000"/>
              </a:lnSpc>
            </a:pPr>
            <a:r>
              <a:rPr lang="en-US" altLang="tr-TR" b="1" dirty="0">
                <a:ea typeface="ＭＳ Ｐゴシック" panose="020B0600070205080204" pitchFamily="34" charset="-128"/>
              </a:rPr>
              <a:t>&lt;4 x 10</a:t>
            </a:r>
            <a:r>
              <a:rPr lang="en-US" altLang="tr-TR" b="1" baseline="30000" dirty="0">
                <a:ea typeface="ＭＳ Ｐゴシック" panose="020B0600070205080204" pitchFamily="34" charset="-128"/>
              </a:rPr>
              <a:t>6</a:t>
            </a:r>
            <a:r>
              <a:rPr lang="en-US" altLang="tr-TR" b="1" dirty="0">
                <a:ea typeface="ＭＳ Ｐゴシック" panose="020B0600070205080204" pitchFamily="34" charset="-128"/>
              </a:rPr>
              <a:t> CD34+ </a:t>
            </a:r>
            <a:r>
              <a:rPr lang="en-US" altLang="tr-TR" b="1" dirty="0" err="1">
                <a:ea typeface="ＭＳ Ｐゴシック" panose="020B0600070205080204" pitchFamily="34" charset="-128"/>
              </a:rPr>
              <a:t>hücre</a:t>
            </a:r>
            <a:r>
              <a:rPr lang="en-US" altLang="tr-TR" b="1" dirty="0">
                <a:ea typeface="ＭＳ Ｐゴシック" panose="020B0600070205080204" pitchFamily="34" charset="-128"/>
              </a:rPr>
              <a:t>/kg toplanması-3 </a:t>
            </a:r>
            <a:r>
              <a:rPr lang="en-US" altLang="tr-TR" b="1" dirty="0" err="1">
                <a:ea typeface="ＭＳ Ｐゴシック" panose="020B0600070205080204" pitchFamily="34" charset="-128"/>
              </a:rPr>
              <a:t>günde</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iki</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nakil</a:t>
            </a:r>
            <a:r>
              <a:rPr lang="en-US" altLang="tr-TR" b="1" dirty="0">
                <a:ea typeface="ＭＳ Ｐゴシック" panose="020B0600070205080204" pitchFamily="34" charset="-128"/>
              </a:rPr>
              <a:t> </a:t>
            </a:r>
            <a:r>
              <a:rPr lang="en-US" altLang="tr-TR" b="1" dirty="0" err="1">
                <a:ea typeface="ＭＳ Ｐゴシック" panose="020B0600070205080204" pitchFamily="34" charset="-128"/>
              </a:rPr>
              <a:t>yapılacaksa</a:t>
            </a:r>
            <a:endParaRPr lang="en-US" altLang="tr-TR" b="1" dirty="0">
              <a:ea typeface="ＭＳ Ｐゴシック" panose="020B0600070205080204" pitchFamily="34" charset="-128"/>
            </a:endParaRPr>
          </a:p>
          <a:p>
            <a:pPr lvl="1" eaLnBrk="1" hangingPunct="1">
              <a:lnSpc>
                <a:spcPct val="130000"/>
              </a:lnSpc>
            </a:pPr>
            <a:r>
              <a:rPr lang="en-US" altLang="tr-TR" b="1" dirty="0">
                <a:ea typeface="ＭＳ Ｐゴシック" panose="020B0600070205080204" pitchFamily="34" charset="-128"/>
              </a:rPr>
              <a:t>PK CD34+ </a:t>
            </a:r>
            <a:r>
              <a:rPr lang="en-US" altLang="tr-TR" b="1" dirty="0" err="1">
                <a:ea typeface="ＭＳ Ｐゴシック" panose="020B0600070205080204" pitchFamily="34" charset="-128"/>
              </a:rPr>
              <a:t>hücre</a:t>
            </a:r>
            <a:r>
              <a:rPr lang="en-US" altLang="tr-TR" b="1" dirty="0">
                <a:ea typeface="ＭＳ Ｐゴシック" panose="020B0600070205080204" pitchFamily="34" charset="-128"/>
              </a:rPr>
              <a:t>&lt;20/</a:t>
            </a:r>
            <a:r>
              <a:rPr lang="en-US" altLang="tr-TR" b="1" dirty="0" err="1">
                <a:ea typeface="ＭＳ Ｐゴシック" panose="020B0600070205080204" pitchFamily="34" charset="-128"/>
              </a:rPr>
              <a:t>uL</a:t>
            </a:r>
            <a:endParaRPr lang="en-US" altLang="tr-TR" b="1" dirty="0">
              <a:ea typeface="ＭＳ Ｐゴシック" panose="020B0600070205080204" pitchFamily="34" charset="-128"/>
            </a:endParaRPr>
          </a:p>
          <a:p>
            <a:pPr lvl="1" eaLnBrk="1" hangingPunct="1">
              <a:lnSpc>
                <a:spcPct val="130000"/>
              </a:lnSpc>
            </a:pPr>
            <a:endParaRPr lang="en-US" altLang="tr-TR" b="1" dirty="0">
              <a:ea typeface="ＭＳ Ｐゴシック" panose="020B0600070205080204" pitchFamily="34" charset="-128"/>
            </a:endParaRPr>
          </a:p>
          <a:p>
            <a:pPr marL="0" indent="0">
              <a:lnSpc>
                <a:spcPct val="130000"/>
              </a:lnSpc>
            </a:pPr>
            <a:endParaRPr lang="en-US" altLang="tr-TR" b="1" dirty="0">
              <a:ea typeface="ＭＳ Ｐゴシック" panose="020B0600070205080204" pitchFamily="34" charset="-128"/>
            </a:endParaRPr>
          </a:p>
        </p:txBody>
      </p:sp>
      <p:sp>
        <p:nvSpPr>
          <p:cNvPr id="126978" name="Rectangle 4">
            <a:extLst>
              <a:ext uri="{FF2B5EF4-FFF2-40B4-BE49-F238E27FC236}">
                <a16:creationId xmlns:a16="http://schemas.microsoft.com/office/drawing/2014/main" id="{4060E4E7-3F5E-A049-A1FF-DA7D888A8ADF}"/>
              </a:ext>
            </a:extLst>
          </p:cNvPr>
          <p:cNvSpPr>
            <a:spLocks noChangeArrowheads="1"/>
          </p:cNvSpPr>
          <p:nvPr/>
        </p:nvSpPr>
        <p:spPr bwMode="auto">
          <a:xfrm>
            <a:off x="1639888" y="6240464"/>
            <a:ext cx="77517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pt-BR" altLang="tr-TR" sz="1000">
                <a:latin typeface="Times New Roman" panose="02020603050405020304" pitchFamily="18" charset="0"/>
              </a:rPr>
              <a:t>Goterris R, et al. Bone Marrow Transplant. 2005;36(10):847-853.  </a:t>
            </a:r>
            <a:endParaRPr lang="pt-BR" altLang="tr-TR" sz="1000" baseline="30000">
              <a:latin typeface="Times New Roman" panose="02020603050405020304" pitchFamily="18" charset="0"/>
            </a:endParaRPr>
          </a:p>
          <a:p>
            <a:pPr>
              <a:buFont typeface="Arial" panose="020B0604020202020204" pitchFamily="34" charset="0"/>
              <a:buChar char="•"/>
            </a:pPr>
            <a:r>
              <a:rPr lang="en-US" altLang="tr-TR" sz="1000">
                <a:latin typeface="Times New Roman" panose="02020603050405020304" pitchFamily="18" charset="0"/>
              </a:rPr>
              <a:t>Micallef IN, et al. Hematol J. 2000;1(6):367-373.</a:t>
            </a:r>
          </a:p>
          <a:p>
            <a:pPr>
              <a:buFont typeface="Arial" panose="020B0604020202020204" pitchFamily="34" charset="0"/>
              <a:buChar char="•"/>
            </a:pPr>
            <a:r>
              <a:rPr lang="en-US" altLang="tr-TR" sz="1000">
                <a:latin typeface="Times New Roman" panose="02020603050405020304" pitchFamily="18" charset="0"/>
              </a:rPr>
              <a:t>L. Bik To, et al. How I treat patients who mobilize hematopoietic stem cells poorly. Blood 2011; 118(17): 4530-4540</a:t>
            </a:r>
          </a:p>
        </p:txBody>
      </p:sp>
      <p:sp>
        <p:nvSpPr>
          <p:cNvPr id="126980" name="Rectangle 281">
            <a:extLst>
              <a:ext uri="{FF2B5EF4-FFF2-40B4-BE49-F238E27FC236}">
                <a16:creationId xmlns:a16="http://schemas.microsoft.com/office/drawing/2014/main" id="{553122D4-DF21-0D48-94BF-079FE5466DD5}"/>
              </a:ext>
            </a:extLst>
          </p:cNvPr>
          <p:cNvSpPr>
            <a:spLocks noChangeArrowheads="1"/>
          </p:cNvSpPr>
          <p:nvPr/>
        </p:nvSpPr>
        <p:spPr bwMode="auto">
          <a:xfrm>
            <a:off x="2741614" y="57151"/>
            <a:ext cx="6808787" cy="1089025"/>
          </a:xfrm>
          <a:prstGeom prst="rect">
            <a:avLst/>
          </a:prstGeom>
          <a:solidFill>
            <a:schemeClr val="bg1"/>
          </a:solidFill>
          <a:ln>
            <a:noFill/>
          </a:ln>
        </p:spPr>
        <p:txBody>
          <a:bodyPr lIns="90487" tIns="44450" rIns="90487"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2800" b="1" dirty="0" err="1">
                <a:latin typeface="+mn-lt"/>
              </a:rPr>
              <a:t>Kötü</a:t>
            </a:r>
            <a:r>
              <a:rPr lang="en-US" altLang="tr-TR" sz="2800" b="1" dirty="0">
                <a:latin typeface="+mn-lt"/>
              </a:rPr>
              <a:t>/</a:t>
            </a:r>
            <a:r>
              <a:rPr lang="en-US" altLang="tr-TR" sz="2800" b="1" dirty="0" err="1">
                <a:latin typeface="+mn-lt"/>
              </a:rPr>
              <a:t>Başarısız</a:t>
            </a:r>
            <a:r>
              <a:rPr lang="en-US" altLang="tr-TR" sz="2800" b="1" dirty="0">
                <a:latin typeface="+mn-lt"/>
              </a:rPr>
              <a:t> </a:t>
            </a:r>
            <a:r>
              <a:rPr lang="en-US" altLang="tr-TR" sz="2800" b="1" dirty="0" err="1">
                <a:latin typeface="+mn-lt"/>
              </a:rPr>
              <a:t>Mobilizasyon</a:t>
            </a:r>
            <a:r>
              <a:rPr lang="en-US" altLang="tr-TR" sz="2800" b="1" dirty="0">
                <a:latin typeface="+mn-lt"/>
              </a:rPr>
              <a:t> NEDİR? </a:t>
            </a:r>
          </a:p>
        </p:txBody>
      </p:sp>
    </p:spTree>
    <p:extLst>
      <p:ext uri="{BB962C8B-B14F-4D97-AF65-F5344CB8AC3E}">
        <p14:creationId xmlns:p14="http://schemas.microsoft.com/office/powerpoint/2010/main" val="2388497990"/>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0DD967A-F53B-3047-BCF4-DB0FC3270CEF}"/>
              </a:ext>
            </a:extLst>
          </p:cNvPr>
          <p:cNvGraphicFramePr>
            <a:graphicFrameLocks noGrp="1"/>
          </p:cNvGraphicFramePr>
          <p:nvPr>
            <p:extLst>
              <p:ext uri="{D42A27DB-BD31-4B8C-83A1-F6EECF244321}">
                <p14:modId xmlns:p14="http://schemas.microsoft.com/office/powerpoint/2010/main" val="405086768"/>
              </p:ext>
            </p:extLst>
          </p:nvPr>
        </p:nvGraphicFramePr>
        <p:xfrm>
          <a:off x="1830389" y="1200151"/>
          <a:ext cx="8529637" cy="4040189"/>
        </p:xfrm>
        <a:graphic>
          <a:graphicData uri="http://schemas.openxmlformats.org/drawingml/2006/table">
            <a:tbl>
              <a:tblPr/>
              <a:tblGrid>
                <a:gridCol w="8529637">
                  <a:extLst>
                    <a:ext uri="{9D8B030D-6E8A-4147-A177-3AD203B41FA5}">
                      <a16:colId xmlns:a16="http://schemas.microsoft.com/office/drawing/2014/main" val="671893031"/>
                    </a:ext>
                  </a:extLst>
                </a:gridCol>
              </a:tblGrid>
              <a:tr h="576263">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tr-TR" sz="2000" b="1" i="0" u="none" strike="noStrike" cap="none" normalizeH="0" baseline="0">
                          <a:ln>
                            <a:noFill/>
                          </a:ln>
                          <a:solidFill>
                            <a:srgbClr val="FFFFFF"/>
                          </a:solidFill>
                          <a:effectLst/>
                          <a:latin typeface="+mn-lt"/>
                          <a:ea typeface="ＭＳ Ｐゴシック" panose="020B0600070205080204" pitchFamily="34" charset="-128"/>
                        </a:rPr>
                        <a:t>Kötü PKKH toplanmasını tahmin ettiren tanımlanmış faktörler</a:t>
                      </a:r>
                    </a:p>
                  </a:txBody>
                  <a:tcPr marL="91430" marR="91430" marT="45705" marB="45705"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4066661260"/>
                  </a:ext>
                </a:extLst>
              </a:tr>
              <a:tr h="461963">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tr-TR" sz="2000" b="0" i="0" u="none" strike="noStrike" cap="none" normalizeH="0" baseline="0">
                          <a:ln>
                            <a:noFill/>
                          </a:ln>
                          <a:solidFill>
                            <a:srgbClr val="000000"/>
                          </a:solidFill>
                          <a:effectLst/>
                          <a:latin typeface="+mn-lt"/>
                          <a:ea typeface="ＭＳ Ｐゴシック" panose="020B0600070205080204" pitchFamily="34" charset="-128"/>
                        </a:rPr>
                        <a:t>Yaş (yaşlı hasta)</a:t>
                      </a:r>
                      <a:r>
                        <a:rPr kumimoji="0" lang="nl-NL" altLang="tr-TR" sz="2000" b="0" i="0" u="none" strike="noStrike" cap="none" normalizeH="0" baseline="30000">
                          <a:ln>
                            <a:noFill/>
                          </a:ln>
                          <a:solidFill>
                            <a:srgbClr val="000000"/>
                          </a:solidFill>
                          <a:effectLst/>
                          <a:latin typeface="+mn-lt"/>
                          <a:ea typeface="ＭＳ Ｐゴシック" panose="020B0600070205080204" pitchFamily="34" charset="-128"/>
                        </a:rPr>
                        <a:t>1,2</a:t>
                      </a:r>
                    </a:p>
                  </a:txBody>
                  <a:tcPr marL="91430" marR="91430" marT="45705" marB="45705"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2456462192"/>
                  </a:ext>
                </a:extLst>
              </a:tr>
              <a:tr h="461963">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tr-TR" sz="2000" b="0" i="0" u="none" strike="noStrike" cap="none" normalizeH="0" baseline="0">
                          <a:ln>
                            <a:noFill/>
                          </a:ln>
                          <a:solidFill>
                            <a:srgbClr val="000000"/>
                          </a:solidFill>
                          <a:effectLst/>
                          <a:latin typeface="+mn-lt"/>
                          <a:ea typeface="ＭＳ Ｐゴシック" panose="020B0600070205080204" pitchFamily="34" charset="-128"/>
                        </a:rPr>
                        <a:t>Hastalık (ileri evre)</a:t>
                      </a:r>
                      <a:r>
                        <a:rPr kumimoji="0" lang="nl-NL" altLang="tr-TR" sz="2000" b="0" i="0" u="none" strike="noStrike" cap="none" normalizeH="0" baseline="30000">
                          <a:ln>
                            <a:noFill/>
                          </a:ln>
                          <a:solidFill>
                            <a:srgbClr val="000000"/>
                          </a:solidFill>
                          <a:effectLst/>
                          <a:latin typeface="+mn-lt"/>
                          <a:ea typeface="ＭＳ Ｐゴシック" panose="020B0600070205080204" pitchFamily="34" charset="-128"/>
                        </a:rPr>
                        <a:t>1-3</a:t>
                      </a:r>
                    </a:p>
                  </a:txBody>
                  <a:tcPr marL="91430" marR="91430" marT="45705" marB="45705"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845758829"/>
                  </a:ext>
                </a:extLst>
              </a:tr>
              <a:tr h="1154111">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Daha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önceki</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kemoterapi</a:t>
                      </a:r>
                      <a:endPar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Daha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önce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fazla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sayıda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KT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siklusu</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30000" dirty="0">
                          <a:ln>
                            <a:noFill/>
                          </a:ln>
                          <a:solidFill>
                            <a:srgbClr val="000000"/>
                          </a:solidFill>
                          <a:effectLst/>
                          <a:latin typeface="+mn-lt"/>
                          <a:ea typeface="ＭＳ Ｐゴシック" panose="020B0600070205080204" pitchFamily="34" charset="-128"/>
                        </a:rPr>
                        <a:t>1-4</a:t>
                      </a:r>
                      <a:endParaRPr kumimoji="0" lang="nl-NL" altLang="tr-TR" sz="2000" b="0" i="0" u="none" strike="noStrike" cap="none" normalizeH="0" baseline="30000" dirty="0">
                        <a:ln>
                          <a:noFill/>
                        </a:ln>
                        <a:solidFill>
                          <a:srgbClr val="000000"/>
                        </a:solidFill>
                        <a:effectLst/>
                        <a:latin typeface="+mn-lt"/>
                        <a:ea typeface="ＭＳ Ｐゴシック"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KT tipi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fludarabine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lenalidomide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veya</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melfalan</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a:t>
                      </a:r>
                      <a:r>
                        <a:rPr kumimoji="0" lang="en-US" altLang="tr-TR" sz="2000" b="0" i="0" u="none" strike="noStrike" cap="none" normalizeH="0" baseline="30000" dirty="0">
                          <a:ln>
                            <a:noFill/>
                          </a:ln>
                          <a:solidFill>
                            <a:srgbClr val="000000"/>
                          </a:solidFill>
                          <a:effectLst/>
                          <a:latin typeface="+mn-lt"/>
                          <a:ea typeface="ＭＳ Ｐゴシック" panose="020B0600070205080204" pitchFamily="34" charset="-128"/>
                        </a:rPr>
                        <a:t>1-5</a:t>
                      </a:r>
                      <a:endParaRPr kumimoji="0" lang="nl-NL" altLang="tr-TR" sz="2000" b="0" i="0" u="none" strike="noStrike" cap="none" normalizeH="0" baseline="30000" dirty="0">
                        <a:ln>
                          <a:noFill/>
                        </a:ln>
                        <a:solidFill>
                          <a:srgbClr val="000000"/>
                        </a:solidFill>
                        <a:effectLst/>
                        <a:latin typeface="+mn-lt"/>
                        <a:ea typeface="ＭＳ Ｐゴシック" panose="020B0600070205080204" pitchFamily="34" charset="-128"/>
                      </a:endParaRPr>
                    </a:p>
                  </a:txBody>
                  <a:tcPr marL="91430" marR="91430" marT="45705" marB="45705"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1446623276"/>
                  </a:ext>
                </a:extLst>
              </a:tr>
              <a:tr h="461963">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tr-TR" sz="2000" b="0" i="0" u="none" strike="noStrike" cap="none" normalizeH="0" baseline="0" dirty="0">
                          <a:ln>
                            <a:noFill/>
                          </a:ln>
                          <a:solidFill>
                            <a:srgbClr val="000000"/>
                          </a:solidFill>
                          <a:effectLst/>
                          <a:latin typeface="+mn-lt"/>
                          <a:ea typeface="ＭＳ Ｐゴシック" panose="020B0600070205080204" pitchFamily="34" charset="-128"/>
                        </a:rPr>
                        <a:t>Daha önceki RT</a:t>
                      </a:r>
                      <a:r>
                        <a:rPr kumimoji="0" lang="nl-NL" altLang="tr-TR" sz="2000" b="0" i="0" u="none" strike="noStrike" cap="none" normalizeH="0" baseline="30000" dirty="0">
                          <a:ln>
                            <a:noFill/>
                          </a:ln>
                          <a:solidFill>
                            <a:srgbClr val="000000"/>
                          </a:solidFill>
                          <a:effectLst/>
                          <a:latin typeface="+mn-lt"/>
                          <a:ea typeface="ＭＳ Ｐゴシック" panose="020B0600070205080204" pitchFamily="34" charset="-128"/>
                        </a:rPr>
                        <a:t>1,2</a:t>
                      </a:r>
                      <a:r>
                        <a:rPr kumimoji="0" lang="nl-NL" altLang="tr-TR" sz="2000" b="0" i="0" u="none" strike="noStrike" cap="none" normalizeH="0" baseline="0" dirty="0">
                          <a:ln>
                            <a:noFill/>
                          </a:ln>
                          <a:solidFill>
                            <a:srgbClr val="000000"/>
                          </a:solidFill>
                          <a:effectLst/>
                          <a:latin typeface="+mn-lt"/>
                          <a:ea typeface="ＭＳ Ｐゴシック" panose="020B0600070205080204" pitchFamily="34" charset="-128"/>
                        </a:rPr>
                        <a:t> </a:t>
                      </a:r>
                    </a:p>
                  </a:txBody>
                  <a:tcPr marL="91430" marR="91430" marT="45705" marB="45705"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431837885"/>
                  </a:ext>
                </a:extLst>
              </a:tr>
              <a:tr h="461963">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0" i="0" u="none" strike="noStrike" cap="none" normalizeH="0" baseline="0" dirty="0">
                          <a:ln>
                            <a:noFill/>
                          </a:ln>
                          <a:solidFill>
                            <a:srgbClr val="000000"/>
                          </a:solidFill>
                          <a:effectLst/>
                          <a:latin typeface="+mn-lt"/>
                          <a:ea typeface="ＭＳ Ｐゴシック" panose="020B0600070205080204" pitchFamily="34" charset="-128"/>
                        </a:rPr>
                        <a:t>A</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ferez</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öncesi</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düşük</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PK CD34</a:t>
                      </a:r>
                      <a:r>
                        <a:rPr kumimoji="0" lang="en-US" altLang="tr-TR" sz="2000" b="0" i="0" u="none" strike="noStrike" cap="none" normalizeH="0" baseline="30000" dirty="0">
                          <a:ln>
                            <a:noFill/>
                          </a:ln>
                          <a:solidFill>
                            <a:srgbClr val="000000"/>
                          </a:solidFill>
                          <a:effectLst/>
                          <a:latin typeface="+mn-lt"/>
                          <a:ea typeface="ＭＳ Ｐゴシック" panose="020B0600070205080204" pitchFamily="34" charset="-128"/>
                        </a:rPr>
                        <a:t>+</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hücre</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0" dirty="0" err="1">
                          <a:ln>
                            <a:noFill/>
                          </a:ln>
                          <a:solidFill>
                            <a:srgbClr val="000000"/>
                          </a:solidFill>
                          <a:effectLst/>
                          <a:latin typeface="+mn-lt"/>
                          <a:ea typeface="ＭＳ Ｐゴシック" panose="020B0600070205080204" pitchFamily="34" charset="-128"/>
                        </a:rPr>
                        <a:t>sayısı</a:t>
                      </a:r>
                      <a:r>
                        <a:rPr kumimoji="0" lang="en-US" altLang="tr-TR" sz="2000" b="0" i="0" u="none" strike="noStrike" cap="none" normalizeH="0" baseline="0" dirty="0">
                          <a:ln>
                            <a:noFill/>
                          </a:ln>
                          <a:solidFill>
                            <a:srgbClr val="000000"/>
                          </a:solidFill>
                          <a:effectLst/>
                          <a:latin typeface="+mn-lt"/>
                          <a:ea typeface="ＭＳ Ｐゴシック" panose="020B0600070205080204" pitchFamily="34" charset="-128"/>
                        </a:rPr>
                        <a:t> </a:t>
                      </a:r>
                      <a:r>
                        <a:rPr kumimoji="0" lang="en-US" altLang="tr-TR" sz="2000" b="0" i="0" u="none" strike="noStrike" cap="none" normalizeH="0" baseline="30000" dirty="0">
                          <a:ln>
                            <a:noFill/>
                          </a:ln>
                          <a:solidFill>
                            <a:srgbClr val="000000"/>
                          </a:solidFill>
                          <a:effectLst/>
                          <a:latin typeface="+mn-lt"/>
                          <a:ea typeface="ＭＳ Ｐゴシック" panose="020B0600070205080204" pitchFamily="34" charset="-128"/>
                        </a:rPr>
                        <a:t>3,4,7</a:t>
                      </a:r>
                      <a:endParaRPr kumimoji="0" lang="nl-NL" altLang="tr-TR" sz="2000" b="0" i="0" u="none" strike="noStrike" cap="none" normalizeH="0" baseline="30000" dirty="0">
                        <a:ln>
                          <a:noFill/>
                        </a:ln>
                        <a:solidFill>
                          <a:srgbClr val="000000"/>
                        </a:solidFill>
                        <a:effectLst/>
                        <a:latin typeface="+mn-lt"/>
                        <a:ea typeface="ＭＳ Ｐゴシック" panose="020B0600070205080204" pitchFamily="34" charset="-128"/>
                      </a:endParaRPr>
                    </a:p>
                  </a:txBody>
                  <a:tcPr marL="91430" marR="91430" marT="45705" marB="45705"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639497148"/>
                  </a:ext>
                </a:extLst>
              </a:tr>
              <a:tr h="461963">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tr-TR" sz="2000" b="0" i="0" u="none" strike="noStrike" cap="none" normalizeH="0" baseline="0" dirty="0">
                          <a:ln>
                            <a:noFill/>
                          </a:ln>
                          <a:solidFill>
                            <a:srgbClr val="000000"/>
                          </a:solidFill>
                          <a:effectLst/>
                          <a:latin typeface="+mn-lt"/>
                          <a:ea typeface="ＭＳ Ｐゴシック" panose="020B0600070205080204" pitchFamily="34" charset="-128"/>
                        </a:rPr>
                        <a:t>Mobilizasyon öncesi düşük platelet sayısı </a:t>
                      </a:r>
                      <a:r>
                        <a:rPr kumimoji="0" lang="nl-NL" altLang="tr-TR" sz="2000" b="0" i="0" u="none" strike="noStrike" cap="none" normalizeH="0" baseline="30000" dirty="0">
                          <a:ln>
                            <a:noFill/>
                          </a:ln>
                          <a:solidFill>
                            <a:srgbClr val="000000"/>
                          </a:solidFill>
                          <a:effectLst/>
                          <a:latin typeface="+mn-lt"/>
                          <a:ea typeface="ＭＳ Ｐゴシック" panose="020B0600070205080204" pitchFamily="34" charset="-128"/>
                        </a:rPr>
                        <a:t>8,9</a:t>
                      </a:r>
                    </a:p>
                  </a:txBody>
                  <a:tcPr marL="91430" marR="91430" marT="45705" marB="45705"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05980123"/>
                  </a:ext>
                </a:extLst>
              </a:tr>
            </a:tbl>
          </a:graphicData>
        </a:graphic>
      </p:graphicFrame>
      <p:sp>
        <p:nvSpPr>
          <p:cNvPr id="132115" name="TextBox 8">
            <a:extLst>
              <a:ext uri="{FF2B5EF4-FFF2-40B4-BE49-F238E27FC236}">
                <a16:creationId xmlns:a16="http://schemas.microsoft.com/office/drawing/2014/main" id="{BA51DD18-0EBB-4147-837B-69D21052C611}"/>
              </a:ext>
            </a:extLst>
          </p:cNvPr>
          <p:cNvSpPr txBox="1">
            <a:spLocks noChangeArrowheads="1"/>
          </p:cNvSpPr>
          <p:nvPr/>
        </p:nvSpPr>
        <p:spPr bwMode="auto">
          <a:xfrm>
            <a:off x="5910264" y="5994401"/>
            <a:ext cx="47513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AutoNum type="arabicPeriod" startAt="5"/>
            </a:pPr>
            <a:r>
              <a:rPr lang="nl-NL" altLang="tr-TR" sz="1000">
                <a:solidFill>
                  <a:srgbClr val="000000"/>
                </a:solidFill>
                <a:latin typeface="Times New Roman" panose="02020603050405020304" pitchFamily="18" charset="0"/>
              </a:rPr>
              <a:t>Kumar et al. Leukemia 2007;21:2035-42.</a:t>
            </a:r>
          </a:p>
          <a:p>
            <a:pPr eaLnBrk="1" hangingPunct="1">
              <a:buFontTx/>
              <a:buAutoNum type="arabicPeriod" startAt="5"/>
            </a:pPr>
            <a:r>
              <a:rPr lang="nl-NL" altLang="tr-TR" sz="1000">
                <a:solidFill>
                  <a:srgbClr val="000000"/>
                </a:solidFill>
                <a:latin typeface="Times New Roman" panose="02020603050405020304" pitchFamily="18" charset="0"/>
              </a:rPr>
              <a:t>Sinha  et al. Leukemia 2012; 26:1119-2. </a:t>
            </a:r>
          </a:p>
          <a:p>
            <a:pPr eaLnBrk="1" hangingPunct="1">
              <a:buFontTx/>
              <a:buAutoNum type="arabicPeriod" startAt="5"/>
            </a:pPr>
            <a:r>
              <a:rPr lang="nl-NL" altLang="tr-TR" sz="1000">
                <a:solidFill>
                  <a:srgbClr val="000000"/>
                </a:solidFill>
                <a:latin typeface="Times New Roman" panose="02020603050405020304" pitchFamily="18" charset="0"/>
              </a:rPr>
              <a:t>Sinha et al. Bone Marrow Transplant 2011;46:943-9.</a:t>
            </a:r>
          </a:p>
          <a:p>
            <a:pPr eaLnBrk="1" hangingPunct="1">
              <a:buFontTx/>
              <a:buAutoNum type="arabicPeriod" startAt="5"/>
            </a:pPr>
            <a:r>
              <a:rPr lang="nl-NL" altLang="tr-TR" sz="1000">
                <a:solidFill>
                  <a:srgbClr val="000000"/>
                </a:solidFill>
                <a:latin typeface="Times New Roman" panose="02020603050405020304" pitchFamily="18" charset="0"/>
              </a:rPr>
              <a:t>Duarte et al. Bone Marrow Transplant 2011;46(Suppl 1):abst. O377.</a:t>
            </a:r>
          </a:p>
          <a:p>
            <a:pPr eaLnBrk="1" hangingPunct="1">
              <a:buFontTx/>
              <a:buAutoNum type="arabicPeriod" startAt="5"/>
            </a:pPr>
            <a:r>
              <a:rPr lang="nl-NL" altLang="tr-TR" sz="1000">
                <a:solidFill>
                  <a:srgbClr val="000000"/>
                </a:solidFill>
                <a:latin typeface="Times New Roman" panose="02020603050405020304" pitchFamily="18" charset="0"/>
              </a:rPr>
              <a:t>Nakasone et al. Am J Hematol 2009;84:809-14.</a:t>
            </a:r>
          </a:p>
        </p:txBody>
      </p:sp>
      <p:sp>
        <p:nvSpPr>
          <p:cNvPr id="132116" name="Content Placeholder 2">
            <a:extLst>
              <a:ext uri="{FF2B5EF4-FFF2-40B4-BE49-F238E27FC236}">
                <a16:creationId xmlns:a16="http://schemas.microsoft.com/office/drawing/2014/main" id="{6E700519-AF81-DF4E-BB21-9D9A2F423FC0}"/>
              </a:ext>
            </a:extLst>
          </p:cNvPr>
          <p:cNvSpPr>
            <a:spLocks noGrp="1"/>
          </p:cNvSpPr>
          <p:nvPr>
            <p:ph idx="1"/>
          </p:nvPr>
        </p:nvSpPr>
        <p:spPr bwMode="auto">
          <a:xfrm>
            <a:off x="1774825" y="5267325"/>
            <a:ext cx="8548688" cy="674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tr-TR" sz="2400" dirty="0" err="1">
                <a:solidFill>
                  <a:srgbClr val="FF0000"/>
                </a:solidFill>
                <a:ea typeface="ＭＳ Ｐゴシック" panose="020B0600070205080204" pitchFamily="34" charset="-128"/>
              </a:rPr>
              <a:t>Aferez</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öncesi</a:t>
            </a:r>
            <a:r>
              <a:rPr lang="en-US" altLang="tr-TR" sz="2400" dirty="0">
                <a:solidFill>
                  <a:srgbClr val="FF0000"/>
                </a:solidFill>
                <a:ea typeface="ＭＳ Ｐゴシック" panose="020B0600070205080204" pitchFamily="34" charset="-128"/>
              </a:rPr>
              <a:t> PK CD34</a:t>
            </a:r>
            <a:r>
              <a:rPr lang="en-US" altLang="tr-TR" sz="2400" baseline="30000" dirty="0">
                <a:solidFill>
                  <a:srgbClr val="FF0000"/>
                </a:solidFill>
                <a:ea typeface="ＭＳ Ｐゴシック" panose="020B0600070205080204" pitchFamily="34" charset="-128"/>
              </a:rPr>
              <a:t>+</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hücre</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sayısı</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en</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önemli</a:t>
            </a:r>
            <a:r>
              <a:rPr lang="en-US" altLang="tr-TR" sz="2400" dirty="0">
                <a:solidFill>
                  <a:srgbClr val="FF0000"/>
                </a:solidFill>
                <a:ea typeface="ＭＳ Ｐゴシック" panose="020B0600070205080204" pitchFamily="34" charset="-128"/>
              </a:rPr>
              <a:t> </a:t>
            </a:r>
            <a:r>
              <a:rPr lang="en-US" altLang="tr-TR" sz="2400" dirty="0" err="1">
                <a:solidFill>
                  <a:srgbClr val="FF0000"/>
                </a:solidFill>
                <a:ea typeface="ＭＳ Ｐゴシック" panose="020B0600070205080204" pitchFamily="34" charset="-128"/>
              </a:rPr>
              <a:t>prediktör</a:t>
            </a:r>
            <a:r>
              <a:rPr lang="en-US" altLang="tr-TR" sz="2400" dirty="0">
                <a:solidFill>
                  <a:srgbClr val="FF0000"/>
                </a:solidFill>
                <a:ea typeface="ＭＳ Ｐゴシック" panose="020B0600070205080204" pitchFamily="34" charset="-128"/>
              </a:rPr>
              <a:t> </a:t>
            </a:r>
            <a:r>
              <a:rPr lang="en-US" altLang="tr-TR" sz="2400" baseline="30000" dirty="0">
                <a:solidFill>
                  <a:srgbClr val="FF0000"/>
                </a:solidFill>
                <a:ea typeface="ＭＳ Ｐゴシック" panose="020B0600070205080204" pitchFamily="34" charset="-128"/>
              </a:rPr>
              <a:t>1,3,4,7 </a:t>
            </a:r>
          </a:p>
        </p:txBody>
      </p:sp>
      <p:sp>
        <p:nvSpPr>
          <p:cNvPr id="27670" name="TextBox 8">
            <a:extLst>
              <a:ext uri="{FF2B5EF4-FFF2-40B4-BE49-F238E27FC236}">
                <a16:creationId xmlns:a16="http://schemas.microsoft.com/office/drawing/2014/main" id="{B1219CEC-C1A2-AF42-88DC-599284448C6E}"/>
              </a:ext>
            </a:extLst>
          </p:cNvPr>
          <p:cNvSpPr txBox="1">
            <a:spLocks noChangeArrowheads="1"/>
          </p:cNvSpPr>
          <p:nvPr/>
        </p:nvSpPr>
        <p:spPr bwMode="auto">
          <a:xfrm>
            <a:off x="1563688" y="6089650"/>
            <a:ext cx="4184650" cy="738188"/>
          </a:xfrm>
          <a:prstGeom prst="rect">
            <a:avLst/>
          </a:prstGeom>
          <a:noFill/>
          <a:ln>
            <a:noFill/>
          </a:ln>
        </p:spPr>
        <p:txBody>
          <a:bodyPr>
            <a:spAutoFit/>
          </a:bodyPr>
          <a:lstStyle>
            <a:lvl1pPr marL="228600" indent="-2286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Tx/>
              <a:buAutoNum type="arabicPeriod"/>
              <a:defRPr/>
            </a:pPr>
            <a:r>
              <a:rPr lang="nl-NL" sz="1050" dirty="0" err="1">
                <a:solidFill>
                  <a:srgbClr val="000000"/>
                </a:solidFill>
                <a:latin typeface="Times New Roman"/>
                <a:cs typeface="Times New Roman"/>
              </a:rPr>
              <a:t>Olivieri</a:t>
            </a:r>
            <a:r>
              <a:rPr lang="nl-NL" sz="1050" dirty="0">
                <a:solidFill>
                  <a:srgbClr val="000000"/>
                </a:solidFill>
                <a:latin typeface="Times New Roman"/>
                <a:cs typeface="Times New Roman"/>
              </a:rPr>
              <a:t> et al. </a:t>
            </a:r>
            <a:r>
              <a:rPr lang="nl-NL" sz="1050" dirty="0" err="1">
                <a:solidFill>
                  <a:srgbClr val="000000"/>
                </a:solidFill>
                <a:latin typeface="Times New Roman"/>
                <a:cs typeface="Times New Roman"/>
              </a:rPr>
              <a:t>Bone</a:t>
            </a:r>
            <a:r>
              <a:rPr lang="nl-NL" sz="1050" dirty="0">
                <a:solidFill>
                  <a:srgbClr val="000000"/>
                </a:solidFill>
                <a:latin typeface="Times New Roman"/>
                <a:cs typeface="Times New Roman"/>
              </a:rPr>
              <a:t> </a:t>
            </a:r>
            <a:r>
              <a:rPr lang="nl-NL" sz="1050" dirty="0" err="1">
                <a:solidFill>
                  <a:srgbClr val="000000"/>
                </a:solidFill>
                <a:latin typeface="Times New Roman"/>
                <a:cs typeface="Times New Roman"/>
              </a:rPr>
              <a:t>Marrow</a:t>
            </a:r>
            <a:r>
              <a:rPr lang="nl-NL" sz="1050" dirty="0">
                <a:solidFill>
                  <a:srgbClr val="000000"/>
                </a:solidFill>
                <a:latin typeface="Times New Roman"/>
                <a:cs typeface="Times New Roman"/>
              </a:rPr>
              <a:t> Transplant 2012;47:342-51.</a:t>
            </a:r>
          </a:p>
          <a:p>
            <a:pPr eaLnBrk="1" hangingPunct="1">
              <a:buFontTx/>
              <a:buAutoNum type="arabicPeriod"/>
              <a:defRPr/>
            </a:pPr>
            <a:r>
              <a:rPr lang="nl-NL" sz="1050" dirty="0" err="1">
                <a:solidFill>
                  <a:srgbClr val="000000"/>
                </a:solidFill>
                <a:latin typeface="Times New Roman"/>
                <a:cs typeface="Times New Roman"/>
              </a:rPr>
              <a:t>Perseghin</a:t>
            </a:r>
            <a:r>
              <a:rPr lang="nl-NL" sz="1050" dirty="0">
                <a:solidFill>
                  <a:srgbClr val="000000"/>
                </a:solidFill>
                <a:latin typeface="Times New Roman"/>
                <a:cs typeface="Times New Roman"/>
              </a:rPr>
              <a:t> et al. </a:t>
            </a:r>
            <a:r>
              <a:rPr lang="nl-NL" sz="1050" dirty="0" err="1">
                <a:solidFill>
                  <a:srgbClr val="000000"/>
                </a:solidFill>
                <a:latin typeface="Times New Roman"/>
                <a:cs typeface="Times New Roman"/>
              </a:rPr>
              <a:t>Transfus</a:t>
            </a:r>
            <a:r>
              <a:rPr lang="nl-NL" sz="1050" dirty="0">
                <a:solidFill>
                  <a:srgbClr val="000000"/>
                </a:solidFill>
                <a:latin typeface="Times New Roman"/>
                <a:cs typeface="Times New Roman"/>
              </a:rPr>
              <a:t> </a:t>
            </a:r>
            <a:r>
              <a:rPr lang="nl-NL" sz="1050" dirty="0" err="1">
                <a:solidFill>
                  <a:srgbClr val="000000"/>
                </a:solidFill>
                <a:latin typeface="Times New Roman"/>
                <a:cs typeface="Times New Roman"/>
              </a:rPr>
              <a:t>Apher</a:t>
            </a:r>
            <a:r>
              <a:rPr lang="nl-NL" sz="1050" dirty="0">
                <a:solidFill>
                  <a:srgbClr val="000000"/>
                </a:solidFill>
                <a:latin typeface="Times New Roman"/>
                <a:cs typeface="Times New Roman"/>
              </a:rPr>
              <a:t> </a:t>
            </a:r>
            <a:r>
              <a:rPr lang="nl-NL" sz="1050" dirty="0" err="1">
                <a:solidFill>
                  <a:srgbClr val="000000"/>
                </a:solidFill>
                <a:latin typeface="Times New Roman"/>
                <a:cs typeface="Times New Roman"/>
              </a:rPr>
              <a:t>Sci</a:t>
            </a:r>
            <a:r>
              <a:rPr lang="nl-NL" sz="1050" dirty="0">
                <a:solidFill>
                  <a:srgbClr val="000000"/>
                </a:solidFill>
                <a:latin typeface="Times New Roman"/>
                <a:cs typeface="Times New Roman"/>
              </a:rPr>
              <a:t> 2009;41:33-7.</a:t>
            </a:r>
          </a:p>
          <a:p>
            <a:pPr eaLnBrk="1" hangingPunct="1">
              <a:buFontTx/>
              <a:buAutoNum type="arabicPeriod"/>
              <a:defRPr/>
            </a:pPr>
            <a:r>
              <a:rPr lang="nl-NL" sz="1050" dirty="0" err="1">
                <a:solidFill>
                  <a:srgbClr val="000000"/>
                </a:solidFill>
                <a:latin typeface="Times New Roman"/>
                <a:cs typeface="Times New Roman"/>
              </a:rPr>
              <a:t>Sancho</a:t>
            </a:r>
            <a:r>
              <a:rPr lang="nl-NL" sz="1050" dirty="0">
                <a:solidFill>
                  <a:srgbClr val="000000"/>
                </a:solidFill>
                <a:latin typeface="Times New Roman"/>
                <a:cs typeface="Times New Roman"/>
              </a:rPr>
              <a:t> et al. </a:t>
            </a:r>
            <a:r>
              <a:rPr lang="nl-NL" sz="1050" dirty="0" err="1">
                <a:solidFill>
                  <a:srgbClr val="000000"/>
                </a:solidFill>
                <a:latin typeface="Times New Roman"/>
                <a:cs typeface="Times New Roman"/>
              </a:rPr>
              <a:t>Cytotherapy</a:t>
            </a:r>
            <a:r>
              <a:rPr lang="nl-NL" sz="1050" dirty="0">
                <a:solidFill>
                  <a:srgbClr val="000000"/>
                </a:solidFill>
                <a:latin typeface="Times New Roman"/>
                <a:cs typeface="Times New Roman"/>
              </a:rPr>
              <a:t> 2012;14:823-9.</a:t>
            </a:r>
          </a:p>
          <a:p>
            <a:pPr eaLnBrk="1" hangingPunct="1">
              <a:buFontTx/>
              <a:buAutoNum type="arabicPeriod"/>
              <a:defRPr/>
            </a:pPr>
            <a:r>
              <a:rPr lang="nl-NL" sz="1050" dirty="0" err="1">
                <a:solidFill>
                  <a:srgbClr val="000000"/>
                </a:solidFill>
                <a:latin typeface="Times New Roman"/>
                <a:cs typeface="Times New Roman"/>
              </a:rPr>
              <a:t>Wuchter</a:t>
            </a:r>
            <a:r>
              <a:rPr lang="nl-NL" sz="1050" dirty="0">
                <a:solidFill>
                  <a:srgbClr val="000000"/>
                </a:solidFill>
                <a:latin typeface="Times New Roman"/>
                <a:cs typeface="Times New Roman"/>
              </a:rPr>
              <a:t> et al. </a:t>
            </a:r>
            <a:r>
              <a:rPr lang="nl-NL" sz="1050" dirty="0" err="1">
                <a:solidFill>
                  <a:srgbClr val="000000"/>
                </a:solidFill>
                <a:latin typeface="Times New Roman"/>
                <a:cs typeface="Times New Roman"/>
              </a:rPr>
              <a:t>Biol</a:t>
            </a:r>
            <a:r>
              <a:rPr lang="nl-NL" sz="1050" dirty="0">
                <a:solidFill>
                  <a:srgbClr val="000000"/>
                </a:solidFill>
                <a:latin typeface="Times New Roman"/>
                <a:cs typeface="Times New Roman"/>
              </a:rPr>
              <a:t> Blood </a:t>
            </a:r>
            <a:r>
              <a:rPr lang="nl-NL" sz="1050" dirty="0" err="1">
                <a:solidFill>
                  <a:srgbClr val="000000"/>
                </a:solidFill>
                <a:latin typeface="Times New Roman"/>
                <a:cs typeface="Times New Roman"/>
              </a:rPr>
              <a:t>Marrow</a:t>
            </a:r>
            <a:r>
              <a:rPr lang="nl-NL" sz="1050" dirty="0">
                <a:solidFill>
                  <a:srgbClr val="000000"/>
                </a:solidFill>
                <a:latin typeface="Times New Roman"/>
                <a:cs typeface="Times New Roman"/>
              </a:rPr>
              <a:t> Transplant 2010;16:490-9.</a:t>
            </a:r>
          </a:p>
        </p:txBody>
      </p:sp>
      <p:pic>
        <p:nvPicPr>
          <p:cNvPr id="132119" name="Picture 4" descr="G:\Sanofi\Mozobil\EBMT2013\EBMT_Logo_2013_4c.JPG">
            <a:extLst>
              <a:ext uri="{FF2B5EF4-FFF2-40B4-BE49-F238E27FC236}">
                <a16:creationId xmlns:a16="http://schemas.microsoft.com/office/drawing/2014/main" id="{AB94C96D-53D5-6B46-8DF2-899CB7C334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0501" y="88900"/>
            <a:ext cx="14700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20" name="Title 1">
            <a:extLst>
              <a:ext uri="{FF2B5EF4-FFF2-40B4-BE49-F238E27FC236}">
                <a16:creationId xmlns:a16="http://schemas.microsoft.com/office/drawing/2014/main" id="{E7F05D4D-BAEA-CC4B-81E2-F08FADF8B399}"/>
              </a:ext>
            </a:extLst>
          </p:cNvPr>
          <p:cNvSpPr>
            <a:spLocks noGrp="1"/>
          </p:cNvSpPr>
          <p:nvPr>
            <p:ph type="title"/>
          </p:nvPr>
        </p:nvSpPr>
        <p:spPr bwMode="auto">
          <a:xfrm>
            <a:off x="1535114" y="65089"/>
            <a:ext cx="7559675" cy="865187"/>
          </a:xfrm>
          <a:solidFill>
            <a:schemeClr val="tx2"/>
          </a:solidFill>
        </p:spPr>
        <p:txBody>
          <a:bodyPr vert="horz" wrap="square" lIns="91440" tIns="45720" rIns="91440" bIns="45720" numCol="1" rtlCol="0" anchor="t" anchorCtr="0" compatLnSpc="1">
            <a:prstTxWarp prst="textNoShape">
              <a:avLst/>
            </a:prstTxWarp>
            <a:normAutofit/>
          </a:bodyPr>
          <a:lstStyle/>
          <a:p>
            <a:r>
              <a:rPr lang="en-US" altLang="tr-TR" sz="2800" dirty="0" err="1">
                <a:solidFill>
                  <a:srgbClr val="FFFFFF"/>
                </a:solidFill>
                <a:latin typeface="+mn-lt"/>
                <a:ea typeface="ＭＳ Ｐゴシック" panose="020B0600070205080204" pitchFamily="34" charset="-128"/>
              </a:rPr>
              <a:t>Mobilizasyon</a:t>
            </a:r>
            <a:r>
              <a:rPr lang="en-US" altLang="tr-TR" sz="2800" dirty="0">
                <a:solidFill>
                  <a:srgbClr val="FFFFFF"/>
                </a:solidFill>
                <a:latin typeface="+mn-lt"/>
                <a:ea typeface="ＭＳ Ｐゴシック" panose="020B0600070205080204" pitchFamily="34" charset="-128"/>
              </a:rPr>
              <a:t> </a:t>
            </a:r>
            <a:r>
              <a:rPr lang="en-US" altLang="tr-TR" sz="2800" dirty="0" err="1">
                <a:solidFill>
                  <a:srgbClr val="FFFFFF"/>
                </a:solidFill>
                <a:latin typeface="+mn-lt"/>
                <a:ea typeface="ＭＳ Ｐゴシック" panose="020B0600070205080204" pitchFamily="34" charset="-128"/>
              </a:rPr>
              <a:t>başarısı</a:t>
            </a:r>
            <a:r>
              <a:rPr lang="en-US" altLang="tr-TR" sz="2800" dirty="0">
                <a:solidFill>
                  <a:srgbClr val="FFFFFF"/>
                </a:solidFill>
                <a:latin typeface="+mn-lt"/>
                <a:ea typeface="ＭＳ Ｐゴシック" panose="020B0600070205080204" pitchFamily="34" charset="-128"/>
              </a:rPr>
              <a:t> </a:t>
            </a:r>
            <a:r>
              <a:rPr lang="en-US" altLang="tr-TR" sz="2800" dirty="0" err="1">
                <a:solidFill>
                  <a:srgbClr val="FFFFFF"/>
                </a:solidFill>
                <a:latin typeface="+mn-lt"/>
                <a:ea typeface="ＭＳ Ｐゴシック" panose="020B0600070205080204" pitchFamily="34" charset="-128"/>
              </a:rPr>
              <a:t>ile</a:t>
            </a:r>
            <a:r>
              <a:rPr lang="en-US" altLang="tr-TR" sz="2800" dirty="0">
                <a:solidFill>
                  <a:srgbClr val="FFFFFF"/>
                </a:solidFill>
                <a:latin typeface="+mn-lt"/>
                <a:ea typeface="ＭＳ Ｐゴシック" panose="020B0600070205080204" pitchFamily="34" charset="-128"/>
              </a:rPr>
              <a:t> </a:t>
            </a:r>
            <a:r>
              <a:rPr lang="en-US" altLang="tr-TR" sz="2800" dirty="0" err="1">
                <a:solidFill>
                  <a:srgbClr val="FFFFFF"/>
                </a:solidFill>
                <a:latin typeface="+mn-lt"/>
                <a:ea typeface="ＭＳ Ｐゴシック" panose="020B0600070205080204" pitchFamily="34" charset="-128"/>
              </a:rPr>
              <a:t>ilgili</a:t>
            </a:r>
            <a:r>
              <a:rPr lang="en-US" altLang="tr-TR" sz="2800" dirty="0">
                <a:solidFill>
                  <a:srgbClr val="FFFFFF"/>
                </a:solidFill>
                <a:latin typeface="+mn-lt"/>
                <a:ea typeface="ＭＳ Ｐゴシック" panose="020B0600070205080204" pitchFamily="34" charset="-128"/>
              </a:rPr>
              <a:t> </a:t>
            </a:r>
            <a:r>
              <a:rPr lang="en-US" altLang="tr-TR" sz="2800" dirty="0" err="1">
                <a:solidFill>
                  <a:srgbClr val="FFFFFF"/>
                </a:solidFill>
                <a:latin typeface="+mn-lt"/>
                <a:ea typeface="ＭＳ Ｐゴシック" panose="020B0600070205080204" pitchFamily="34" charset="-128"/>
              </a:rPr>
              <a:t>faktörler</a:t>
            </a:r>
            <a:endParaRPr lang="en-US" altLang="tr-TR" sz="2800" dirty="0">
              <a:solidFill>
                <a:srgbClr val="FFFFFF"/>
              </a:solidFill>
              <a:latin typeface="+mn-lt"/>
              <a:ea typeface="ＭＳ Ｐゴシック" panose="020B0600070205080204" pitchFamily="34" charset="-128"/>
            </a:endParaRPr>
          </a:p>
        </p:txBody>
      </p:sp>
    </p:spTree>
    <p:extLst>
      <p:ext uri="{BB962C8B-B14F-4D97-AF65-F5344CB8AC3E}">
        <p14:creationId xmlns:p14="http://schemas.microsoft.com/office/powerpoint/2010/main" val="37495848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496" y="1866682"/>
            <a:ext cx="5249008" cy="3124636"/>
          </a:xfrm>
          <a:prstGeom prst="rect">
            <a:avLst/>
          </a:prstGeom>
        </p:spPr>
      </p:pic>
    </p:spTree>
    <p:extLst>
      <p:ext uri="{BB962C8B-B14F-4D97-AF65-F5344CB8AC3E}">
        <p14:creationId xmlns:p14="http://schemas.microsoft.com/office/powerpoint/2010/main" val="35292255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9A8265D7-FD4D-CB44-8DC8-E382E0EACAA6}"/>
              </a:ext>
            </a:extLst>
          </p:cNvPr>
          <p:cNvSpPr>
            <a:spLocks noGrp="1" noChangeArrowheads="1"/>
          </p:cNvSpPr>
          <p:nvPr>
            <p:ph type="body" idx="4294967295"/>
          </p:nvPr>
        </p:nvSpPr>
        <p:spPr>
          <a:xfrm>
            <a:off x="1703389" y="1090613"/>
            <a:ext cx="8713787" cy="5040312"/>
          </a:xfrm>
          <a:prstGeom prst="rect">
            <a:avLst/>
          </a:prstGeom>
        </p:spPr>
        <p:txBody>
          <a:bodyPr>
            <a:normAutofit fontScale="85000" lnSpcReduction="20000"/>
          </a:bodyPr>
          <a:lstStyle/>
          <a:p>
            <a:pPr eaLnBrk="1" hangingPunct="1">
              <a:lnSpc>
                <a:spcPct val="130000"/>
              </a:lnSpc>
              <a:defRPr/>
            </a:pP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Yaş: &gt;60 yaş</a:t>
            </a:r>
          </a:p>
          <a:p>
            <a:pPr eaLnBrk="1" hangingPunct="1">
              <a:lnSpc>
                <a:spcPct val="130000"/>
              </a:lnSpc>
              <a:defRPr/>
            </a:pP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Cinsiyet: Kadın</a:t>
            </a:r>
          </a:p>
          <a:p>
            <a:pPr eaLnBrk="1" hangingPunct="1">
              <a:lnSpc>
                <a:spcPct val="110000"/>
              </a:lnSpc>
              <a:defRPr/>
            </a:pPr>
            <a:r>
              <a:rPr lang="tr-TR" altLang="tr-TR" sz="1600" dirty="0" err="1">
                <a:solidFill>
                  <a:srgbClr val="000000"/>
                </a:solidFill>
                <a:ea typeface="ＭＳ Ｐゴシック" panose="020B0600070205080204" pitchFamily="34" charset="-128"/>
              </a:rPr>
              <a:t>Mobilizasyon</a:t>
            </a:r>
            <a:r>
              <a:rPr lang="tr-TR" altLang="tr-TR" sz="1600" dirty="0">
                <a:solidFill>
                  <a:srgbClr val="000000"/>
                </a:solidFill>
                <a:ea typeface="ＭＳ Ｐゴシック" panose="020B0600070205080204" pitchFamily="34" charset="-128"/>
              </a:rPr>
              <a:t> ajanının cinsi ve dozu</a:t>
            </a:r>
            <a:endParaRPr lang="tr-TR" altLang="tr-TR" sz="1600" dirty="0">
              <a:solidFill>
                <a:srgbClr val="000000"/>
              </a:solidFill>
              <a:effectLst>
                <a:outerShdw blurRad="38100" dist="38100" dir="2700000" algn="tl">
                  <a:srgbClr val="C0C0C0"/>
                </a:outerShdw>
              </a:effectLst>
              <a:ea typeface="ＭＳ Ｐゴシック" panose="020B0600070205080204" pitchFamily="34" charset="-128"/>
            </a:endParaRPr>
          </a:p>
          <a:p>
            <a:pPr eaLnBrk="1" hangingPunct="1">
              <a:lnSpc>
                <a:spcPct val="130000"/>
              </a:lnSpc>
              <a:defRPr/>
            </a:pPr>
            <a:r>
              <a:rPr lang="tr-TR" altLang="tr-TR" sz="1600" dirty="0" err="1">
                <a:solidFill>
                  <a:srgbClr val="000000"/>
                </a:solidFill>
                <a:effectLst>
                  <a:outerShdw blurRad="38100" dist="38100" dir="2700000" algn="tl">
                    <a:srgbClr val="C0C0C0"/>
                  </a:outerShdw>
                </a:effectLst>
                <a:ea typeface="ＭＳ Ｐゴシック" panose="020B0600070205080204" pitchFamily="34" charset="-128"/>
              </a:rPr>
              <a:t>Primer</a:t>
            </a: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 hastalık: </a:t>
            </a:r>
            <a:r>
              <a:rPr lang="tr-TR" altLang="tr-TR" sz="1600" dirty="0" err="1">
                <a:solidFill>
                  <a:srgbClr val="000000"/>
                </a:solidFill>
                <a:effectLst>
                  <a:outerShdw blurRad="38100" dist="38100" dir="2700000" algn="tl">
                    <a:srgbClr val="C0C0C0"/>
                  </a:outerShdw>
                </a:effectLst>
                <a:ea typeface="ＭＳ Ｐゴシック" panose="020B0600070205080204" pitchFamily="34" charset="-128"/>
              </a:rPr>
              <a:t>Lenfoma</a:t>
            </a: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 hastaları (%35)</a:t>
            </a:r>
          </a:p>
          <a:p>
            <a:pPr eaLnBrk="1" hangingPunct="1">
              <a:lnSpc>
                <a:spcPct val="130000"/>
              </a:lnSpc>
              <a:defRPr/>
            </a:pP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Önceki Kemoterapiler: </a:t>
            </a:r>
          </a:p>
          <a:p>
            <a:pPr lvl="1" eaLnBrk="1" hangingPunct="1">
              <a:lnSpc>
                <a:spcPct val="130000"/>
              </a:lnSpc>
              <a:defRPr/>
            </a:pPr>
            <a:r>
              <a:rPr lang="tr-TR" altLang="tr-TR" sz="1600" dirty="0" err="1">
                <a:solidFill>
                  <a:srgbClr val="000000"/>
                </a:solidFill>
                <a:effectLst>
                  <a:outerShdw blurRad="38100" dist="38100" dir="2700000" algn="tl">
                    <a:srgbClr val="C0C0C0"/>
                  </a:outerShdw>
                </a:effectLst>
                <a:ea typeface="ＭＳ Ｐゴシック" panose="020B0600070205080204" pitchFamily="34" charset="-128"/>
              </a:rPr>
              <a:t>Alkilleyici</a:t>
            </a: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 ajanlar</a:t>
            </a:r>
          </a:p>
          <a:p>
            <a:pPr lvl="1" eaLnBrk="1" hangingPunct="1">
              <a:lnSpc>
                <a:spcPct val="130000"/>
              </a:lnSpc>
              <a:defRPr/>
            </a:pPr>
            <a:r>
              <a:rPr lang="tr-TR" altLang="tr-TR" sz="1600" dirty="0">
                <a:solidFill>
                  <a:srgbClr val="000000"/>
                </a:solidFill>
                <a:ea typeface="ＭＳ Ｐゴシック" panose="020B0600070205080204" pitchFamily="34" charset="-128"/>
              </a:rPr>
              <a:t>Pürin analoglarına </a:t>
            </a:r>
            <a:r>
              <a:rPr lang="tr-TR" altLang="tr-TR" sz="1600" dirty="0" err="1">
                <a:solidFill>
                  <a:srgbClr val="000000"/>
                </a:solidFill>
                <a:ea typeface="ＭＳ Ｐゴシック" panose="020B0600070205080204" pitchFamily="34" charset="-128"/>
              </a:rPr>
              <a:t>maruziyet</a:t>
            </a:r>
            <a:r>
              <a:rPr lang="tr-TR" altLang="tr-TR" sz="1400" dirty="0">
                <a:solidFill>
                  <a:srgbClr val="000000"/>
                </a:solidFill>
                <a:effectLst>
                  <a:outerShdw blurRad="38100" dist="38100" dir="2700000" algn="tl">
                    <a:srgbClr val="C0C0C0"/>
                  </a:outerShdw>
                </a:effectLst>
                <a:ea typeface="ＭＳ Ｐゴシック" panose="020B0600070205080204" pitchFamily="34" charset="-128"/>
              </a:rPr>
              <a:t> </a:t>
            </a:r>
          </a:p>
          <a:p>
            <a:pPr lvl="2" eaLnBrk="1" hangingPunct="1">
              <a:lnSpc>
                <a:spcPct val="130000"/>
              </a:lnSpc>
              <a:defRPr/>
            </a:pPr>
            <a:r>
              <a:rPr lang="tr-TR" altLang="tr-TR" sz="1200" dirty="0" err="1">
                <a:solidFill>
                  <a:srgbClr val="000000"/>
                </a:solidFill>
                <a:effectLst>
                  <a:outerShdw blurRad="38100" dist="38100" dir="2700000" algn="tl">
                    <a:srgbClr val="C0C0C0"/>
                  </a:outerShdw>
                </a:effectLst>
                <a:ea typeface="ＭＳ Ｐゴシック" panose="020B0600070205080204" pitchFamily="34" charset="-128"/>
              </a:rPr>
              <a:t>Mobilizasyondan</a:t>
            </a:r>
            <a:r>
              <a:rPr lang="tr-TR" altLang="tr-TR" sz="1200" dirty="0">
                <a:solidFill>
                  <a:srgbClr val="000000"/>
                </a:solidFill>
                <a:effectLst>
                  <a:outerShdw blurRad="38100" dist="38100" dir="2700000" algn="tl">
                    <a:srgbClr val="C0C0C0"/>
                  </a:outerShdw>
                </a:effectLst>
                <a:ea typeface="ＭＳ Ｐゴシック" panose="020B0600070205080204" pitchFamily="34" charset="-128"/>
              </a:rPr>
              <a:t> 2 ay önce </a:t>
            </a:r>
            <a:r>
              <a:rPr lang="tr-TR" altLang="tr-TR" sz="1200" dirty="0" err="1">
                <a:solidFill>
                  <a:srgbClr val="000000"/>
                </a:solidFill>
                <a:effectLst>
                  <a:outerShdw blurRad="38100" dist="38100" dir="2700000" algn="tl">
                    <a:srgbClr val="C0C0C0"/>
                  </a:outerShdw>
                </a:effectLst>
                <a:ea typeface="ＭＳ Ｐゴシック" panose="020B0600070205080204" pitchFamily="34" charset="-128"/>
              </a:rPr>
              <a:t>fludarabin</a:t>
            </a:r>
            <a:r>
              <a:rPr lang="tr-TR" altLang="tr-TR" sz="1200" dirty="0">
                <a:solidFill>
                  <a:srgbClr val="000000"/>
                </a:solidFill>
                <a:effectLst>
                  <a:outerShdw blurRad="38100" dist="38100" dir="2700000" algn="tl">
                    <a:srgbClr val="C0C0C0"/>
                  </a:outerShdw>
                </a:effectLst>
                <a:ea typeface="ＭＳ Ｐゴシック" panose="020B0600070205080204" pitchFamily="34" charset="-128"/>
              </a:rPr>
              <a:t> tedavisi</a:t>
            </a:r>
            <a:endParaRPr lang="tr-TR" altLang="tr-TR" sz="1200" dirty="0">
              <a:solidFill>
                <a:srgbClr val="000000"/>
              </a:solidFill>
              <a:ea typeface="ＭＳ Ｐゴシック" panose="020B0600070205080204" pitchFamily="34" charset="-128"/>
            </a:endParaRPr>
          </a:p>
          <a:p>
            <a:pPr lvl="1" eaLnBrk="1" hangingPunct="1">
              <a:lnSpc>
                <a:spcPct val="110000"/>
              </a:lnSpc>
              <a:defRPr/>
            </a:pPr>
            <a:r>
              <a:rPr lang="tr-TR" altLang="tr-TR" sz="1600" dirty="0">
                <a:solidFill>
                  <a:srgbClr val="000000"/>
                </a:solidFill>
                <a:ea typeface="ＭＳ Ｐゴシック" panose="020B0600070205080204" pitchFamily="34" charset="-128"/>
              </a:rPr>
              <a:t>Daha önce aldığı KT kürlerinin sayısı</a:t>
            </a:r>
            <a:endParaRPr lang="tr-TR" altLang="tr-TR" sz="1400" dirty="0">
              <a:solidFill>
                <a:srgbClr val="000000"/>
              </a:solidFill>
              <a:effectLst>
                <a:outerShdw blurRad="38100" dist="38100" dir="2700000" algn="tl">
                  <a:srgbClr val="C0C0C0"/>
                </a:outerShdw>
              </a:effectLst>
              <a:ea typeface="ＭＳ Ｐゴシック" panose="020B0600070205080204" pitchFamily="34" charset="-128"/>
            </a:endParaRPr>
          </a:p>
          <a:p>
            <a:pPr lvl="2" eaLnBrk="1" hangingPunct="1">
              <a:lnSpc>
                <a:spcPct val="130000"/>
              </a:lnSpc>
              <a:defRPr/>
            </a:pPr>
            <a:r>
              <a:rPr lang="tr-TR" altLang="tr-TR" sz="1400" dirty="0">
                <a:solidFill>
                  <a:srgbClr val="000000"/>
                </a:solidFill>
                <a:effectLst>
                  <a:outerShdw blurRad="38100" dist="38100" dir="2700000" algn="tl">
                    <a:srgbClr val="C0C0C0"/>
                  </a:outerShdw>
                </a:effectLst>
                <a:ea typeface="ＭＳ Ｐゴシック" panose="020B0600070205080204" pitchFamily="34" charset="-128"/>
              </a:rPr>
              <a:t>Arttıkça risk artmakta (</a:t>
            </a:r>
            <a:r>
              <a:rPr lang="tr-TR" altLang="tr-TR" sz="1400" dirty="0">
                <a:solidFill>
                  <a:srgbClr val="000000"/>
                </a:solidFill>
                <a:ea typeface="ＭＳ Ｐゴシック" panose="020B0600070205080204" pitchFamily="34" charset="-128"/>
              </a:rPr>
              <a:t>her KT </a:t>
            </a:r>
            <a:r>
              <a:rPr lang="tr-TR" altLang="tr-TR" sz="1400" dirty="0" err="1">
                <a:solidFill>
                  <a:srgbClr val="000000"/>
                </a:solidFill>
                <a:ea typeface="ＭＳ Ｐゴシック" panose="020B0600070205080204" pitchFamily="34" charset="-128"/>
              </a:rPr>
              <a:t>siklusunda</a:t>
            </a:r>
            <a:r>
              <a:rPr lang="tr-TR" altLang="tr-TR" sz="1400" dirty="0">
                <a:solidFill>
                  <a:srgbClr val="000000"/>
                </a:solidFill>
                <a:ea typeface="ＭＳ Ｐゴシック" panose="020B0600070205080204" pitchFamily="34" charset="-128"/>
              </a:rPr>
              <a:t> ortalama 0.2x10</a:t>
            </a:r>
            <a:r>
              <a:rPr lang="tr-TR" altLang="tr-TR" sz="1400" baseline="30000" dirty="0">
                <a:solidFill>
                  <a:srgbClr val="000000"/>
                </a:solidFill>
                <a:ea typeface="ＭＳ Ｐゴシック" panose="020B0600070205080204" pitchFamily="34" charset="-128"/>
              </a:rPr>
              <a:t>6</a:t>
            </a:r>
            <a:r>
              <a:rPr lang="tr-TR" altLang="tr-TR" sz="1400" dirty="0">
                <a:solidFill>
                  <a:srgbClr val="000000"/>
                </a:solidFill>
                <a:ea typeface="ＭＳ Ｐゴシック" panose="020B0600070205080204" pitchFamily="34" charset="-128"/>
              </a:rPr>
              <a:t> CD34+ hücre/kg kaybedilir) </a:t>
            </a:r>
            <a:endParaRPr lang="tr-TR" altLang="tr-TR" sz="1400" dirty="0">
              <a:solidFill>
                <a:srgbClr val="000000"/>
              </a:solidFill>
              <a:effectLst>
                <a:outerShdw blurRad="38100" dist="38100" dir="2700000" algn="tl">
                  <a:srgbClr val="C0C0C0"/>
                </a:outerShdw>
              </a:effectLst>
              <a:ea typeface="ＭＳ Ｐゴシック" panose="020B0600070205080204" pitchFamily="34" charset="-128"/>
            </a:endParaRPr>
          </a:p>
          <a:p>
            <a:pPr eaLnBrk="1" hangingPunct="1">
              <a:lnSpc>
                <a:spcPct val="130000"/>
              </a:lnSpc>
              <a:defRPr/>
            </a:pP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Kemik iliği alanlarına RT alması</a:t>
            </a:r>
          </a:p>
          <a:p>
            <a:pPr eaLnBrk="1" hangingPunct="1">
              <a:lnSpc>
                <a:spcPct val="130000"/>
              </a:lnSpc>
              <a:defRPr/>
            </a:pP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Kemik İliği Tutulumu</a:t>
            </a:r>
          </a:p>
          <a:p>
            <a:pPr eaLnBrk="1" hangingPunct="1">
              <a:lnSpc>
                <a:spcPct val="130000"/>
              </a:lnSpc>
              <a:defRPr/>
            </a:pPr>
            <a:r>
              <a:rPr lang="tr-TR" altLang="tr-TR" sz="1600" dirty="0" err="1">
                <a:solidFill>
                  <a:srgbClr val="000000"/>
                </a:solidFill>
                <a:effectLst>
                  <a:outerShdw blurRad="38100" dist="38100" dir="2700000" algn="tl">
                    <a:srgbClr val="C0C0C0"/>
                  </a:outerShdw>
                </a:effectLst>
                <a:ea typeface="ＭＳ Ｐゴシック" panose="020B0600070205080204" pitchFamily="34" charset="-128"/>
              </a:rPr>
              <a:t>Trombositopeni</a:t>
            </a: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 (düşük ürün belirteci)</a:t>
            </a:r>
          </a:p>
          <a:p>
            <a:pPr eaLnBrk="1" hangingPunct="1">
              <a:lnSpc>
                <a:spcPct val="130000"/>
              </a:lnSpc>
              <a:defRPr/>
            </a:pPr>
            <a:r>
              <a:rPr lang="tr-TR" altLang="tr-TR" sz="1600" dirty="0" err="1">
                <a:solidFill>
                  <a:srgbClr val="000000"/>
                </a:solidFill>
                <a:effectLst>
                  <a:outerShdw blurRad="38100" dist="38100" dir="2700000" algn="tl">
                    <a:srgbClr val="C0C0C0"/>
                  </a:outerShdw>
                </a:effectLst>
                <a:ea typeface="ＭＳ Ｐゴシック" panose="020B0600070205080204" pitchFamily="34" charset="-128"/>
              </a:rPr>
              <a:t>Mobilizasyon</a:t>
            </a: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 öncesi PK CD34+ hücre sayısı düşüklüğü</a:t>
            </a:r>
          </a:p>
          <a:p>
            <a:pPr eaLnBrk="1" hangingPunct="1">
              <a:lnSpc>
                <a:spcPct val="130000"/>
              </a:lnSpc>
              <a:defRPr/>
            </a:pPr>
            <a:r>
              <a:rPr lang="tr-TR" altLang="tr-TR" sz="1600" dirty="0" err="1">
                <a:solidFill>
                  <a:srgbClr val="000000"/>
                </a:solidFill>
                <a:effectLst>
                  <a:outerShdw blurRad="38100" dist="38100" dir="2700000" algn="tl">
                    <a:srgbClr val="C0C0C0"/>
                  </a:outerShdw>
                </a:effectLst>
                <a:ea typeface="ＭＳ Ｐゴシック" panose="020B0600070205080204" pitchFamily="34" charset="-128"/>
              </a:rPr>
              <a:t>Kemo-mobilizasyon</a:t>
            </a: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 sonrası </a:t>
            </a:r>
            <a:r>
              <a:rPr lang="tr-TR" altLang="tr-TR" sz="1600" dirty="0" err="1">
                <a:solidFill>
                  <a:srgbClr val="000000"/>
                </a:solidFill>
                <a:effectLst>
                  <a:outerShdw blurRad="38100" dist="38100" dir="2700000" algn="tl">
                    <a:srgbClr val="C0C0C0"/>
                  </a:outerShdw>
                </a:effectLst>
                <a:ea typeface="ＭＳ Ｐゴシック" panose="020B0600070205080204" pitchFamily="34" charset="-128"/>
              </a:rPr>
              <a:t>nötrofil</a:t>
            </a:r>
            <a:r>
              <a:rPr lang="tr-TR" altLang="tr-TR" sz="1600" dirty="0">
                <a:solidFill>
                  <a:srgbClr val="000000"/>
                </a:solidFill>
                <a:effectLst>
                  <a:outerShdw blurRad="38100" dist="38100" dir="2700000" algn="tl">
                    <a:srgbClr val="C0C0C0"/>
                  </a:outerShdw>
                </a:effectLst>
                <a:ea typeface="ＭＳ Ｐゴシック" panose="020B0600070205080204" pitchFamily="34" charset="-128"/>
              </a:rPr>
              <a:t> </a:t>
            </a:r>
            <a:r>
              <a:rPr lang="tr-TR" altLang="tr-TR" sz="1600" dirty="0" err="1" smtClean="0">
                <a:solidFill>
                  <a:srgbClr val="000000"/>
                </a:solidFill>
                <a:effectLst>
                  <a:outerShdw blurRad="38100" dist="38100" dir="2700000" algn="tl">
                    <a:srgbClr val="C0C0C0"/>
                  </a:outerShdw>
                </a:effectLst>
                <a:ea typeface="ＭＳ Ｐゴシック" panose="020B0600070205080204" pitchFamily="34" charset="-128"/>
              </a:rPr>
              <a:t>recovery</a:t>
            </a:r>
            <a:r>
              <a:rPr lang="ja-JP" altLang="tr-TR" sz="1600" dirty="0" smtClean="0">
                <a:solidFill>
                  <a:srgbClr val="000000"/>
                </a:solidFill>
                <a:effectLst>
                  <a:outerShdw blurRad="38100" dist="38100" dir="2700000" algn="tl">
                    <a:srgbClr val="C0C0C0"/>
                  </a:outerShdw>
                </a:effectLst>
                <a:ea typeface="ＭＳ Ｐゴシック" panose="020B0600070205080204" pitchFamily="34" charset="-128"/>
              </a:rPr>
              <a:t>’</a:t>
            </a:r>
            <a:r>
              <a:rPr lang="tr-TR" altLang="ja-JP" sz="1600" dirty="0" smtClean="0">
                <a:solidFill>
                  <a:srgbClr val="000000"/>
                </a:solidFill>
                <a:effectLst>
                  <a:outerShdw blurRad="38100" dist="38100" dir="2700000" algn="tl">
                    <a:srgbClr val="C0C0C0"/>
                  </a:outerShdw>
                </a:effectLst>
                <a:ea typeface="ＭＳ Ｐゴシック" panose="020B0600070205080204" pitchFamily="34" charset="-128"/>
              </a:rPr>
              <a:t>de gecikme</a:t>
            </a:r>
            <a:endParaRPr lang="tr-TR" altLang="tr-TR" sz="1600" dirty="0">
              <a:solidFill>
                <a:srgbClr val="000000"/>
              </a:solidFill>
              <a:effectLst>
                <a:outerShdw blurRad="38100" dist="38100" dir="2700000" algn="tl">
                  <a:srgbClr val="C0C0C0"/>
                </a:outerShdw>
              </a:effectLst>
              <a:ea typeface="ＭＳ Ｐゴシック" panose="020B0600070205080204" pitchFamily="34" charset="-128"/>
            </a:endParaRPr>
          </a:p>
        </p:txBody>
      </p:sp>
      <p:sp>
        <p:nvSpPr>
          <p:cNvPr id="136195" name="Rectangle 5">
            <a:extLst>
              <a:ext uri="{FF2B5EF4-FFF2-40B4-BE49-F238E27FC236}">
                <a16:creationId xmlns:a16="http://schemas.microsoft.com/office/drawing/2014/main" id="{2B5479A6-3EC0-0746-AA71-1EB4CD5CF5F2}"/>
              </a:ext>
            </a:extLst>
          </p:cNvPr>
          <p:cNvSpPr>
            <a:spLocks noChangeArrowheads="1"/>
          </p:cNvSpPr>
          <p:nvPr/>
        </p:nvSpPr>
        <p:spPr bwMode="auto">
          <a:xfrm>
            <a:off x="2759075" y="1"/>
            <a:ext cx="6667500" cy="1076325"/>
          </a:xfrm>
          <a:prstGeom prst="rect">
            <a:avLst/>
          </a:prstGeom>
          <a:solidFill>
            <a:schemeClr val="tx2"/>
          </a:solidFill>
          <a:ln>
            <a:noFill/>
          </a:ln>
        </p:spPr>
        <p:txBody>
          <a:bodyPr lIns="92075" tIns="46038" rIns="92075" bIns="460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tr-TR" altLang="tr-TR" sz="2800" dirty="0" err="1">
                <a:solidFill>
                  <a:schemeClr val="bg1"/>
                </a:solidFill>
                <a:latin typeface="Times New Roman" panose="02020603050405020304" pitchFamily="18" charset="0"/>
                <a:sym typeface="Symbol" pitchFamily="2" charset="2"/>
              </a:rPr>
              <a:t>Mobilizasyon</a:t>
            </a:r>
            <a:r>
              <a:rPr lang="tr-TR" altLang="tr-TR" sz="2800" dirty="0">
                <a:solidFill>
                  <a:schemeClr val="bg1"/>
                </a:solidFill>
                <a:latin typeface="Times New Roman" panose="02020603050405020304" pitchFamily="18" charset="0"/>
                <a:sym typeface="Symbol" pitchFamily="2" charset="2"/>
              </a:rPr>
              <a:t> başarısını etkileyen faktörler nelerdir?</a:t>
            </a:r>
          </a:p>
        </p:txBody>
      </p:sp>
      <p:sp>
        <p:nvSpPr>
          <p:cNvPr id="136196" name="Text Box 6">
            <a:extLst>
              <a:ext uri="{FF2B5EF4-FFF2-40B4-BE49-F238E27FC236}">
                <a16:creationId xmlns:a16="http://schemas.microsoft.com/office/drawing/2014/main" id="{A9995DAC-EEA7-DF43-BB67-2F2F5B0C3BE9}"/>
              </a:ext>
            </a:extLst>
          </p:cNvPr>
          <p:cNvSpPr txBox="1">
            <a:spLocks noChangeArrowheads="1"/>
          </p:cNvSpPr>
          <p:nvPr/>
        </p:nvSpPr>
        <p:spPr bwMode="auto">
          <a:xfrm>
            <a:off x="1631951" y="6361113"/>
            <a:ext cx="7724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tr-TR" altLang="tr-TR" sz="800">
                <a:latin typeface="Times New Roman" panose="02020603050405020304" pitchFamily="18" charset="0"/>
              </a:rPr>
              <a:t>Dreger P. Autologous PC transplantation: prior exposure to stem cell-toxic drugs determines yield and engraftment of PBPC but not of BM grafts. Blood 1995;86:3970–78 Haas R. Patient characteristics associated with successful mobilizing and autografting of PBPC in malignant lymphoma. Blood 1994;83:3787–94.</a:t>
            </a:r>
          </a:p>
          <a:p>
            <a:pPr eaLnBrk="1" hangingPunct="1"/>
            <a:r>
              <a:rPr lang="tr-TR" altLang="tr-TR" sz="800">
                <a:latin typeface="Times New Roman" panose="02020603050405020304" pitchFamily="18" charset="0"/>
              </a:rPr>
              <a:t>de la Rubia J. Analysis of factors associated with low PBPC collection in normal donors. Transfusion 2002;42: 4–9</a:t>
            </a:r>
          </a:p>
        </p:txBody>
      </p:sp>
    </p:spTree>
    <p:extLst>
      <p:ext uri="{BB962C8B-B14F-4D97-AF65-F5344CB8AC3E}">
        <p14:creationId xmlns:p14="http://schemas.microsoft.com/office/powerpoint/2010/main" val="21771892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3">
            <a:extLst>
              <a:ext uri="{FF2B5EF4-FFF2-40B4-BE49-F238E27FC236}">
                <a16:creationId xmlns:a16="http://schemas.microsoft.com/office/drawing/2014/main" id="{BBCAA8AB-82E7-0B49-A272-E86859977061}"/>
              </a:ext>
            </a:extLst>
          </p:cNvPr>
          <p:cNvSpPr>
            <a:spLocks noGrp="1"/>
          </p:cNvSpPr>
          <p:nvPr>
            <p:ph type="body" idx="4294967295"/>
          </p:nvPr>
        </p:nvSpPr>
        <p:spPr bwMode="auto">
          <a:xfrm>
            <a:off x="1774825" y="1314451"/>
            <a:ext cx="8642350" cy="526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10000"/>
              </a:lnSpc>
              <a:buFont typeface="Wingdings" pitchFamily="2" charset="2"/>
              <a:buNone/>
            </a:pPr>
            <a:r>
              <a:rPr lang="tr-TR" altLang="tr-TR" sz="20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YAŞ</a:t>
            </a:r>
            <a:endPar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endParaRPr>
          </a:p>
          <a:p>
            <a:pPr algn="just" eaLnBrk="1" hangingPunct="1">
              <a:lnSpc>
                <a:spcPct val="110000"/>
              </a:lnSpc>
            </a:pP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Hasta</a:t>
            </a:r>
          </a:p>
          <a:p>
            <a:pPr lvl="1" algn="just" eaLnBrk="1" hangingPunct="1">
              <a:lnSpc>
                <a:spcPct val="110000"/>
              </a:lnSpc>
            </a:pP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60 yaş üzeri </a:t>
            </a:r>
            <a:r>
              <a:rPr lang="tr-TR" altLang="tr-TR" sz="2000" dirty="0" err="1">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myeloma</a:t>
            </a: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 hastalarında </a:t>
            </a:r>
            <a:r>
              <a:rPr lang="tr-TR" altLang="tr-TR" sz="2000" dirty="0" err="1">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mobilizasyon</a:t>
            </a: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 başarısızlığı yüksek. Bu grupta </a:t>
            </a:r>
            <a:r>
              <a:rPr lang="tr-TR" altLang="tr-TR" sz="2000" dirty="0" err="1">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plerixafor</a:t>
            </a: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 düşünebilir.</a:t>
            </a:r>
          </a:p>
          <a:p>
            <a:pPr algn="just" eaLnBrk="1" hangingPunct="1">
              <a:lnSpc>
                <a:spcPct val="110000"/>
              </a:lnSpc>
            </a:pPr>
            <a:r>
              <a:rPr lang="tr-TR" altLang="tr-TR" sz="2000" dirty="0" smtClean="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Verici</a:t>
            </a:r>
          </a:p>
          <a:p>
            <a:pPr lvl="1" algn="just" eaLnBrk="1" hangingPunct="1">
              <a:lnSpc>
                <a:spcPct val="110000"/>
              </a:lnSpc>
            </a:pPr>
            <a:r>
              <a:rPr lang="tr-TR" altLang="tr-TR" sz="2000" dirty="0" smtClean="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103 ileri yaş (≥55 yaş) </a:t>
            </a:r>
            <a:r>
              <a:rPr lang="tr-TR" altLang="tr-TR" sz="2000" dirty="0" err="1" smtClean="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allojenik</a:t>
            </a:r>
            <a:r>
              <a:rPr lang="tr-TR" altLang="tr-TR" sz="2000" dirty="0" smtClean="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 verici  </a:t>
            </a:r>
          </a:p>
          <a:p>
            <a:pPr lvl="1" algn="just" eaLnBrk="1" hangingPunct="1">
              <a:lnSpc>
                <a:spcPct val="110000"/>
              </a:lnSpc>
            </a:pPr>
            <a:r>
              <a:rPr lang="tr-TR" altLang="tr-TR" sz="2000" dirty="0" smtClean="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121 genç (&lt;55 yaş) </a:t>
            </a:r>
            <a:r>
              <a:rPr lang="tr-TR" altLang="tr-TR" sz="2000" dirty="0" err="1" smtClean="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allojenik</a:t>
            </a:r>
            <a:r>
              <a:rPr lang="tr-TR" altLang="tr-TR" sz="2000" dirty="0" smtClean="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 verici</a:t>
            </a:r>
          </a:p>
          <a:p>
            <a:pPr algn="just" eaLnBrk="1" hangingPunct="1">
              <a:lnSpc>
                <a:spcPct val="110000"/>
              </a:lnSpc>
            </a:pPr>
            <a:r>
              <a:rPr lang="tr-TR" altLang="tr-TR" sz="2000" dirty="0" smtClean="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Sonuç</a:t>
            </a:r>
            <a:endPar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endParaRPr>
          </a:p>
          <a:p>
            <a:pPr lvl="1" algn="just" eaLnBrk="1" hangingPunct="1">
              <a:lnSpc>
                <a:spcPct val="110000"/>
              </a:lnSpc>
            </a:pPr>
            <a:r>
              <a:rPr lang="tr-TR" altLang="tr-TR" sz="2000" b="1" dirty="0" err="1">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Mobilizasyonun</a:t>
            </a:r>
            <a:r>
              <a:rPr lang="tr-TR" altLang="tr-TR" sz="2000" b="1"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 5.gününde PK CD34+ hücre sayısı ileri yaşta daha düşük (p&lt;0.0001)</a:t>
            </a:r>
          </a:p>
          <a:p>
            <a:pPr lvl="1" algn="just" eaLnBrk="1" hangingPunct="1">
              <a:lnSpc>
                <a:spcPct val="110000"/>
              </a:lnSpc>
            </a:pP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İleri yaşta PK ve ürünündeki CD34+ hücre sayısı daha düşük</a:t>
            </a:r>
          </a:p>
          <a:p>
            <a:pPr lvl="1" algn="just" eaLnBrk="1" hangingPunct="1">
              <a:lnSpc>
                <a:spcPct val="110000"/>
              </a:lnSpc>
            </a:pP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İleri yaşta </a:t>
            </a:r>
            <a:r>
              <a:rPr lang="tr-TR" altLang="tr-TR" sz="2000" dirty="0" err="1">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aferez</a:t>
            </a: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 işlem sayısı daha fazla, </a:t>
            </a:r>
            <a:r>
              <a:rPr lang="tr-TR" altLang="tr-TR" sz="2000" dirty="0" err="1">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aferez</a:t>
            </a:r>
            <a:r>
              <a:rPr lang="tr-TR" altLang="tr-TR" sz="2000" dirty="0">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 ilişkili komplikasyonlar da daha fazla</a:t>
            </a:r>
          </a:p>
        </p:txBody>
      </p:sp>
      <p:sp>
        <p:nvSpPr>
          <p:cNvPr id="138243" name="Text Box 4">
            <a:extLst>
              <a:ext uri="{FF2B5EF4-FFF2-40B4-BE49-F238E27FC236}">
                <a16:creationId xmlns:a16="http://schemas.microsoft.com/office/drawing/2014/main" id="{F2F401D8-B489-8541-A7BC-7E7F04CAE5F2}"/>
              </a:ext>
            </a:extLst>
          </p:cNvPr>
          <p:cNvSpPr txBox="1">
            <a:spLocks noChangeArrowheads="1"/>
          </p:cNvSpPr>
          <p:nvPr/>
        </p:nvSpPr>
        <p:spPr bwMode="auto">
          <a:xfrm>
            <a:off x="7696200" y="6491288"/>
            <a:ext cx="281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800">
                <a:solidFill>
                  <a:schemeClr val="tx2"/>
                </a:solidFill>
                <a:latin typeface="Times New Roman" panose="02020603050405020304" pitchFamily="18" charset="0"/>
                <a:cs typeface="Times New Roman" panose="02020603050405020304" pitchFamily="18" charset="0"/>
                <a:sym typeface="Symbol" pitchFamily="2" charset="2"/>
              </a:rPr>
              <a:t>Lysák D.  J Clin Apher 2010</a:t>
            </a:r>
          </a:p>
        </p:txBody>
      </p:sp>
      <p:sp>
        <p:nvSpPr>
          <p:cNvPr id="138244" name="Rectangle 5">
            <a:extLst>
              <a:ext uri="{FF2B5EF4-FFF2-40B4-BE49-F238E27FC236}">
                <a16:creationId xmlns:a16="http://schemas.microsoft.com/office/drawing/2014/main" id="{8EC5D7C5-92B4-5743-91CA-4D85BB710540}"/>
              </a:ext>
            </a:extLst>
          </p:cNvPr>
          <p:cNvSpPr>
            <a:spLocks noChangeArrowheads="1"/>
          </p:cNvSpPr>
          <p:nvPr/>
        </p:nvSpPr>
        <p:spPr bwMode="auto">
          <a:xfrm>
            <a:off x="2811464" y="0"/>
            <a:ext cx="6738937" cy="1219200"/>
          </a:xfrm>
          <a:prstGeom prst="rect">
            <a:avLst/>
          </a:prstGeom>
          <a:solidFill>
            <a:schemeClr val="tx2"/>
          </a:solidFill>
          <a:ln>
            <a:noFill/>
          </a:ln>
        </p:spPr>
        <p:txBody>
          <a:bodyPr lIns="92075" tIns="46038" rIns="92075" bIns="460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tr-TR" sz="2800" dirty="0" err="1">
                <a:solidFill>
                  <a:srgbClr val="FFFFFF"/>
                </a:solidFill>
                <a:latin typeface="Times New Roman" panose="02020603050405020304" pitchFamily="18" charset="0"/>
                <a:cs typeface="Times New Roman" panose="02020603050405020304" pitchFamily="18" charset="0"/>
              </a:rPr>
              <a:t>Mobilizasyon</a:t>
            </a:r>
            <a:r>
              <a:rPr lang="en-US" altLang="tr-TR" sz="2800" dirty="0">
                <a:solidFill>
                  <a:srgbClr val="FFFFFF"/>
                </a:solidFill>
                <a:latin typeface="Times New Roman" panose="02020603050405020304" pitchFamily="18" charset="0"/>
                <a:cs typeface="Times New Roman" panose="02020603050405020304" pitchFamily="18" charset="0"/>
              </a:rPr>
              <a:t> </a:t>
            </a:r>
            <a:r>
              <a:rPr lang="en-US" altLang="tr-TR" sz="2800" dirty="0" err="1">
                <a:solidFill>
                  <a:srgbClr val="FFFFFF"/>
                </a:solidFill>
                <a:latin typeface="Times New Roman" panose="02020603050405020304" pitchFamily="18" charset="0"/>
                <a:cs typeface="Times New Roman" panose="02020603050405020304" pitchFamily="18" charset="0"/>
              </a:rPr>
              <a:t>başarısı</a:t>
            </a:r>
            <a:r>
              <a:rPr lang="en-US" altLang="tr-TR" sz="2800" dirty="0">
                <a:solidFill>
                  <a:srgbClr val="FFFFFF"/>
                </a:solidFill>
                <a:latin typeface="Times New Roman" panose="02020603050405020304" pitchFamily="18" charset="0"/>
                <a:cs typeface="Times New Roman" panose="02020603050405020304" pitchFamily="18" charset="0"/>
              </a:rPr>
              <a:t> </a:t>
            </a:r>
            <a:r>
              <a:rPr lang="en-US" altLang="tr-TR" sz="2800" dirty="0" err="1">
                <a:solidFill>
                  <a:srgbClr val="FFFFFF"/>
                </a:solidFill>
                <a:latin typeface="Times New Roman" panose="02020603050405020304" pitchFamily="18" charset="0"/>
                <a:cs typeface="Times New Roman" panose="02020603050405020304" pitchFamily="18" charset="0"/>
              </a:rPr>
              <a:t>ile</a:t>
            </a:r>
            <a:r>
              <a:rPr lang="en-US" altLang="tr-TR" sz="2800" dirty="0">
                <a:solidFill>
                  <a:srgbClr val="FFFFFF"/>
                </a:solidFill>
                <a:latin typeface="Times New Roman" panose="02020603050405020304" pitchFamily="18" charset="0"/>
                <a:cs typeface="Times New Roman" panose="02020603050405020304" pitchFamily="18" charset="0"/>
              </a:rPr>
              <a:t> </a:t>
            </a:r>
            <a:r>
              <a:rPr lang="en-US" altLang="tr-TR" sz="2800" dirty="0" err="1">
                <a:solidFill>
                  <a:srgbClr val="FFFFFF"/>
                </a:solidFill>
                <a:latin typeface="Times New Roman" panose="02020603050405020304" pitchFamily="18" charset="0"/>
                <a:cs typeface="Times New Roman" panose="02020603050405020304" pitchFamily="18" charset="0"/>
              </a:rPr>
              <a:t>ilgili</a:t>
            </a:r>
            <a:r>
              <a:rPr lang="en-US" altLang="tr-TR" sz="2800" dirty="0">
                <a:solidFill>
                  <a:srgbClr val="FFFFFF"/>
                </a:solidFill>
                <a:latin typeface="Times New Roman" panose="02020603050405020304" pitchFamily="18" charset="0"/>
                <a:cs typeface="Times New Roman" panose="02020603050405020304" pitchFamily="18" charset="0"/>
              </a:rPr>
              <a:t> </a:t>
            </a:r>
            <a:r>
              <a:rPr lang="en-US" altLang="tr-TR" sz="2800" dirty="0" err="1">
                <a:solidFill>
                  <a:srgbClr val="FFFFFF"/>
                </a:solidFill>
                <a:latin typeface="Times New Roman" panose="02020603050405020304" pitchFamily="18" charset="0"/>
                <a:cs typeface="Times New Roman" panose="02020603050405020304" pitchFamily="18" charset="0"/>
              </a:rPr>
              <a:t>faktörler</a:t>
            </a:r>
            <a:endParaRPr lang="tr-TR" altLang="tr-TR" sz="2800" dirty="0">
              <a:solidFill>
                <a:srgbClr val="FFFFFF"/>
              </a:solidFill>
              <a:latin typeface="Times New Roman" panose="02020603050405020304" pitchFamily="18" charset="0"/>
              <a:cs typeface="Times New Roman" panose="02020603050405020304" pitchFamily="18" charset="0"/>
              <a:sym typeface="Symbol" pitchFamily="2" charset="2"/>
            </a:endParaRPr>
          </a:p>
        </p:txBody>
      </p:sp>
    </p:spTree>
    <p:extLst>
      <p:ext uri="{BB962C8B-B14F-4D97-AF65-F5344CB8AC3E}">
        <p14:creationId xmlns:p14="http://schemas.microsoft.com/office/powerpoint/2010/main" val="85569612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39DA858-5CE5-0A49-91FB-3C20C5FF62F7}"/>
              </a:ext>
            </a:extLst>
          </p:cNvPr>
          <p:cNvSpPr>
            <a:spLocks noGrp="1"/>
          </p:cNvSpPr>
          <p:nvPr>
            <p:ph type="title" idx="4294967295"/>
          </p:nvPr>
        </p:nvSpPr>
        <p:spPr>
          <a:xfrm>
            <a:off x="2927351" y="274639"/>
            <a:ext cx="7561263" cy="993775"/>
          </a:xfrm>
        </p:spPr>
        <p:txBody>
          <a:bodyPr/>
          <a:lstStyle/>
          <a:p>
            <a:pPr eaLnBrk="1" hangingPunct="1">
              <a:defRPr/>
            </a:pPr>
            <a:r>
              <a:rPr lang="tr-TR" sz="3100" b="1">
                <a:effectLst>
                  <a:outerShdw blurRad="38100" dist="38100" dir="2700000" algn="tl">
                    <a:srgbClr val="000000"/>
                  </a:outerShdw>
                </a:effectLst>
              </a:rPr>
              <a:t>Periferik kök hücre mobilizasyonunu etkileyen faktörler nelerdir?</a:t>
            </a:r>
          </a:p>
        </p:txBody>
      </p:sp>
      <p:sp>
        <p:nvSpPr>
          <p:cNvPr id="146434" name="Rectangle 3">
            <a:extLst>
              <a:ext uri="{FF2B5EF4-FFF2-40B4-BE49-F238E27FC236}">
                <a16:creationId xmlns:a16="http://schemas.microsoft.com/office/drawing/2014/main" id="{548EFEA9-670A-284E-8A5E-F914BDC19CB9}"/>
              </a:ext>
            </a:extLst>
          </p:cNvPr>
          <p:cNvSpPr>
            <a:spLocks noGrp="1" noChangeArrowheads="1"/>
          </p:cNvSpPr>
          <p:nvPr>
            <p:ph type="body" idx="4294967295"/>
          </p:nvPr>
        </p:nvSpPr>
        <p:spPr bwMode="auto">
          <a:xfrm>
            <a:off x="1774826" y="1557339"/>
            <a:ext cx="8353425" cy="482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50000"/>
              </a:lnSpc>
            </a:pPr>
            <a:r>
              <a:rPr lang="tr-TR" altLang="tr-TR" sz="1800" dirty="0">
                <a:ea typeface="ＭＳ Ｐゴシック" panose="020B0600070205080204" pitchFamily="34" charset="-128"/>
              </a:rPr>
              <a:t>PKH </a:t>
            </a:r>
            <a:r>
              <a:rPr lang="tr-TR" altLang="tr-TR" sz="1800" dirty="0" err="1">
                <a:ea typeface="ＭＳ Ｐゴシック" panose="020B0600070205080204" pitchFamily="34" charset="-128"/>
              </a:rPr>
              <a:t>Mobilizasyonuna</a:t>
            </a:r>
            <a:r>
              <a:rPr lang="tr-TR" altLang="tr-TR" sz="1800" dirty="0">
                <a:ea typeface="ＭＳ Ｐゴシック" panose="020B0600070205080204" pitchFamily="34" charset="-128"/>
              </a:rPr>
              <a:t> etki eden faktörlerin değerlendirildiği çalışmada</a:t>
            </a:r>
          </a:p>
          <a:p>
            <a:pPr algn="just" eaLnBrk="1" hangingPunct="1">
              <a:lnSpc>
                <a:spcPct val="150000"/>
              </a:lnSpc>
            </a:pPr>
            <a:r>
              <a:rPr lang="tr-TR" altLang="tr-TR" sz="1800" dirty="0">
                <a:ea typeface="ＭＳ Ｐゴシック" panose="020B0600070205080204" pitchFamily="34" charset="-128"/>
              </a:rPr>
              <a:t>N= 58 </a:t>
            </a:r>
            <a:r>
              <a:rPr lang="tr-TR" altLang="tr-TR" sz="1800" dirty="0" err="1">
                <a:ea typeface="ＭＳ Ｐゴシック" panose="020B0600070205080204" pitchFamily="34" charset="-128"/>
              </a:rPr>
              <a:t>Lenfoma</a:t>
            </a:r>
            <a:r>
              <a:rPr lang="tr-TR" altLang="tr-TR" sz="1800" dirty="0">
                <a:ea typeface="ＭＳ Ｐゴシック" panose="020B0600070205080204" pitchFamily="34" charset="-128"/>
              </a:rPr>
              <a:t> hastası </a:t>
            </a:r>
          </a:p>
          <a:p>
            <a:pPr algn="just" eaLnBrk="1" hangingPunct="1">
              <a:lnSpc>
                <a:spcPct val="150000"/>
              </a:lnSpc>
            </a:pPr>
            <a:r>
              <a:rPr lang="tr-TR" altLang="tr-TR" sz="1800" dirty="0">
                <a:ea typeface="ＭＳ Ｐゴシック" panose="020B0600070205080204" pitchFamily="34" charset="-128"/>
              </a:rPr>
              <a:t>Yalnız başına G-CSF (10 </a:t>
            </a:r>
            <a:r>
              <a:rPr lang="tr-TR" altLang="tr-TR" sz="1800" dirty="0">
                <a:ea typeface="ＭＳ Ｐゴシック" panose="020B0600070205080204" pitchFamily="34" charset="-128"/>
                <a:sym typeface="Symbol" pitchFamily="2" charset="2"/>
              </a:rPr>
              <a:t></a:t>
            </a:r>
            <a:r>
              <a:rPr lang="tr-TR" altLang="tr-TR" sz="1800" dirty="0">
                <a:ea typeface="ＭＳ Ｐゴシック" panose="020B0600070205080204" pitchFamily="34" charset="-128"/>
              </a:rPr>
              <a:t>g/kg/gün) kullanımının KT+G-CSF kullanımına göre anlamlı olarak daha az CD34+ hücre sağladığını (1.5 </a:t>
            </a:r>
            <a:r>
              <a:rPr lang="tr-TR" altLang="tr-TR" sz="1800" dirty="0" err="1">
                <a:ea typeface="ＭＳ Ｐゴシック" panose="020B0600070205080204" pitchFamily="34" charset="-128"/>
              </a:rPr>
              <a:t>vs</a:t>
            </a:r>
            <a:r>
              <a:rPr lang="tr-TR" altLang="tr-TR" sz="1800" dirty="0">
                <a:ea typeface="ＭＳ Ｐゴシック" panose="020B0600070205080204" pitchFamily="34" charset="-128"/>
              </a:rPr>
              <a:t> 6.7 milyon/kg, p=0.0002) </a:t>
            </a:r>
          </a:p>
          <a:p>
            <a:pPr algn="just" eaLnBrk="1" hangingPunct="1">
              <a:lnSpc>
                <a:spcPct val="150000"/>
              </a:lnSpc>
            </a:pPr>
            <a:r>
              <a:rPr lang="tr-TR" altLang="tr-TR" b="1" dirty="0">
                <a:ea typeface="ＭＳ Ｐゴシック" panose="020B0600070205080204" pitchFamily="34" charset="-128"/>
              </a:rPr>
              <a:t>Daha önce alınan kemoterapi sayısı= Kötü </a:t>
            </a:r>
            <a:r>
              <a:rPr lang="tr-TR" altLang="tr-TR" b="1" dirty="0" err="1">
                <a:ea typeface="ＭＳ Ｐゴシック" panose="020B0600070205080204" pitchFamily="34" charset="-128"/>
              </a:rPr>
              <a:t>mobilizasyonla</a:t>
            </a:r>
            <a:r>
              <a:rPr lang="tr-TR" altLang="tr-TR" b="1" dirty="0">
                <a:ea typeface="ＭＳ Ｐゴシック" panose="020B0600070205080204" pitchFamily="34" charset="-128"/>
              </a:rPr>
              <a:t> ilişkili</a:t>
            </a:r>
          </a:p>
        </p:txBody>
      </p:sp>
      <p:pic>
        <p:nvPicPr>
          <p:cNvPr id="146436" name="Picture 5">
            <a:extLst>
              <a:ext uri="{FF2B5EF4-FFF2-40B4-BE49-F238E27FC236}">
                <a16:creationId xmlns:a16="http://schemas.microsoft.com/office/drawing/2014/main" id="{55013564-11CF-434A-B471-AE7232567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14033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6">
            <a:extLst>
              <a:ext uri="{FF2B5EF4-FFF2-40B4-BE49-F238E27FC236}">
                <a16:creationId xmlns:a16="http://schemas.microsoft.com/office/drawing/2014/main" id="{FC9F8349-8A9F-6B43-A439-A7133062B380}"/>
              </a:ext>
            </a:extLst>
          </p:cNvPr>
          <p:cNvSpPr txBox="1">
            <a:spLocks noChangeArrowheads="1"/>
          </p:cNvSpPr>
          <p:nvPr/>
        </p:nvSpPr>
        <p:spPr bwMode="auto">
          <a:xfrm>
            <a:off x="1703389" y="6477000"/>
            <a:ext cx="9032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200">
                <a:latin typeface="Times New Roman" panose="02020603050405020304" pitchFamily="18" charset="0"/>
              </a:rPr>
              <a:t>Moskowitz CH. Factors affecting mobilization of peripheral blood progenitor cells in patients with lymphoma. Clin Cancer Res1998; 4: 311–16 </a:t>
            </a:r>
          </a:p>
        </p:txBody>
      </p:sp>
    </p:spTree>
    <p:extLst>
      <p:ext uri="{BB962C8B-B14F-4D97-AF65-F5344CB8AC3E}">
        <p14:creationId xmlns:p14="http://schemas.microsoft.com/office/powerpoint/2010/main" val="295882183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6ED9360-C5E3-6A41-A819-028323E9E124}"/>
              </a:ext>
            </a:extLst>
          </p:cNvPr>
          <p:cNvSpPr>
            <a:spLocks noGrp="1"/>
          </p:cNvSpPr>
          <p:nvPr>
            <p:ph type="title" idx="4294967295"/>
          </p:nvPr>
        </p:nvSpPr>
        <p:spPr>
          <a:xfrm>
            <a:off x="2927351" y="274639"/>
            <a:ext cx="7561263" cy="993775"/>
          </a:xfrm>
        </p:spPr>
        <p:txBody>
          <a:bodyPr/>
          <a:lstStyle/>
          <a:p>
            <a:pPr eaLnBrk="1" hangingPunct="1">
              <a:defRPr/>
            </a:pPr>
            <a:r>
              <a:rPr lang="tr-TR" sz="3100" b="1">
                <a:effectLst>
                  <a:outerShdw blurRad="38100" dist="38100" dir="2700000" algn="tl">
                    <a:srgbClr val="000000"/>
                  </a:outerShdw>
                </a:effectLst>
              </a:rPr>
              <a:t>Periferik kök hücre mobilizasyonunu etkileyen faktörler nelerdir?</a:t>
            </a:r>
          </a:p>
        </p:txBody>
      </p:sp>
      <p:sp>
        <p:nvSpPr>
          <p:cNvPr id="147458" name="Rectangle 3">
            <a:extLst>
              <a:ext uri="{FF2B5EF4-FFF2-40B4-BE49-F238E27FC236}">
                <a16:creationId xmlns:a16="http://schemas.microsoft.com/office/drawing/2014/main" id="{CF3CCB82-7300-3F44-B27C-24F7063BD13A}"/>
              </a:ext>
            </a:extLst>
          </p:cNvPr>
          <p:cNvSpPr>
            <a:spLocks noGrp="1" noChangeArrowheads="1"/>
          </p:cNvSpPr>
          <p:nvPr>
            <p:ph type="body" idx="4294967295"/>
          </p:nvPr>
        </p:nvSpPr>
        <p:spPr bwMode="auto">
          <a:xfrm>
            <a:off x="1774826" y="1557339"/>
            <a:ext cx="8353425" cy="482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50000"/>
              </a:lnSpc>
              <a:buFont typeface="Wingdings" pitchFamily="2" charset="2"/>
              <a:buNone/>
            </a:pPr>
            <a:r>
              <a:rPr lang="tr-TR" altLang="tr-TR" sz="2000" dirty="0" err="1">
                <a:ea typeface="ＭＳ Ｐゴシック" panose="020B0600070205080204" pitchFamily="34" charset="-128"/>
              </a:rPr>
              <a:t>Micallef</a:t>
            </a:r>
            <a:r>
              <a:rPr lang="tr-TR" altLang="tr-TR" sz="2000" dirty="0">
                <a:ea typeface="ＭＳ Ｐゴシック" panose="020B0600070205080204" pitchFamily="34" charset="-128"/>
              </a:rPr>
              <a:t> ve ark:</a:t>
            </a:r>
          </a:p>
          <a:p>
            <a:pPr algn="just" eaLnBrk="1" hangingPunct="1">
              <a:lnSpc>
                <a:spcPct val="150000"/>
              </a:lnSpc>
            </a:pPr>
            <a:r>
              <a:rPr lang="tr-TR" altLang="tr-TR" sz="1800" dirty="0">
                <a:ea typeface="ＭＳ Ｐゴシック" panose="020B0600070205080204" pitchFamily="34" charset="-128"/>
              </a:rPr>
              <a:t>52 NHL hastası</a:t>
            </a:r>
          </a:p>
          <a:p>
            <a:pPr algn="just" eaLnBrk="1" hangingPunct="1">
              <a:lnSpc>
                <a:spcPct val="150000"/>
              </a:lnSpc>
            </a:pPr>
            <a:r>
              <a:rPr lang="tr-TR" altLang="tr-TR" sz="1800" dirty="0">
                <a:ea typeface="ＭＳ Ｐゴシック" panose="020B0600070205080204" pitchFamily="34" charset="-128"/>
              </a:rPr>
              <a:t>Tek başına G-CSF (16 </a:t>
            </a:r>
            <a:r>
              <a:rPr lang="tr-TR" altLang="tr-TR" sz="1800" dirty="0">
                <a:ea typeface="ＭＳ Ｐゴシック" panose="020B0600070205080204" pitchFamily="34" charset="-128"/>
                <a:sym typeface="Symbol" pitchFamily="2" charset="2"/>
              </a:rPr>
              <a:t></a:t>
            </a:r>
            <a:r>
              <a:rPr lang="tr-TR" altLang="tr-TR" sz="1800" dirty="0">
                <a:ea typeface="ＭＳ Ｐゴシック" panose="020B0600070205080204" pitchFamily="34" charset="-128"/>
              </a:rPr>
              <a:t>g/kg/gün, 4-6 gün, SC) </a:t>
            </a:r>
          </a:p>
          <a:p>
            <a:pPr algn="just" eaLnBrk="1" hangingPunct="1">
              <a:lnSpc>
                <a:spcPct val="150000"/>
              </a:lnSpc>
            </a:pPr>
            <a:r>
              <a:rPr lang="tr-TR" altLang="tr-TR" sz="1800" dirty="0">
                <a:ea typeface="ＭＳ Ｐゴシック" panose="020B0600070205080204" pitchFamily="34" charset="-128"/>
              </a:rPr>
              <a:t>Hastaların %35’inde yeterli miktarda CD34+ hücre sayısına ulaşılamamış </a:t>
            </a:r>
          </a:p>
          <a:p>
            <a:pPr algn="just" eaLnBrk="1" hangingPunct="1">
              <a:lnSpc>
                <a:spcPct val="150000"/>
              </a:lnSpc>
            </a:pPr>
            <a:r>
              <a:rPr lang="tr-TR" altLang="tr-TR" sz="2400" dirty="0">
                <a:ea typeface="ＭＳ Ｐゴシック" panose="020B0600070205080204" pitchFamily="34" charset="-128"/>
              </a:rPr>
              <a:t>Kötü </a:t>
            </a:r>
            <a:r>
              <a:rPr lang="tr-TR" altLang="tr-TR" sz="2400" dirty="0" err="1">
                <a:ea typeface="ＭＳ Ｐゴシック" panose="020B0600070205080204" pitchFamily="34" charset="-128"/>
              </a:rPr>
              <a:t>mobilizasyonda</a:t>
            </a:r>
            <a:r>
              <a:rPr lang="tr-TR" altLang="tr-TR" sz="2400" dirty="0">
                <a:ea typeface="ＭＳ Ｐゴシック" panose="020B0600070205080204" pitchFamily="34" charset="-128"/>
              </a:rPr>
              <a:t> rol alan faktörler </a:t>
            </a:r>
          </a:p>
          <a:p>
            <a:pPr lvl="1" algn="just" eaLnBrk="1" hangingPunct="1">
              <a:lnSpc>
                <a:spcPct val="150000"/>
              </a:lnSpc>
            </a:pPr>
            <a:r>
              <a:rPr lang="tr-TR" altLang="tr-TR" sz="2100" b="1" dirty="0">
                <a:ea typeface="ＭＳ Ｐゴシック" panose="020B0600070205080204" pitchFamily="34" charset="-128"/>
              </a:rPr>
              <a:t>Daha önce </a:t>
            </a:r>
            <a:r>
              <a:rPr lang="tr-TR" altLang="tr-TR" sz="2100" b="1" dirty="0" err="1">
                <a:ea typeface="ＭＳ Ｐゴシック" panose="020B0600070205080204" pitchFamily="34" charset="-128"/>
              </a:rPr>
              <a:t>fludarabin</a:t>
            </a:r>
            <a:r>
              <a:rPr lang="tr-TR" altLang="tr-TR" sz="2100" b="1" dirty="0">
                <a:ea typeface="ＭＳ Ｐゴシック" panose="020B0600070205080204" pitchFamily="34" charset="-128"/>
              </a:rPr>
              <a:t> bazlı kemoterapi alma</a:t>
            </a:r>
          </a:p>
          <a:p>
            <a:pPr lvl="1" algn="just" eaLnBrk="1" hangingPunct="1">
              <a:lnSpc>
                <a:spcPct val="150000"/>
              </a:lnSpc>
            </a:pPr>
            <a:r>
              <a:rPr lang="tr-TR" altLang="tr-TR" sz="2100" b="1" dirty="0">
                <a:ea typeface="ＭＳ Ｐゴシック" panose="020B0600070205080204" pitchFamily="34" charset="-128"/>
              </a:rPr>
              <a:t>Kemik iliği tutulumu varlığı</a:t>
            </a:r>
          </a:p>
        </p:txBody>
      </p:sp>
      <p:pic>
        <p:nvPicPr>
          <p:cNvPr id="147460" name="Picture 5">
            <a:extLst>
              <a:ext uri="{FF2B5EF4-FFF2-40B4-BE49-F238E27FC236}">
                <a16:creationId xmlns:a16="http://schemas.microsoft.com/office/drawing/2014/main" id="{13E4D7CB-0822-4D42-9842-614A4B3D8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14033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Text Box 6">
            <a:extLst>
              <a:ext uri="{FF2B5EF4-FFF2-40B4-BE49-F238E27FC236}">
                <a16:creationId xmlns:a16="http://schemas.microsoft.com/office/drawing/2014/main" id="{196506B0-B275-504D-B44F-6DDC417E952E}"/>
              </a:ext>
            </a:extLst>
          </p:cNvPr>
          <p:cNvSpPr txBox="1">
            <a:spLocks noChangeArrowheads="1"/>
          </p:cNvSpPr>
          <p:nvPr/>
        </p:nvSpPr>
        <p:spPr bwMode="auto">
          <a:xfrm>
            <a:off x="1558925" y="6500814"/>
            <a:ext cx="8878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000">
                <a:latin typeface="Times New Roman" panose="02020603050405020304" pitchFamily="18" charset="0"/>
              </a:rPr>
              <a:t>Micallef IN. Factors which predict unsuccessful mobilisation of peripheral blood progenitor cells following G-CSF alone in patients with NHL. Hematol J 2000;1:367–73 </a:t>
            </a:r>
          </a:p>
        </p:txBody>
      </p:sp>
    </p:spTree>
    <p:extLst>
      <p:ext uri="{BB962C8B-B14F-4D97-AF65-F5344CB8AC3E}">
        <p14:creationId xmlns:p14="http://schemas.microsoft.com/office/powerpoint/2010/main" val="130341101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3880</TotalTime>
  <Words>11665</Words>
  <Application>Microsoft Office PowerPoint</Application>
  <PresentationFormat>Geniş ekran</PresentationFormat>
  <Paragraphs>1387</Paragraphs>
  <Slides>152</Slides>
  <Notes>33</Notes>
  <HiddenSlides>0</HiddenSlides>
  <MMClips>0</MMClips>
  <ScaleCrop>false</ScaleCrop>
  <HeadingPairs>
    <vt:vector size="8" baseType="variant">
      <vt:variant>
        <vt:lpstr>Kullanılan Yazı Tipleri</vt:lpstr>
      </vt:variant>
      <vt:variant>
        <vt:i4>12</vt:i4>
      </vt:variant>
      <vt:variant>
        <vt:lpstr>Tema</vt:lpstr>
      </vt:variant>
      <vt:variant>
        <vt:i4>1</vt:i4>
      </vt:variant>
      <vt:variant>
        <vt:lpstr>Eklenmiş OLE Hizmet Programları</vt:lpstr>
      </vt:variant>
      <vt:variant>
        <vt:i4>5</vt:i4>
      </vt:variant>
      <vt:variant>
        <vt:lpstr>Slayt Başlıkları</vt:lpstr>
      </vt:variant>
      <vt:variant>
        <vt:i4>152</vt:i4>
      </vt:variant>
    </vt:vector>
  </HeadingPairs>
  <TitlesOfParts>
    <vt:vector size="170" baseType="lpstr">
      <vt:lpstr>ＭＳ Ｐゴシック</vt:lpstr>
      <vt:lpstr>ＭＳ Ｐゴシック</vt:lpstr>
      <vt:lpstr>游ゴシック</vt:lpstr>
      <vt:lpstr>Arial</vt:lpstr>
      <vt:lpstr>Arial Black</vt:lpstr>
      <vt:lpstr>Bullets2</vt:lpstr>
      <vt:lpstr>Calibri</vt:lpstr>
      <vt:lpstr>Calibri Light</vt:lpstr>
      <vt:lpstr>Symbol</vt:lpstr>
      <vt:lpstr>Times New Roman</vt:lpstr>
      <vt:lpstr>Wingdings</vt:lpstr>
      <vt:lpstr>Wingdings 3</vt:lpstr>
      <vt:lpstr>Office Teması</vt:lpstr>
      <vt:lpstr>Bit Eşlem Resmi</vt:lpstr>
      <vt:lpstr>Photo Editor Fotoğrafı</vt:lpstr>
      <vt:lpstr>Grafik</vt:lpstr>
      <vt:lpstr>Chart</vt:lpstr>
      <vt:lpstr>Microsoft Excel Grafiği</vt:lpstr>
      <vt:lpstr>Kök Hücre Mobilizasyonu: Yöntemler ve Güncel Yaklaşımlar</vt:lpstr>
      <vt:lpstr>PowerPoint Sunusu</vt:lpstr>
      <vt:lpstr>Kök  Hücre Gelişim Basamakları…</vt:lpstr>
      <vt:lpstr>Kök  hücre çeşitleri</vt:lpstr>
      <vt:lpstr>Kök Hücre Yüzey İşaretçileri</vt:lpstr>
      <vt:lpstr>Temelde Kök hücreler</vt:lpstr>
      <vt:lpstr>Embriyonik kök hücre</vt:lpstr>
      <vt:lpstr>Ergin kök hücre</vt:lpstr>
      <vt:lpstr>PowerPoint Sunusu</vt:lpstr>
      <vt:lpstr>Hematopoetik kök hücre toplama</vt:lpstr>
      <vt:lpstr>    Kök Hücre kaynakları nelerdir</vt:lpstr>
      <vt:lpstr>Çevre Kanı</vt:lpstr>
      <vt:lpstr>Kordon Kanı</vt:lpstr>
      <vt:lpstr>Kök Hücre Kaynaklarına Göre Hematopoetik Hücre Özellikleri</vt:lpstr>
      <vt:lpstr>PowerPoint Sunusu</vt:lpstr>
      <vt:lpstr>PowerPoint Sunusu</vt:lpstr>
      <vt:lpstr>PowerPoint Sunusu</vt:lpstr>
      <vt:lpstr>PowerPoint Sunusu</vt:lpstr>
      <vt:lpstr>PowerPoint Sunusu</vt:lpstr>
      <vt:lpstr>PowerPoint Sunusu</vt:lpstr>
      <vt:lpstr>Viyabilite Nedir? Nasıl bakılır?</vt:lpstr>
      <vt:lpstr>Kök Hücre ile tedavi edilen hastalıklar</vt:lpstr>
      <vt:lpstr>Hastanın değerlendirmesi (Nakil öncesi)</vt:lpstr>
      <vt:lpstr>Transplantasyon Seyri</vt:lpstr>
      <vt:lpstr>PowerPoint Sunusu</vt:lpstr>
      <vt:lpstr>PowerPoint Sunusu</vt:lpstr>
      <vt:lpstr>PowerPoint Sunusu</vt:lpstr>
      <vt:lpstr>PowerPoint Sunusu</vt:lpstr>
      <vt:lpstr>PowerPoint Sunusu</vt:lpstr>
      <vt:lpstr>Kemik iliği kaynaklı kök hücre toplama</vt:lpstr>
      <vt:lpstr>Periferik Kök Hücre Toplama</vt:lpstr>
      <vt:lpstr>PowerPoint Sunusu</vt:lpstr>
      <vt:lpstr>Periferik Kök Hücre Mobilizasyonu Nedir?</vt:lpstr>
      <vt:lpstr>PowerPoint Sunusu</vt:lpstr>
      <vt:lpstr>Periferik Kök Hücre Mobilizasyonu</vt:lpstr>
      <vt:lpstr>KORDON KANI KÖK HÜCRE TOPLAMA</vt:lpstr>
      <vt:lpstr>PowerPoint Sunusu</vt:lpstr>
      <vt:lpstr>PowerPoint Sunusu</vt:lpstr>
      <vt:lpstr>Kök Hücre Toplama ve Dondurma</vt:lpstr>
      <vt:lpstr>PowerPoint Sunusu</vt:lpstr>
      <vt:lpstr>Kök hücre naklinde temel amaç;</vt:lpstr>
      <vt:lpstr>Hematopoetik kök hücre nakli tipleri </vt:lpstr>
      <vt:lpstr>PowerPoint Sunusu</vt:lpstr>
      <vt:lpstr>HAZIRLIK REJİMİNDE AMAÇ </vt:lpstr>
      <vt:lpstr>HAZIRLAMA REJİMİNİN SEÇİMİNE ETKİ EDEN FAKTÖRLER</vt:lpstr>
      <vt:lpstr>Hematopoetik yapılanma</vt:lpstr>
      <vt:lpstr>Allojenik kök hücre naklinde amaç;</vt:lpstr>
      <vt:lpstr>Allojeneik Kök Hücre Toplanması</vt:lpstr>
      <vt:lpstr>PowerPoint Sunusu</vt:lpstr>
      <vt:lpstr>Allojenik KHT komplikasyonları</vt:lpstr>
      <vt:lpstr>Otolog kök hücre naklinde amaç;</vt:lpstr>
      <vt:lpstr>Otolog kök hücre nakli</vt:lpstr>
      <vt:lpstr>Otolog nakil akış şeması</vt:lpstr>
      <vt:lpstr>Otolog Kök Hücre Nakli</vt:lpstr>
      <vt:lpstr> KÖK HÜCRE=KEMİK İLİĞİ TRANSPLANTASYONU </vt:lpstr>
      <vt:lpstr>PowerPoint Sunusu</vt:lpstr>
      <vt:lpstr>Kemik İliği Kaynaklı  Kök Hücre Toplama</vt:lpstr>
      <vt:lpstr>Kemik iliğinden toplama</vt:lpstr>
      <vt:lpstr>PowerPoint Sunusu</vt:lpstr>
      <vt:lpstr>PowerPoint Sunusu</vt:lpstr>
      <vt:lpstr>Kemik İliği Kaynaklı Kök Hücre Toplama</vt:lpstr>
      <vt:lpstr>PowerPoint Sunusu</vt:lpstr>
      <vt:lpstr>Kök Hücre Mobilizasyon metotları nelerdir?</vt:lpstr>
      <vt:lpstr>PowerPoint Sunusu</vt:lpstr>
      <vt:lpstr>PowerPoint Sunusu</vt:lpstr>
      <vt:lpstr>PowerPoint Sunusu</vt:lpstr>
      <vt:lpstr>PowerPoint Sunusu</vt:lpstr>
      <vt:lpstr>PowerPoint Sunusu</vt:lpstr>
      <vt:lpstr>PowerPoint Sunusu</vt:lpstr>
      <vt:lpstr>PowerPoint Sunusu</vt:lpstr>
      <vt:lpstr>PowerPoint Sunusu</vt:lpstr>
      <vt:lpstr>G-CSF  Dozu ve Süre Nedir? Allojeneik</vt:lpstr>
      <vt:lpstr>G-CSF  Tipi önemli mi? Otolog</vt:lpstr>
      <vt:lpstr>G-CSF  Biobenzerler farklı mı?</vt:lpstr>
      <vt:lpstr>PowerPoint Sunusu</vt:lpstr>
      <vt:lpstr>G-CSF  Tek doz mu? çift doz mu?- Allojenik</vt:lpstr>
      <vt:lpstr>G-CSF Yan etkiler</vt:lpstr>
      <vt:lpstr>Kemomobilizasyon</vt:lpstr>
      <vt:lpstr>KT + G-CSF</vt:lpstr>
      <vt:lpstr>Kemomobilizasyon mu? G-CSF mi?</vt:lpstr>
      <vt:lpstr>Siklofosfamit+ G-CSF mi? Siklofosfamit + Etoposit+ G-CSF mi?</vt:lpstr>
      <vt:lpstr>Kemomobilizasyon  G-CSF dozu nedir?</vt:lpstr>
      <vt:lpstr>Kemomobilizasyon  Aferez günü?</vt:lpstr>
      <vt:lpstr>PowerPoint Sunusu</vt:lpstr>
      <vt:lpstr>KT+ G-CSF: Avantajları nedir?</vt:lpstr>
      <vt:lpstr>PowerPoint Sunusu</vt:lpstr>
      <vt:lpstr>Güncel PKH mobilizasyon stratejileri</vt:lpstr>
      <vt:lpstr>Multipl Miyelom:  IMWG Mobilizasyon Önerileri</vt:lpstr>
      <vt:lpstr>PowerPoint Sunusu</vt:lpstr>
      <vt:lpstr>PowerPoint Sunusu</vt:lpstr>
      <vt:lpstr>PowerPoint Sunusu</vt:lpstr>
      <vt:lpstr>CD34+ hücre miktarı önemli midir?</vt:lpstr>
      <vt:lpstr>PowerPoint Sunusu</vt:lpstr>
      <vt:lpstr>Mobilizasyon başarısı ile ilgili faktörler</vt:lpstr>
      <vt:lpstr>PowerPoint Sunusu</vt:lpstr>
      <vt:lpstr>PowerPoint Sunusu</vt:lpstr>
      <vt:lpstr>PowerPoint Sunusu</vt:lpstr>
      <vt:lpstr>Periferik kök hücre mobilizasyonunu etkileyen faktörler nelerdir?</vt:lpstr>
      <vt:lpstr>Periferik kök hücre mobilizasyonunu etkileyen faktörler nelerdir?</vt:lpstr>
      <vt:lpstr>PowerPoint Sunusu</vt:lpstr>
      <vt:lpstr>PowerPoint Sunusu</vt:lpstr>
      <vt:lpstr>PowerPoint Sunusu</vt:lpstr>
      <vt:lpstr>Plerixafor</vt:lpstr>
      <vt:lpstr>Plerixafor: Etki mekanizması</vt:lpstr>
      <vt:lpstr>Plerixafor Uygulama</vt:lpstr>
      <vt:lpstr>PowerPoint Sunusu</vt:lpstr>
      <vt:lpstr>Uyarı: Lösemik Hastada Tumör Hücresi Mobilizasyonu</vt:lpstr>
      <vt:lpstr>Plerixafor uygulaması sonrası tümör hücreleri de mobilize olur mu?</vt:lpstr>
      <vt:lpstr>PowerPoint Sunusu</vt:lpstr>
      <vt:lpstr>Plerixafor IV kullanım Faz-I/II çalışma</vt:lpstr>
      <vt:lpstr>PowerPoint Sunusu</vt:lpstr>
      <vt:lpstr>PowerPoint Sunusu</vt:lpstr>
      <vt:lpstr>PowerPoint Sunusu</vt:lpstr>
      <vt:lpstr>PowerPoint Sunusu</vt:lpstr>
      <vt:lpstr>PowerPoint Sunusu</vt:lpstr>
      <vt:lpstr>PowerPoint Sunusu</vt:lpstr>
      <vt:lpstr>Etkili Mobilizasyon Stratejileri ve Algoritmaları Plerixafor uygulama rehberi: Lenfoma</vt:lpstr>
      <vt:lpstr>Etkili Mobilizasyon Stratejileri ve Algoritmaları Plerixafor uygulama rehberi: Myeloma</vt:lpstr>
      <vt:lpstr>Etkili Mobilizasyon Stratejileri ve Algoritmaları Plerixafor uygulama rehberi: Lenfoma-Myeloma</vt:lpstr>
      <vt:lpstr>PowerPoint Sunusu</vt:lpstr>
      <vt:lpstr>PowerPoint Sunusu</vt:lpstr>
      <vt:lpstr>Etkili Mobilizasyon Stratejileri ve Algoritmaları Plerixafor uygulaması için minimum PK CD34+ sayısı nedir?</vt:lpstr>
      <vt:lpstr>KT+G-CSF+Plerixafor</vt:lpstr>
      <vt:lpstr>Kemoterapi+ Plerixafor</vt:lpstr>
      <vt:lpstr>Plerixafor vs Kemomobilizasyon: </vt:lpstr>
      <vt:lpstr>Güncel Mobilizasyon Rejimleri</vt:lpstr>
      <vt:lpstr>Plerixafor  Pratik noktalar</vt:lpstr>
      <vt:lpstr>Plerixafor  Pratik noktalar</vt:lpstr>
      <vt:lpstr>Plerixafor  Pratik noktalar</vt:lpstr>
      <vt:lpstr>Plerixafor  Pratik noktalar</vt:lpstr>
      <vt:lpstr>Plerixafor:  Yan etki</vt:lpstr>
      <vt:lpstr>PowerPoint Sunusu</vt:lpstr>
      <vt:lpstr>PowerPoint Sunusu</vt:lpstr>
      <vt:lpstr>Plerixafor:  Hematolojik etkiler - Lökositoz</vt:lpstr>
      <vt:lpstr>Plerixafor:  Hematolojik etkiler - Trombositopeni</vt:lpstr>
      <vt:lpstr>Plerixafor:  Allerjik Reaksiyonlar</vt:lpstr>
      <vt:lpstr>Plerixafor:  Vazovagal Reaksiyonlar</vt:lpstr>
      <vt:lpstr>Plerixafor:  Dalak büyümesi ve yırtılması</vt:lpstr>
      <vt:lpstr>Plerixafor:  Gebelik</vt:lpstr>
      <vt:lpstr>Plerixafor:  İlaç Etkileşimleri</vt:lpstr>
      <vt:lpstr>Plerixafor:  ENDİKASYONLAR</vt:lpstr>
      <vt:lpstr>Plerixafor  Pratik noktalar</vt:lpstr>
      <vt:lpstr>PowerPoint Sunusu</vt:lpstr>
      <vt:lpstr>Motixafortide ve G-CSF, multipl miyelomda otolog transplantasyon için kök hücre mobilizasyonu için: Randomize bir faz 3 çalışması</vt:lpstr>
      <vt:lpstr>Motixafortide ve G-CSF, multipl miyelomda otolog transplantasyon için kök hücre mobilizasyonu için: Randomize bir faz 3 çalışması</vt:lpstr>
      <vt:lpstr>Yeni CXCR4 İnhibitörü Motixafortide ile Allojenik Hematopoietik Kök Hücre Mobilizasyonu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Kök Hücre Mobilizasyonu</dc:title>
  <dc:creator>user</dc:creator>
  <cp:lastModifiedBy>user</cp:lastModifiedBy>
  <cp:revision>89</cp:revision>
  <cp:lastPrinted>2025-09-03T06:30:37Z</cp:lastPrinted>
  <dcterms:created xsi:type="dcterms:W3CDTF">2025-07-28T12:08:32Z</dcterms:created>
  <dcterms:modified xsi:type="dcterms:W3CDTF">2025-09-09T18:06:52Z</dcterms:modified>
</cp:coreProperties>
</file>